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7" r:id="rId5"/>
    <p:sldMasterId id="2147483714" r:id="rId6"/>
  </p:sldMasterIdLst>
  <p:notesMasterIdLst>
    <p:notesMasterId r:id="rId25"/>
  </p:notesMasterIdLst>
  <p:sldIdLst>
    <p:sldId id="562" r:id="rId7"/>
    <p:sldId id="257" r:id="rId8"/>
    <p:sldId id="264" r:id="rId9"/>
    <p:sldId id="539" r:id="rId10"/>
    <p:sldId id="569" r:id="rId11"/>
    <p:sldId id="547" r:id="rId12"/>
    <p:sldId id="558" r:id="rId13"/>
    <p:sldId id="560" r:id="rId14"/>
    <p:sldId id="553" r:id="rId15"/>
    <p:sldId id="568" r:id="rId16"/>
    <p:sldId id="564" r:id="rId17"/>
    <p:sldId id="572" r:id="rId18"/>
    <p:sldId id="570" r:id="rId19"/>
    <p:sldId id="571" r:id="rId20"/>
    <p:sldId id="535" r:id="rId21"/>
    <p:sldId id="540" r:id="rId22"/>
    <p:sldId id="256" r:id="rId23"/>
    <p:sldId id="530" r:id="rId24"/>
  </p:sldIdLst>
  <p:sldSz cx="20104100" cy="11309350"/>
  <p:notesSz cx="20104100" cy="11309350"/>
  <p:defaultTextStyle>
    <a:defPPr>
      <a:defRPr kern="0"/>
    </a:defPPr>
  </p:defaultTextStyle>
  <p:extLst>
    <p:ext uri="{521415D9-36F7-43E2-AB2F-B90AF26B5E84}">
      <p14:sectionLst xmlns:p14="http://schemas.microsoft.com/office/powerpoint/2010/main">
        <p14:section name="Default Section" id="{E2109D5D-41E2-4055-9CFD-B40FD82B966F}">
          <p14:sldIdLst>
            <p14:sldId id="562"/>
            <p14:sldId id="257"/>
            <p14:sldId id="264"/>
            <p14:sldId id="539"/>
            <p14:sldId id="569"/>
            <p14:sldId id="547"/>
            <p14:sldId id="558"/>
            <p14:sldId id="560"/>
            <p14:sldId id="553"/>
            <p14:sldId id="568"/>
            <p14:sldId id="564"/>
            <p14:sldId id="572"/>
            <p14:sldId id="570"/>
            <p14:sldId id="571"/>
            <p14:sldId id="535"/>
            <p14:sldId id="540"/>
            <p14:sldId id="256"/>
            <p14:sldId id="530"/>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BD9944-23E7-283B-F981-473867199F24}" name="Elri Marais (ZA)" initials="EM(" userId="S::Elri.Marais@absa.africa::1c5c675c-45b8-4be2-998e-275037542a71" providerId="AD"/>
  <p188:author id="{A178E852-4415-EE30-2022-AE426B328168}" name="Ciska De Kock (ZA)" initials="CD" userId="S::Ciska.DeKock@absa.africa::2c87af52-53e7-465b-8b92-c3318a0f5944" providerId="AD"/>
  <p188:author id="{60770073-E8AE-4168-D243-4CABD440EF33}" name="Shalain Gopal (ZA)" initials="S(" userId="S::shalain.gopal@absa.africa::313ddba0-c253-475f-9ecf-488bf11834f2" providerId="AD"/>
  <p188:author id="{55911D7F-3A4D-52F4-5150-E1F590CDD4A9}" name="Ciska Mocke (ZA)" initials="CM" userId="S::Ciska.Mocke@absa.africa::2c87af52-53e7-465b-8b92-c3318a0f5944" providerId="AD"/>
  <p188:author id="{3A9D5685-7659-326D-CBA7-0191B490E523}" name="Isana Cordier (ZA)" initials="I(" userId="S::isana.cordier@absa.africa::a901db5f-d261-43e3-b59f-6cf3573509e4" providerId="AD"/>
  <p188:author id="{E004FCCA-9D12-40BA-F131-150E4824C482}" name="Palesa Manone (ZA)" initials="" userId="S::Palesa.Manone@absa.africa::cbbb46f7-4c68-416e-908f-c38299b7971b" providerId="AD"/>
  <p188:author id="{E88CDFCD-6996-F24A-0716-D90B007BBB5B}" name="Bianca Tromp (ZA)" initials="BT" userId="S::Bianca.Tromp@absa.africa::c9afa429-444a-45ba-b597-1628e89735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0037"/>
    <a:srgbClr val="F93F24"/>
    <a:srgbClr val="FF780F"/>
    <a:srgbClr val="77021E"/>
    <a:srgbClr val="3A3535"/>
    <a:srgbClr val="95052A"/>
    <a:srgbClr val="B50232"/>
    <a:srgbClr val="56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577720-C1E9-46CD-8131-FFF6E68685FD}" v="1" dt="2025-06-05T18:51:34.68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2415" autoAdjust="0"/>
  </p:normalViewPr>
  <p:slideViewPr>
    <p:cSldViewPr snapToGrid="0">
      <p:cViewPr varScale="1">
        <p:scale>
          <a:sx n="35" d="100"/>
          <a:sy n="35" d="100"/>
        </p:scale>
        <p:origin x="1064" y="6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lesa Manone (ZA)" userId="cbbb46f7-4c68-416e-908f-c38299b7971b" providerId="ADAL" clId="{3A577720-C1E9-46CD-8131-FFF6E68685FD}"/>
    <pc:docChg chg="custSel modSld">
      <pc:chgData name="Palesa Manone (ZA)" userId="cbbb46f7-4c68-416e-908f-c38299b7971b" providerId="ADAL" clId="{3A577720-C1E9-46CD-8131-FFF6E68685FD}" dt="2025-06-05T18:51:06.576" v="145" actId="478"/>
      <pc:docMkLst>
        <pc:docMk/>
      </pc:docMkLst>
      <pc:sldChg chg="modSp mod">
        <pc:chgData name="Palesa Manone (ZA)" userId="cbbb46f7-4c68-416e-908f-c38299b7971b" providerId="ADAL" clId="{3A577720-C1E9-46CD-8131-FFF6E68685FD}" dt="2025-06-05T12:39:22.482" v="7" actId="20577"/>
        <pc:sldMkLst>
          <pc:docMk/>
          <pc:sldMk cId="2647000328" sldId="539"/>
        </pc:sldMkLst>
        <pc:spChg chg="mod">
          <ac:chgData name="Palesa Manone (ZA)" userId="cbbb46f7-4c68-416e-908f-c38299b7971b" providerId="ADAL" clId="{3A577720-C1E9-46CD-8131-FFF6E68685FD}" dt="2025-06-05T12:39:22.482" v="7" actId="20577"/>
          <ac:spMkLst>
            <pc:docMk/>
            <pc:sldMk cId="2647000328" sldId="539"/>
            <ac:spMk id="17" creationId="{22F34F93-7646-4ABC-30BA-AE4237E86577}"/>
          </ac:spMkLst>
        </pc:spChg>
      </pc:sldChg>
      <pc:sldChg chg="modSp mod">
        <pc:chgData name="Palesa Manone (ZA)" userId="cbbb46f7-4c68-416e-908f-c38299b7971b" providerId="ADAL" clId="{3A577720-C1E9-46CD-8131-FFF6E68685FD}" dt="2025-06-05T18:46:32.691" v="18" actId="20577"/>
        <pc:sldMkLst>
          <pc:docMk/>
          <pc:sldMk cId="2732803289" sldId="564"/>
        </pc:sldMkLst>
        <pc:spChg chg="mod">
          <ac:chgData name="Palesa Manone (ZA)" userId="cbbb46f7-4c68-416e-908f-c38299b7971b" providerId="ADAL" clId="{3A577720-C1E9-46CD-8131-FFF6E68685FD}" dt="2025-06-05T18:46:32.691" v="18" actId="20577"/>
          <ac:spMkLst>
            <pc:docMk/>
            <pc:sldMk cId="2732803289" sldId="564"/>
            <ac:spMk id="3" creationId="{E75DD040-E7C1-3013-9B05-6F4BD99C5D13}"/>
          </ac:spMkLst>
        </pc:spChg>
      </pc:sldChg>
      <pc:sldChg chg="delSp modSp mod">
        <pc:chgData name="Palesa Manone (ZA)" userId="cbbb46f7-4c68-416e-908f-c38299b7971b" providerId="ADAL" clId="{3A577720-C1E9-46CD-8131-FFF6E68685FD}" dt="2025-06-05T18:51:06.576" v="145" actId="478"/>
        <pc:sldMkLst>
          <pc:docMk/>
          <pc:sldMk cId="3106688457" sldId="571"/>
        </pc:sldMkLst>
        <pc:spChg chg="mod">
          <ac:chgData name="Palesa Manone (ZA)" userId="cbbb46f7-4c68-416e-908f-c38299b7971b" providerId="ADAL" clId="{3A577720-C1E9-46CD-8131-FFF6E68685FD}" dt="2025-06-05T18:50:40.940" v="144" actId="20577"/>
          <ac:spMkLst>
            <pc:docMk/>
            <pc:sldMk cId="3106688457" sldId="571"/>
            <ac:spMk id="7" creationId="{04AB468C-D0FB-3093-3B19-30DE61CA2DB6}"/>
          </ac:spMkLst>
        </pc:spChg>
        <pc:spChg chg="del">
          <ac:chgData name="Palesa Manone (ZA)" userId="cbbb46f7-4c68-416e-908f-c38299b7971b" providerId="ADAL" clId="{3A577720-C1E9-46CD-8131-FFF6E68685FD}" dt="2025-06-05T18:51:06.576" v="145" actId="478"/>
          <ac:spMkLst>
            <pc:docMk/>
            <pc:sldMk cId="3106688457" sldId="571"/>
            <ac:spMk id="16" creationId="{B628D9EF-8EDB-900F-10AE-4D403B937B6C}"/>
          </ac:spMkLst>
        </pc:spChg>
      </pc:sldChg>
      <pc:sldChg chg="modSp mod">
        <pc:chgData name="Palesa Manone (ZA)" userId="cbbb46f7-4c68-416e-908f-c38299b7971b" providerId="ADAL" clId="{3A577720-C1E9-46CD-8131-FFF6E68685FD}" dt="2025-06-05T18:46:41.270" v="28" actId="20577"/>
        <pc:sldMkLst>
          <pc:docMk/>
          <pc:sldMk cId="3979954749" sldId="572"/>
        </pc:sldMkLst>
        <pc:spChg chg="mod">
          <ac:chgData name="Palesa Manone (ZA)" userId="cbbb46f7-4c68-416e-908f-c38299b7971b" providerId="ADAL" clId="{3A577720-C1E9-46CD-8131-FFF6E68685FD}" dt="2025-06-05T18:46:41.270" v="28" actId="20577"/>
          <ac:spMkLst>
            <pc:docMk/>
            <pc:sldMk cId="3979954749" sldId="572"/>
            <ac:spMk id="3" creationId="{C961A354-52BE-400C-1EFC-3282D986320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20" baseline="0">
                <a:solidFill>
                  <a:schemeClr val="tx1"/>
                </a:solidFill>
                <a:latin typeface="Brave Sans" panose="020B0504020101010102" pitchFamily="34" charset="0"/>
                <a:ea typeface="+mn-ea"/>
                <a:cs typeface="Brave Sans" panose="020B0504020101010102" pitchFamily="34" charset="0"/>
              </a:defRPr>
            </a:pPr>
            <a:r>
              <a:rPr lang="en-GB" noProof="0" dirty="0"/>
              <a:t>Card spending: MTM</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solidFill>
              <a:latin typeface="Brave Sans" panose="020B0504020101010102" pitchFamily="34" charset="0"/>
              <a:ea typeface="+mn-ea"/>
              <a:cs typeface="Brave Sans" panose="020B0504020101010102" pitchFamily="34" charset="0"/>
            </a:defRPr>
          </a:pPr>
          <a:endParaRPr lang="en-US"/>
        </a:p>
      </c:txPr>
    </c:title>
    <c:autoTitleDeleted val="0"/>
    <c:plotArea>
      <c:layout/>
      <c:lineChart>
        <c:grouping val="standard"/>
        <c:varyColors val="0"/>
        <c:ser>
          <c:idx val="0"/>
          <c:order val="0"/>
          <c:tx>
            <c:strRef>
              <c:f>MTM!$A$2</c:f>
              <c:strCache>
                <c:ptCount val="1"/>
                <c:pt idx="0">
                  <c:v>2023</c:v>
                </c:pt>
              </c:strCache>
            </c:strRef>
          </c:tx>
          <c:spPr>
            <a:ln w="22225" cap="rnd" cmpd="sng" algn="ctr">
              <a:solidFill>
                <a:srgbClr val="F93F24"/>
              </a:solidFill>
              <a:round/>
            </a:ln>
            <a:effectLst/>
          </c:spPr>
          <c:marker>
            <c:symbol val="none"/>
          </c:marker>
          <c:cat>
            <c:strRef>
              <c:f>MTM!$B$1:$M$1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MTM!$B$2:$M$2</c:f>
              <c:numCache>
                <c:formatCode>0%</c:formatCode>
                <c:ptCount val="12"/>
                <c:pt idx="0">
                  <c:v>-0.23071147033371364</c:v>
                </c:pt>
                <c:pt idx="1">
                  <c:v>-7.0841014347099218E-2</c:v>
                </c:pt>
                <c:pt idx="2">
                  <c:v>0.13479122823300904</c:v>
                </c:pt>
                <c:pt idx="3">
                  <c:v>3.3163071411526746E-2</c:v>
                </c:pt>
                <c:pt idx="4">
                  <c:v>-4.6800348871706587E-2</c:v>
                </c:pt>
                <c:pt idx="5">
                  <c:v>-1.5885396623805503E-2</c:v>
                </c:pt>
                <c:pt idx="6">
                  <c:v>4.4980956978912356E-2</c:v>
                </c:pt>
                <c:pt idx="7">
                  <c:v>-1.9723538452212308E-2</c:v>
                </c:pt>
                <c:pt idx="8">
                  <c:v>2.6358205768607812E-2</c:v>
                </c:pt>
                <c:pt idx="9">
                  <c:v>9.3078261094707848E-3</c:v>
                </c:pt>
                <c:pt idx="10">
                  <c:v>8.1320023193193647E-2</c:v>
                </c:pt>
                <c:pt idx="11">
                  <c:v>0.17887012554901949</c:v>
                </c:pt>
              </c:numCache>
            </c:numRef>
          </c:val>
          <c:smooth val="0"/>
          <c:extLst>
            <c:ext xmlns:c16="http://schemas.microsoft.com/office/drawing/2014/chart" uri="{C3380CC4-5D6E-409C-BE32-E72D297353CC}">
              <c16:uniqueId val="{00000000-B61D-4E7B-A46A-32BBC375A108}"/>
            </c:ext>
          </c:extLst>
        </c:ser>
        <c:ser>
          <c:idx val="1"/>
          <c:order val="1"/>
          <c:tx>
            <c:strRef>
              <c:f>MTM!$A$3</c:f>
              <c:strCache>
                <c:ptCount val="1"/>
                <c:pt idx="0">
                  <c:v>2024</c:v>
                </c:pt>
              </c:strCache>
            </c:strRef>
          </c:tx>
          <c:spPr>
            <a:ln w="22225" cap="rnd" cmpd="sng" algn="ctr">
              <a:solidFill>
                <a:srgbClr val="77021E"/>
              </a:solidFill>
              <a:prstDash val="lgDash"/>
              <a:round/>
            </a:ln>
            <a:effectLst/>
          </c:spPr>
          <c:marker>
            <c:symbol val="none"/>
          </c:marker>
          <c:cat>
            <c:strRef>
              <c:f>MTM!$B$1:$M$1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MTM!$B$3:$M$3</c:f>
              <c:numCache>
                <c:formatCode>0%</c:formatCode>
                <c:ptCount val="12"/>
                <c:pt idx="0">
                  <c:v>-0.23081126369125671</c:v>
                </c:pt>
                <c:pt idx="1">
                  <c:v>-3.0071900309645905E-2</c:v>
                </c:pt>
                <c:pt idx="2">
                  <c:v>0.11100867971692674</c:v>
                </c:pt>
                <c:pt idx="3">
                  <c:v>-6.2533398930825435E-2</c:v>
                </c:pt>
                <c:pt idx="4">
                  <c:v>3.4598710890517026E-2</c:v>
                </c:pt>
                <c:pt idx="5">
                  <c:v>-1.2555920549889854E-2</c:v>
                </c:pt>
                <c:pt idx="6">
                  <c:v>2.8702962279857136E-2</c:v>
                </c:pt>
                <c:pt idx="7">
                  <c:v>1.5852139259183939E-2</c:v>
                </c:pt>
                <c:pt idx="8">
                  <c:v>-3.2405778961553389E-2</c:v>
                </c:pt>
                <c:pt idx="9">
                  <c:v>5.6904556707460641E-2</c:v>
                </c:pt>
                <c:pt idx="10">
                  <c:v>8.5384464119675041E-2</c:v>
                </c:pt>
                <c:pt idx="11">
                  <c:v>0.14051962323666367</c:v>
                </c:pt>
              </c:numCache>
            </c:numRef>
          </c:val>
          <c:smooth val="0"/>
          <c:extLst>
            <c:ext xmlns:c16="http://schemas.microsoft.com/office/drawing/2014/chart" uri="{C3380CC4-5D6E-409C-BE32-E72D297353CC}">
              <c16:uniqueId val="{00000001-B61D-4E7B-A46A-32BBC375A108}"/>
            </c:ext>
          </c:extLst>
        </c:ser>
        <c:ser>
          <c:idx val="2"/>
          <c:order val="2"/>
          <c:tx>
            <c:strRef>
              <c:f>MTM!$A$4</c:f>
              <c:strCache>
                <c:ptCount val="1"/>
                <c:pt idx="0">
                  <c:v>2025</c:v>
                </c:pt>
              </c:strCache>
            </c:strRef>
          </c:tx>
          <c:spPr>
            <a:ln w="22225" cap="sq" cmpd="sng" algn="ctr">
              <a:solidFill>
                <a:srgbClr val="DC0037"/>
              </a:solidFill>
              <a:prstDash val="sysDot"/>
              <a:round/>
            </a:ln>
            <a:effectLst/>
          </c:spPr>
          <c:marker>
            <c:symbol val="none"/>
          </c:marker>
          <c:cat>
            <c:strRef>
              <c:f>MTM!$B$1:$M$1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MTM!$B$4:$M$4</c:f>
              <c:numCache>
                <c:formatCode>0%</c:formatCode>
                <c:ptCount val="12"/>
                <c:pt idx="0">
                  <c:v>-0.21596732035349375</c:v>
                </c:pt>
                <c:pt idx="1">
                  <c:v>-9.9571748842543495E-2</c:v>
                </c:pt>
                <c:pt idx="2">
                  <c:v>0.18450124472755802</c:v>
                </c:pt>
                <c:pt idx="3">
                  <c:v>-5.4455875571127521E-2</c:v>
                </c:pt>
              </c:numCache>
            </c:numRef>
          </c:val>
          <c:smooth val="0"/>
          <c:extLst>
            <c:ext xmlns:c16="http://schemas.microsoft.com/office/drawing/2014/chart" uri="{C3380CC4-5D6E-409C-BE32-E72D297353CC}">
              <c16:uniqueId val="{00000002-B61D-4E7B-A46A-32BBC375A108}"/>
            </c:ext>
          </c:extLst>
        </c:ser>
        <c:dLbls>
          <c:showLegendKey val="0"/>
          <c:showVal val="0"/>
          <c:showCatName val="0"/>
          <c:showSerName val="0"/>
          <c:showPercent val="0"/>
          <c:showBubbleSize val="0"/>
        </c:dLbls>
        <c:dropLines>
          <c:spPr>
            <a:ln w="9525" cap="flat" cmpd="sng" algn="ctr">
              <a:solidFill>
                <a:srgbClr val="DC0037">
                  <a:alpha val="33000"/>
                </a:srgbClr>
              </a:solidFill>
              <a:round/>
            </a:ln>
            <a:effectLst/>
          </c:spPr>
        </c:dropLines>
        <c:smooth val="0"/>
        <c:axId val="224544863"/>
        <c:axId val="866108575"/>
      </c:lineChart>
      <c:catAx>
        <c:axId val="224544863"/>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tx1"/>
                </a:solidFill>
                <a:latin typeface="Brave Sans" panose="020B0504020101010102" pitchFamily="34" charset="0"/>
                <a:ea typeface="+mn-ea"/>
                <a:cs typeface="Brave Sans" panose="020B0504020101010102" pitchFamily="34" charset="0"/>
              </a:defRPr>
            </a:pPr>
            <a:endParaRPr lang="en-US"/>
          </a:p>
        </c:txPr>
        <c:crossAx val="866108575"/>
        <c:crosses val="autoZero"/>
        <c:auto val="1"/>
        <c:lblAlgn val="ctr"/>
        <c:lblOffset val="100"/>
        <c:noMultiLvlLbl val="0"/>
      </c:catAx>
      <c:valAx>
        <c:axId val="866108575"/>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tx1"/>
                    </a:solidFill>
                    <a:latin typeface="Brave Sans" panose="020B0504020101010102" pitchFamily="34" charset="0"/>
                    <a:ea typeface="+mn-ea"/>
                    <a:cs typeface="Brave Sans" panose="020B0504020101010102" pitchFamily="34" charset="0"/>
                  </a:defRPr>
                </a:pPr>
                <a:r>
                  <a:rPr lang="en-GB" noProof="0" dirty="0"/>
                  <a:t>% growth</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solidFill>
                  <a:latin typeface="Brave Sans" panose="020B0504020101010102" pitchFamily="34" charset="0"/>
                  <a:ea typeface="+mn-ea"/>
                  <a:cs typeface="Brave Sans" panose="020B0504020101010102"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solidFill>
                <a:latin typeface="Brave Sans" panose="020B0504020101010102" pitchFamily="34" charset="0"/>
                <a:ea typeface="+mn-ea"/>
                <a:cs typeface="Brave Sans" panose="020B0504020101010102" pitchFamily="34" charset="0"/>
              </a:defRPr>
            </a:pPr>
            <a:endParaRPr lang="en-US"/>
          </a:p>
        </c:txPr>
        <c:crossAx val="224544863"/>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Brave Sans" panose="020B0504020101010102" pitchFamily="34" charset="0"/>
              <a:ea typeface="+mn-ea"/>
              <a:cs typeface="Brave Sans" panose="020B0504020101010102" pitchFamily="34" charset="0"/>
            </a:defRPr>
          </a:pPr>
          <a:endParaRPr lang="en-US"/>
        </a:p>
      </c:txPr>
    </c:legend>
    <c:plotVisOnly val="1"/>
    <c:dispBlanksAs val="gap"/>
    <c:showDLblsOverMax val="0"/>
  </c:chart>
  <c:spPr>
    <a:solidFill>
      <a:schemeClr val="lt1"/>
    </a:solidFill>
    <a:ln>
      <a:noFill/>
    </a:ln>
    <a:effectLst/>
  </c:spPr>
  <c:txPr>
    <a:bodyPr/>
    <a:lstStyle/>
    <a:p>
      <a:pPr>
        <a:defRPr>
          <a:solidFill>
            <a:schemeClr val="tx1"/>
          </a:solidFill>
          <a:latin typeface="Brave Sans" panose="020B0504020101010102" pitchFamily="34" charset="0"/>
          <a:cs typeface="Brave Sans" panose="020B0504020101010102"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20" baseline="0">
                <a:solidFill>
                  <a:schemeClr val="tx1"/>
                </a:solidFill>
                <a:latin typeface="Brave Sans" panose="020B0504020101010102" pitchFamily="34" charset="0"/>
                <a:ea typeface="+mn-ea"/>
                <a:cs typeface="Brave Sans" panose="020B0504020101010102" pitchFamily="34" charset="0"/>
              </a:defRPr>
            </a:pPr>
            <a:r>
              <a:rPr lang="en-GB" noProof="0" dirty="0"/>
              <a:t>Transaction volumes: MTM</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solidFill>
              <a:latin typeface="Brave Sans" panose="020B0504020101010102" pitchFamily="34" charset="0"/>
              <a:ea typeface="+mn-ea"/>
              <a:cs typeface="Brave Sans" panose="020B0504020101010102" pitchFamily="34" charset="0"/>
            </a:defRPr>
          </a:pPr>
          <a:endParaRPr lang="en-US"/>
        </a:p>
      </c:txPr>
    </c:title>
    <c:autoTitleDeleted val="0"/>
    <c:plotArea>
      <c:layout/>
      <c:lineChart>
        <c:grouping val="standard"/>
        <c:varyColors val="0"/>
        <c:ser>
          <c:idx val="0"/>
          <c:order val="0"/>
          <c:tx>
            <c:strRef>
              <c:f>MTM!$A$8</c:f>
              <c:strCache>
                <c:ptCount val="1"/>
                <c:pt idx="0">
                  <c:v>2023</c:v>
                </c:pt>
              </c:strCache>
            </c:strRef>
          </c:tx>
          <c:spPr>
            <a:ln w="22225" cap="rnd" cmpd="sng" algn="ctr">
              <a:solidFill>
                <a:srgbClr val="F93F24"/>
              </a:solidFill>
              <a:round/>
            </a:ln>
            <a:effectLst/>
          </c:spPr>
          <c:marker>
            <c:symbol val="none"/>
          </c:marker>
          <c:cat>
            <c:strRef>
              <c:f>MTM!$B$7:$M$7</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MTM!$B$8:$M$8</c:f>
              <c:numCache>
                <c:formatCode>0%</c:formatCode>
                <c:ptCount val="12"/>
                <c:pt idx="0">
                  <c:v>-0.17225909592692501</c:v>
                </c:pt>
                <c:pt idx="1">
                  <c:v>-6.4888132012773325E-2</c:v>
                </c:pt>
                <c:pt idx="2">
                  <c:v>0.14660380657910665</c:v>
                </c:pt>
                <c:pt idx="3">
                  <c:v>2.4492510410129675E-2</c:v>
                </c:pt>
                <c:pt idx="4">
                  <c:v>-4.7021661991614394E-2</c:v>
                </c:pt>
                <c:pt idx="5">
                  <c:v>-2.4948435921226531E-2</c:v>
                </c:pt>
                <c:pt idx="6">
                  <c:v>5.043328515741119E-2</c:v>
                </c:pt>
                <c:pt idx="7">
                  <c:v>5.4292304534131475E-3</c:v>
                </c:pt>
                <c:pt idx="8">
                  <c:v>2.6559957828103054E-2</c:v>
                </c:pt>
                <c:pt idx="9">
                  <c:v>8.230275135568732E-3</c:v>
                </c:pt>
                <c:pt idx="10">
                  <c:v>1.6823763230770838E-2</c:v>
                </c:pt>
                <c:pt idx="11">
                  <c:v>0.18147949362251659</c:v>
                </c:pt>
              </c:numCache>
            </c:numRef>
          </c:val>
          <c:smooth val="0"/>
          <c:extLst>
            <c:ext xmlns:c16="http://schemas.microsoft.com/office/drawing/2014/chart" uri="{C3380CC4-5D6E-409C-BE32-E72D297353CC}">
              <c16:uniqueId val="{00000000-CDD0-440A-9A20-F898694B8219}"/>
            </c:ext>
          </c:extLst>
        </c:ser>
        <c:ser>
          <c:idx val="1"/>
          <c:order val="1"/>
          <c:tx>
            <c:strRef>
              <c:f>MTM!$A$9</c:f>
              <c:strCache>
                <c:ptCount val="1"/>
                <c:pt idx="0">
                  <c:v>2024</c:v>
                </c:pt>
              </c:strCache>
            </c:strRef>
          </c:tx>
          <c:spPr>
            <a:ln w="22225" cap="rnd" cmpd="sng" algn="ctr">
              <a:solidFill>
                <a:srgbClr val="77021E"/>
              </a:solidFill>
              <a:prstDash val="dash"/>
              <a:round/>
            </a:ln>
            <a:effectLst/>
          </c:spPr>
          <c:marker>
            <c:symbol val="none"/>
          </c:marker>
          <c:cat>
            <c:strRef>
              <c:f>MTM!$B$7:$M$7</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MTM!$B$9:$M$9</c:f>
              <c:numCache>
                <c:formatCode>0%</c:formatCode>
                <c:ptCount val="12"/>
                <c:pt idx="0">
                  <c:v>-0.19241412628647991</c:v>
                </c:pt>
                <c:pt idx="1">
                  <c:v>-3.3416018642790091E-3</c:v>
                </c:pt>
                <c:pt idx="2">
                  <c:v>0.10992696737012775</c:v>
                </c:pt>
                <c:pt idx="3">
                  <c:v>-7.6018055646225657E-2</c:v>
                </c:pt>
                <c:pt idx="4">
                  <c:v>5.2456448712979942E-2</c:v>
                </c:pt>
                <c:pt idx="5">
                  <c:v>-3.4769611336437967E-2</c:v>
                </c:pt>
                <c:pt idx="6">
                  <c:v>3.107656423405647E-2</c:v>
                </c:pt>
                <c:pt idx="7">
                  <c:v>3.2806926014467441E-2</c:v>
                </c:pt>
                <c:pt idx="8">
                  <c:v>-3.1559890808254831E-2</c:v>
                </c:pt>
                <c:pt idx="9">
                  <c:v>4.748942637314757E-2</c:v>
                </c:pt>
                <c:pt idx="10">
                  <c:v>2.4590243930620259E-2</c:v>
                </c:pt>
                <c:pt idx="11">
                  <c:v>0.12461519486669537</c:v>
                </c:pt>
              </c:numCache>
            </c:numRef>
          </c:val>
          <c:smooth val="0"/>
          <c:extLst>
            <c:ext xmlns:c16="http://schemas.microsoft.com/office/drawing/2014/chart" uri="{C3380CC4-5D6E-409C-BE32-E72D297353CC}">
              <c16:uniqueId val="{00000001-CDD0-440A-9A20-F898694B8219}"/>
            </c:ext>
          </c:extLst>
        </c:ser>
        <c:ser>
          <c:idx val="2"/>
          <c:order val="2"/>
          <c:tx>
            <c:strRef>
              <c:f>MTM!$A$10</c:f>
              <c:strCache>
                <c:ptCount val="1"/>
                <c:pt idx="0">
                  <c:v>2025</c:v>
                </c:pt>
              </c:strCache>
            </c:strRef>
          </c:tx>
          <c:spPr>
            <a:ln w="22225" cap="sq" cmpd="sng" algn="ctr">
              <a:solidFill>
                <a:srgbClr val="DC0037"/>
              </a:solidFill>
              <a:prstDash val="sysDot"/>
              <a:round/>
            </a:ln>
            <a:effectLst/>
          </c:spPr>
          <c:marker>
            <c:symbol val="none"/>
          </c:marker>
          <c:cat>
            <c:strRef>
              <c:f>MTM!$B$7:$M$7</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MTM!$B$10:$M$10</c:f>
              <c:numCache>
                <c:formatCode>0%</c:formatCode>
                <c:ptCount val="12"/>
                <c:pt idx="0">
                  <c:v>-0.15057698083780746</c:v>
                </c:pt>
                <c:pt idx="1">
                  <c:v>-6.2035995337932359E-2</c:v>
                </c:pt>
                <c:pt idx="2">
                  <c:v>0.18695478217430117</c:v>
                </c:pt>
                <c:pt idx="3">
                  <c:v>-6.7061119581410034E-2</c:v>
                </c:pt>
              </c:numCache>
            </c:numRef>
          </c:val>
          <c:smooth val="0"/>
          <c:extLst>
            <c:ext xmlns:c16="http://schemas.microsoft.com/office/drawing/2014/chart" uri="{C3380CC4-5D6E-409C-BE32-E72D297353CC}">
              <c16:uniqueId val="{00000002-CDD0-440A-9A20-F898694B8219}"/>
            </c:ext>
          </c:extLst>
        </c:ser>
        <c:dLbls>
          <c:showLegendKey val="0"/>
          <c:showVal val="0"/>
          <c:showCatName val="0"/>
          <c:showSerName val="0"/>
          <c:showPercent val="0"/>
          <c:showBubbleSize val="0"/>
        </c:dLbls>
        <c:dropLines>
          <c:spPr>
            <a:ln w="9525" cap="flat" cmpd="sng" algn="ctr">
              <a:solidFill>
                <a:srgbClr val="F93F24">
                  <a:alpha val="33000"/>
                </a:srgbClr>
              </a:solidFill>
              <a:round/>
            </a:ln>
            <a:effectLst/>
          </c:spPr>
        </c:dropLines>
        <c:smooth val="0"/>
        <c:axId val="224544863"/>
        <c:axId val="866108575"/>
      </c:lineChart>
      <c:catAx>
        <c:axId val="224544863"/>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tx1"/>
                </a:solidFill>
                <a:latin typeface="Brave Sans" panose="020B0504020101010102" pitchFamily="34" charset="0"/>
                <a:ea typeface="+mn-ea"/>
                <a:cs typeface="Brave Sans" panose="020B0504020101010102" pitchFamily="34" charset="0"/>
              </a:defRPr>
            </a:pPr>
            <a:endParaRPr lang="en-US"/>
          </a:p>
        </c:txPr>
        <c:crossAx val="866108575"/>
        <c:crosses val="autoZero"/>
        <c:auto val="1"/>
        <c:lblAlgn val="ctr"/>
        <c:lblOffset val="100"/>
        <c:noMultiLvlLbl val="0"/>
      </c:catAx>
      <c:valAx>
        <c:axId val="866108575"/>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tx1"/>
                    </a:solidFill>
                    <a:latin typeface="Brave Sans" panose="020B0504020101010102" pitchFamily="34" charset="0"/>
                    <a:ea typeface="+mn-ea"/>
                    <a:cs typeface="Brave Sans" panose="020B0504020101010102" pitchFamily="34" charset="0"/>
                  </a:defRPr>
                </a:pPr>
                <a:r>
                  <a:rPr lang="en-GB" noProof="0" dirty="0"/>
                  <a:t>% growth</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solidFill>
                  <a:latin typeface="Brave Sans" panose="020B0504020101010102" pitchFamily="34" charset="0"/>
                  <a:ea typeface="+mn-ea"/>
                  <a:cs typeface="Brave Sans" panose="020B0504020101010102"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solidFill>
                <a:latin typeface="Brave Sans" panose="020B0504020101010102" pitchFamily="34" charset="0"/>
                <a:ea typeface="+mn-ea"/>
                <a:cs typeface="Brave Sans" panose="020B0504020101010102" pitchFamily="34" charset="0"/>
              </a:defRPr>
            </a:pPr>
            <a:endParaRPr lang="en-US"/>
          </a:p>
        </c:txPr>
        <c:crossAx val="224544863"/>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Brave Sans" panose="020B0504020101010102" pitchFamily="34" charset="0"/>
              <a:ea typeface="+mn-ea"/>
              <a:cs typeface="Brave Sans" panose="020B0504020101010102" pitchFamily="34" charset="0"/>
            </a:defRPr>
          </a:pPr>
          <a:endParaRPr lang="en-US"/>
        </a:p>
      </c:txPr>
    </c:legend>
    <c:plotVisOnly val="1"/>
    <c:dispBlanksAs val="gap"/>
    <c:showDLblsOverMax val="0"/>
  </c:chart>
  <c:spPr>
    <a:solidFill>
      <a:schemeClr val="lt1"/>
    </a:solidFill>
    <a:ln>
      <a:noFill/>
    </a:ln>
    <a:effectLst/>
  </c:spPr>
  <c:txPr>
    <a:bodyPr/>
    <a:lstStyle/>
    <a:p>
      <a:pPr>
        <a:defRPr>
          <a:solidFill>
            <a:schemeClr val="tx1"/>
          </a:solidFill>
          <a:latin typeface="Brave Sans" panose="020B0504020101010102" pitchFamily="34" charset="0"/>
          <a:cs typeface="Brave Sans" panose="020B0504020101010102"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Brave Sans" panose="020B0504020101010102" pitchFamily="34" charset="0"/>
                <a:ea typeface="+mn-ea"/>
                <a:cs typeface="Brave Sans" panose="020B0504020101010102" pitchFamily="34" charset="0"/>
              </a:defRPr>
            </a:pPr>
            <a:r>
              <a:rPr lang="en-GB" b="1" noProof="0" dirty="0"/>
              <a:t>YTD performance</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Brave Sans" panose="020B0504020101010102" pitchFamily="34" charset="0"/>
              <a:ea typeface="+mn-ea"/>
              <a:cs typeface="Brave Sans" panose="020B0504020101010102" pitchFamily="34" charset="0"/>
            </a:defRPr>
          </a:pPr>
          <a:endParaRPr lang="en-US"/>
        </a:p>
      </c:txPr>
    </c:title>
    <c:autoTitleDeleted val="0"/>
    <c:plotArea>
      <c:layout/>
      <c:barChart>
        <c:barDir val="col"/>
        <c:grouping val="clustered"/>
        <c:varyColors val="0"/>
        <c:ser>
          <c:idx val="0"/>
          <c:order val="0"/>
          <c:tx>
            <c:strRef>
              <c:f>'YTD '!$E$10</c:f>
              <c:strCache>
                <c:ptCount val="1"/>
                <c:pt idx="0">
                  <c:v>April YTD'22</c:v>
                </c:pt>
              </c:strCache>
            </c:strRef>
          </c:tx>
          <c:spPr>
            <a:solidFill>
              <a:srgbClr val="F93F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rave Sans" panose="020B0504020101010102" pitchFamily="34" charset="0"/>
                    <a:ea typeface="+mn-ea"/>
                    <a:cs typeface="Brave Sans" panose="020B0504020101010102"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'YTD '!$F$9:$H$9</c:f>
              <c:strCache>
                <c:ptCount val="3"/>
                <c:pt idx="0">
                  <c:v>Card spending </c:v>
                </c:pt>
                <c:pt idx="1">
                  <c:v>Volume of transactions</c:v>
                </c:pt>
                <c:pt idx="2">
                  <c:v>Average transaction value</c:v>
                </c:pt>
              </c:strCache>
            </c:strRef>
          </c:cat>
          <c:val>
            <c:numRef>
              <c:f>'YTD '!$F$10:$H$10</c:f>
              <c:numCache>
                <c:formatCode>0%</c:formatCode>
                <c:ptCount val="3"/>
                <c:pt idx="0">
                  <c:v>0.11305836873703701</c:v>
                </c:pt>
                <c:pt idx="1">
                  <c:v>0.18920711040610838</c:v>
                </c:pt>
                <c:pt idx="2">
                  <c:v>-6.403320414310909E-2</c:v>
                </c:pt>
              </c:numCache>
            </c:numRef>
          </c:val>
          <c:extLst>
            <c:ext xmlns:c16="http://schemas.microsoft.com/office/drawing/2014/chart" uri="{C3380CC4-5D6E-409C-BE32-E72D297353CC}">
              <c16:uniqueId val="{00000000-EE3A-497E-A208-35C760E1F8B1}"/>
            </c:ext>
          </c:extLst>
        </c:ser>
        <c:ser>
          <c:idx val="1"/>
          <c:order val="1"/>
          <c:tx>
            <c:strRef>
              <c:f>'YTD '!$E$11</c:f>
              <c:strCache>
                <c:ptCount val="1"/>
                <c:pt idx="0">
                  <c:v>April YTD'23</c:v>
                </c:pt>
              </c:strCache>
            </c:strRef>
          </c:tx>
          <c:spPr>
            <a:solidFill>
              <a:srgbClr val="DC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rave Sans" panose="020B0504020101010102" pitchFamily="34" charset="0"/>
                    <a:ea typeface="+mn-ea"/>
                    <a:cs typeface="Brave Sans" panose="020B0504020101010102"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'YTD '!$F$9:$H$9</c:f>
              <c:strCache>
                <c:ptCount val="3"/>
                <c:pt idx="0">
                  <c:v>Card spending </c:v>
                </c:pt>
                <c:pt idx="1">
                  <c:v>Volume of transactions</c:v>
                </c:pt>
                <c:pt idx="2">
                  <c:v>Average transaction value</c:v>
                </c:pt>
              </c:strCache>
            </c:strRef>
          </c:cat>
          <c:val>
            <c:numRef>
              <c:f>'YTD '!$F$11:$H$11</c:f>
              <c:numCache>
                <c:formatCode>0%</c:formatCode>
                <c:ptCount val="3"/>
                <c:pt idx="0">
                  <c:v>0.14265643632171399</c:v>
                </c:pt>
                <c:pt idx="1">
                  <c:v>0.18538114096126912</c:v>
                </c:pt>
                <c:pt idx="2">
                  <c:v>-3.6043010271707199E-2</c:v>
                </c:pt>
              </c:numCache>
            </c:numRef>
          </c:val>
          <c:extLst>
            <c:ext xmlns:c16="http://schemas.microsoft.com/office/drawing/2014/chart" uri="{C3380CC4-5D6E-409C-BE32-E72D297353CC}">
              <c16:uniqueId val="{00000001-EE3A-497E-A208-35C760E1F8B1}"/>
            </c:ext>
          </c:extLst>
        </c:ser>
        <c:ser>
          <c:idx val="2"/>
          <c:order val="2"/>
          <c:tx>
            <c:strRef>
              <c:f>'YTD '!$E$12</c:f>
              <c:strCache>
                <c:ptCount val="1"/>
                <c:pt idx="0">
                  <c:v>April YTD'24</c:v>
                </c:pt>
              </c:strCache>
            </c:strRef>
          </c:tx>
          <c:spPr>
            <a:solidFill>
              <a:srgbClr val="7702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rave Sans" panose="020B0504020101010102" pitchFamily="34" charset="0"/>
                    <a:ea typeface="+mn-ea"/>
                    <a:cs typeface="Brave Sans" panose="020B0504020101010102"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'YTD '!$F$9:$H$9</c:f>
              <c:strCache>
                <c:ptCount val="3"/>
                <c:pt idx="0">
                  <c:v>Card spending </c:v>
                </c:pt>
                <c:pt idx="1">
                  <c:v>Volume of transactions</c:v>
                </c:pt>
                <c:pt idx="2">
                  <c:v>Average transaction value</c:v>
                </c:pt>
              </c:strCache>
            </c:strRef>
          </c:cat>
          <c:val>
            <c:numRef>
              <c:f>'YTD '!$F$12:$H$12</c:f>
              <c:numCache>
                <c:formatCode>0%</c:formatCode>
                <c:ptCount val="3"/>
                <c:pt idx="0">
                  <c:v>5.7351842251348817E-2</c:v>
                </c:pt>
                <c:pt idx="1">
                  <c:v>8.6975842685939941E-2</c:v>
                </c:pt>
                <c:pt idx="2">
                  <c:v>-2.7253595959768173E-2</c:v>
                </c:pt>
              </c:numCache>
            </c:numRef>
          </c:val>
          <c:extLst>
            <c:ext xmlns:c16="http://schemas.microsoft.com/office/drawing/2014/chart" uri="{C3380CC4-5D6E-409C-BE32-E72D297353CC}">
              <c16:uniqueId val="{00000002-EE3A-497E-A208-35C760E1F8B1}"/>
            </c:ext>
          </c:extLst>
        </c:ser>
        <c:ser>
          <c:idx val="3"/>
          <c:order val="3"/>
          <c:tx>
            <c:strRef>
              <c:f>'YTD '!$E$13</c:f>
              <c:strCache>
                <c:ptCount val="1"/>
                <c:pt idx="0">
                  <c:v>April YTD'25 </c:v>
                </c:pt>
              </c:strCache>
            </c:strRef>
          </c:tx>
          <c:spPr>
            <a:solidFill>
              <a:srgbClr val="FF780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rave Sans" panose="020B0504020101010102" pitchFamily="34" charset="0"/>
                    <a:ea typeface="+mn-ea"/>
                    <a:cs typeface="Brave Sans" panose="020B0504020101010102"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'YTD '!$F$9:$H$9</c:f>
              <c:strCache>
                <c:ptCount val="3"/>
                <c:pt idx="0">
                  <c:v>Card spending </c:v>
                </c:pt>
                <c:pt idx="1">
                  <c:v>Volume of transactions</c:v>
                </c:pt>
                <c:pt idx="2">
                  <c:v>Average transaction value</c:v>
                </c:pt>
              </c:strCache>
            </c:strRef>
          </c:cat>
          <c:val>
            <c:numRef>
              <c:f>'YTD '!$F$13:$H$13</c:f>
              <c:numCache>
                <c:formatCode>0%</c:formatCode>
                <c:ptCount val="3"/>
                <c:pt idx="0">
                  <c:v>4.1428413966919875E-2</c:v>
                </c:pt>
                <c:pt idx="1">
                  <c:v>7.6358423639419915E-2</c:v>
                </c:pt>
                <c:pt idx="2">
                  <c:v>-3.2452024256374945E-2</c:v>
                </c:pt>
              </c:numCache>
            </c:numRef>
          </c:val>
          <c:extLst>
            <c:ext xmlns:c16="http://schemas.microsoft.com/office/drawing/2014/chart" uri="{C3380CC4-5D6E-409C-BE32-E72D297353CC}">
              <c16:uniqueId val="{00000003-EE3A-497E-A208-35C760E1F8B1}"/>
            </c:ext>
          </c:extLst>
        </c:ser>
        <c:dLbls>
          <c:dLblPos val="outEnd"/>
          <c:showLegendKey val="0"/>
          <c:showVal val="1"/>
          <c:showCatName val="0"/>
          <c:showSerName val="0"/>
          <c:showPercent val="0"/>
          <c:showBubbleSize val="0"/>
        </c:dLbls>
        <c:gapWidth val="219"/>
        <c:overlap val="-27"/>
        <c:axId val="281898655"/>
        <c:axId val="281899615"/>
      </c:barChart>
      <c:catAx>
        <c:axId val="28189865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Brave Sans" panose="020B0504020101010102" pitchFamily="34" charset="0"/>
                <a:ea typeface="+mn-ea"/>
                <a:cs typeface="Brave Sans" panose="020B0504020101010102" pitchFamily="34" charset="0"/>
              </a:defRPr>
            </a:pPr>
            <a:endParaRPr lang="en-US"/>
          </a:p>
        </c:txPr>
        <c:crossAx val="281899615"/>
        <c:crosses val="autoZero"/>
        <c:auto val="1"/>
        <c:lblAlgn val="ctr"/>
        <c:lblOffset val="100"/>
        <c:noMultiLvlLbl val="0"/>
      </c:catAx>
      <c:valAx>
        <c:axId val="28189961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Brave Sans" panose="020B0504020101010102" pitchFamily="34" charset="0"/>
                <a:ea typeface="+mn-ea"/>
                <a:cs typeface="Brave Sans" panose="020B0504020101010102" pitchFamily="34" charset="0"/>
              </a:defRPr>
            </a:pPr>
            <a:endParaRPr lang="en-US"/>
          </a:p>
        </c:txPr>
        <c:crossAx val="28189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Brave Sans" panose="020B0504020101010102" pitchFamily="34" charset="0"/>
              <a:ea typeface="+mn-ea"/>
              <a:cs typeface="Brave Sans" panose="020B0504020101010102" pitchFamily="34" charset="0"/>
            </a:defRPr>
          </a:pPr>
          <a:endParaRPr lang="en-US"/>
        </a:p>
      </c:txPr>
    </c:legend>
    <c:plotVisOnly val="1"/>
    <c:dispBlanksAs val="gap"/>
    <c:showDLblsOverMax val="0"/>
  </c:chart>
  <c:spPr>
    <a:noFill/>
    <a:ln>
      <a:noFill/>
    </a:ln>
    <a:effectLst/>
  </c:spPr>
  <c:txPr>
    <a:bodyPr/>
    <a:lstStyle/>
    <a:p>
      <a:pPr>
        <a:defRPr sz="1200">
          <a:latin typeface="Brave Sans" panose="020B0504020101010102" pitchFamily="34" charset="0"/>
          <a:cs typeface="Brave Sans" panose="020B0504020101010102"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Brave Sans" panose="020B0504020101010102" pitchFamily="34" charset="0"/>
                <a:ea typeface="+mn-ea"/>
                <a:cs typeface="Brave Sans" panose="020B0504020101010102" pitchFamily="34" charset="0"/>
              </a:defRPr>
            </a:pPr>
            <a:r>
              <a:rPr lang="en-GB" b="1" noProof="0" dirty="0"/>
              <a:t>Credit card vs debit card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Brave Sans" panose="020B0504020101010102" pitchFamily="34" charset="0"/>
              <a:ea typeface="+mn-ea"/>
              <a:cs typeface="Brave Sans" panose="020B0504020101010102" pitchFamily="34" charset="0"/>
            </a:defRPr>
          </a:pPr>
          <a:endParaRPr lang="en-US"/>
        </a:p>
      </c:txPr>
    </c:title>
    <c:autoTitleDeleted val="0"/>
    <c:plotArea>
      <c:layout/>
      <c:lineChart>
        <c:grouping val="standard"/>
        <c:varyColors val="0"/>
        <c:ser>
          <c:idx val="0"/>
          <c:order val="0"/>
          <c:tx>
            <c:strRef>
              <c:f>'Credit +Debit'!$B$31</c:f>
              <c:strCache>
                <c:ptCount val="1"/>
                <c:pt idx="0">
                  <c:v>Debit card</c:v>
                </c:pt>
              </c:strCache>
            </c:strRef>
          </c:tx>
          <c:spPr>
            <a:ln w="28575" cap="rnd">
              <a:solidFill>
                <a:srgbClr val="FF780F"/>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rave Sans" panose="020B0504020101010102" pitchFamily="34" charset="0"/>
                    <a:ea typeface="+mn-ea"/>
                    <a:cs typeface="Brave Sans" panose="020B0504020101010102"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'Credit +Debit'!$C$30:$F$30</c:f>
              <c:strCache>
                <c:ptCount val="4"/>
                <c:pt idx="0">
                  <c:v>April YTD'22</c:v>
                </c:pt>
                <c:pt idx="1">
                  <c:v>April YTD'23</c:v>
                </c:pt>
                <c:pt idx="2">
                  <c:v>April YTD'24</c:v>
                </c:pt>
                <c:pt idx="3">
                  <c:v>April YTD'25</c:v>
                </c:pt>
              </c:strCache>
            </c:strRef>
          </c:cat>
          <c:val>
            <c:numRef>
              <c:f>'Credit +Debit'!$C$31:$F$31</c:f>
              <c:numCache>
                <c:formatCode>0%</c:formatCode>
                <c:ptCount val="4"/>
                <c:pt idx="0">
                  <c:v>9.8695766816595532E-2</c:v>
                </c:pt>
                <c:pt idx="1">
                  <c:v>0.12813587895489209</c:v>
                </c:pt>
                <c:pt idx="2">
                  <c:v>4.5222690846317137E-2</c:v>
                </c:pt>
                <c:pt idx="3">
                  <c:v>2.5475542244268068E-2</c:v>
                </c:pt>
              </c:numCache>
            </c:numRef>
          </c:val>
          <c:smooth val="0"/>
          <c:extLst>
            <c:ext xmlns:c16="http://schemas.microsoft.com/office/drawing/2014/chart" uri="{C3380CC4-5D6E-409C-BE32-E72D297353CC}">
              <c16:uniqueId val="{00000000-4F63-4599-9E25-8B7EDCF2EDEE}"/>
            </c:ext>
          </c:extLst>
        </c:ser>
        <c:ser>
          <c:idx val="1"/>
          <c:order val="1"/>
          <c:tx>
            <c:strRef>
              <c:f>'Credit +Debit'!$B$32</c:f>
              <c:strCache>
                <c:ptCount val="1"/>
                <c:pt idx="0">
                  <c:v>Debit card</c:v>
                </c:pt>
              </c:strCache>
            </c:strRef>
          </c:tx>
          <c:spPr>
            <a:ln w="28575" cap="rnd">
              <a:solidFill>
                <a:srgbClr val="77021E"/>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rave Sans" panose="020B0504020101010102" pitchFamily="34" charset="0"/>
                    <a:ea typeface="+mn-ea"/>
                    <a:cs typeface="Brave Sans" panose="020B0504020101010102"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'Credit +Debit'!$C$30:$F$30</c:f>
              <c:strCache>
                <c:ptCount val="4"/>
                <c:pt idx="0">
                  <c:v>April YTD'22</c:v>
                </c:pt>
                <c:pt idx="1">
                  <c:v>April YTD'23</c:v>
                </c:pt>
                <c:pt idx="2">
                  <c:v>April YTD'24</c:v>
                </c:pt>
                <c:pt idx="3">
                  <c:v>April YTD'25</c:v>
                </c:pt>
              </c:strCache>
            </c:strRef>
          </c:cat>
          <c:val>
            <c:numRef>
              <c:f>'Credit +Debit'!$C$32:$F$32</c:f>
              <c:numCache>
                <c:formatCode>0%</c:formatCode>
                <c:ptCount val="4"/>
                <c:pt idx="0">
                  <c:v>0.11330964905843954</c:v>
                </c:pt>
                <c:pt idx="1">
                  <c:v>0.15621429365036921</c:v>
                </c:pt>
                <c:pt idx="2">
                  <c:v>9.7116240216123417E-2</c:v>
                </c:pt>
                <c:pt idx="3">
                  <c:v>6.125625358513509E-2</c:v>
                </c:pt>
              </c:numCache>
            </c:numRef>
          </c:val>
          <c:smooth val="0"/>
          <c:extLst>
            <c:ext xmlns:c16="http://schemas.microsoft.com/office/drawing/2014/chart" uri="{C3380CC4-5D6E-409C-BE32-E72D297353CC}">
              <c16:uniqueId val="{00000001-4F63-4599-9E25-8B7EDCF2EDEE}"/>
            </c:ext>
          </c:extLst>
        </c:ser>
        <c:dLbls>
          <c:dLblPos val="t"/>
          <c:showLegendKey val="0"/>
          <c:showVal val="1"/>
          <c:showCatName val="0"/>
          <c:showSerName val="0"/>
          <c:showPercent val="0"/>
          <c:showBubbleSize val="0"/>
        </c:dLbls>
        <c:smooth val="0"/>
        <c:axId val="1582326159"/>
        <c:axId val="1582323279"/>
      </c:lineChart>
      <c:catAx>
        <c:axId val="1582326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rave Sans" panose="020B0504020101010102" pitchFamily="34" charset="0"/>
                <a:ea typeface="+mn-ea"/>
                <a:cs typeface="Brave Sans" panose="020B0504020101010102" pitchFamily="34" charset="0"/>
              </a:defRPr>
            </a:pPr>
            <a:endParaRPr lang="en-US"/>
          </a:p>
        </c:txPr>
        <c:crossAx val="1582323279"/>
        <c:crosses val="autoZero"/>
        <c:auto val="1"/>
        <c:lblAlgn val="ctr"/>
        <c:lblOffset val="100"/>
        <c:noMultiLvlLbl val="0"/>
      </c:catAx>
      <c:valAx>
        <c:axId val="158232327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rave Sans" panose="020B0504020101010102" pitchFamily="34" charset="0"/>
                <a:ea typeface="+mn-ea"/>
                <a:cs typeface="Brave Sans" panose="020B0504020101010102" pitchFamily="34" charset="0"/>
              </a:defRPr>
            </a:pPr>
            <a:endParaRPr lang="en-US"/>
          </a:p>
        </c:txPr>
        <c:crossAx val="1582326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rave Sans" panose="020B0504020101010102" pitchFamily="34" charset="0"/>
              <a:ea typeface="+mn-ea"/>
              <a:cs typeface="Brave Sans" panose="020B0504020101010102" pitchFamily="34" charset="0"/>
            </a:defRPr>
          </a:pPr>
          <a:endParaRPr lang="en-US"/>
        </a:p>
      </c:txPr>
    </c:legend>
    <c:plotVisOnly val="1"/>
    <c:dispBlanksAs val="gap"/>
    <c:showDLblsOverMax val="0"/>
  </c:chart>
  <c:spPr>
    <a:noFill/>
    <a:ln>
      <a:noFill/>
    </a:ln>
    <a:effectLst/>
  </c:spPr>
  <c:txPr>
    <a:bodyPr/>
    <a:lstStyle/>
    <a:p>
      <a:pPr>
        <a:defRPr>
          <a:latin typeface="Brave Sans" panose="020B0504020101010102" pitchFamily="34" charset="0"/>
          <a:cs typeface="Brave Sans" panose="020B0504020101010102"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Brave Sans" panose="020B0504020101010102" pitchFamily="34" charset="0"/>
                <a:ea typeface="+mn-ea"/>
                <a:cs typeface="Brave Sans" panose="020B0504020101010102" pitchFamily="34" charset="0"/>
              </a:defRPr>
            </a:pPr>
            <a:r>
              <a:rPr lang="en-GB" b="1" noProof="0" dirty="0"/>
              <a:t>Online spending vs in-store spending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Brave Sans" panose="020B0504020101010102" pitchFamily="34" charset="0"/>
              <a:ea typeface="+mn-ea"/>
              <a:cs typeface="Brave Sans" panose="020B0504020101010102" pitchFamily="34" charset="0"/>
            </a:defRPr>
          </a:pPr>
          <a:endParaRPr lang="en-US"/>
        </a:p>
      </c:txPr>
    </c:title>
    <c:autoTitleDeleted val="0"/>
    <c:plotArea>
      <c:layout/>
      <c:lineChart>
        <c:grouping val="standard"/>
        <c:varyColors val="0"/>
        <c:ser>
          <c:idx val="0"/>
          <c:order val="0"/>
          <c:tx>
            <c:strRef>
              <c:f>'Online + Instore'!$D$69</c:f>
              <c:strCache>
                <c:ptCount val="1"/>
                <c:pt idx="0">
                  <c:v>Online spending </c:v>
                </c:pt>
              </c:strCache>
            </c:strRef>
          </c:tx>
          <c:spPr>
            <a:ln w="28575" cap="rnd">
              <a:solidFill>
                <a:srgbClr val="F93F24"/>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rave Sans" panose="020B0504020101010102" pitchFamily="34" charset="0"/>
                    <a:ea typeface="+mn-ea"/>
                    <a:cs typeface="Brave Sans" panose="020B0504020101010102"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 Instore'!$E$68:$H$68</c:f>
              <c:strCache>
                <c:ptCount val="4"/>
                <c:pt idx="0">
                  <c:v>April YTD'22</c:v>
                </c:pt>
                <c:pt idx="1">
                  <c:v>April YTD'23</c:v>
                </c:pt>
                <c:pt idx="2">
                  <c:v>April YTD'24</c:v>
                </c:pt>
                <c:pt idx="3">
                  <c:v>April YTD'25</c:v>
                </c:pt>
              </c:strCache>
            </c:strRef>
          </c:cat>
          <c:val>
            <c:numRef>
              <c:f>'Online + Instore'!$E$69:$H$69</c:f>
              <c:numCache>
                <c:formatCode>0%</c:formatCode>
                <c:ptCount val="4"/>
                <c:pt idx="0">
                  <c:v>0.17793530618037945</c:v>
                </c:pt>
                <c:pt idx="1">
                  <c:v>0.25035808149178163</c:v>
                </c:pt>
                <c:pt idx="2">
                  <c:v>0.2745263910890936</c:v>
                </c:pt>
                <c:pt idx="3">
                  <c:v>0.19683603691063079</c:v>
                </c:pt>
              </c:numCache>
            </c:numRef>
          </c:val>
          <c:smooth val="0"/>
          <c:extLst>
            <c:ext xmlns:c16="http://schemas.microsoft.com/office/drawing/2014/chart" uri="{C3380CC4-5D6E-409C-BE32-E72D297353CC}">
              <c16:uniqueId val="{00000000-09AD-4BA2-9AE8-4BE2CA770933}"/>
            </c:ext>
          </c:extLst>
        </c:ser>
        <c:ser>
          <c:idx val="1"/>
          <c:order val="1"/>
          <c:tx>
            <c:strRef>
              <c:f>'Online + Instore'!$D$70</c:f>
              <c:strCache>
                <c:ptCount val="1"/>
                <c:pt idx="0">
                  <c:v>In-store spending</c:v>
                </c:pt>
              </c:strCache>
            </c:strRef>
          </c:tx>
          <c:spPr>
            <a:ln w="28575" cap="rnd">
              <a:solidFill>
                <a:srgbClr val="DC0037"/>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rave Sans" panose="020B0504020101010102" pitchFamily="34" charset="0"/>
                    <a:ea typeface="+mn-ea"/>
                    <a:cs typeface="Brave Sans" panose="020B0504020101010102"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 Instore'!$E$68:$H$68</c:f>
              <c:strCache>
                <c:ptCount val="4"/>
                <c:pt idx="0">
                  <c:v>April YTD'22</c:v>
                </c:pt>
                <c:pt idx="1">
                  <c:v>April YTD'23</c:v>
                </c:pt>
                <c:pt idx="2">
                  <c:v>April YTD'24</c:v>
                </c:pt>
                <c:pt idx="3">
                  <c:v>April YTD'25</c:v>
                </c:pt>
              </c:strCache>
            </c:strRef>
          </c:cat>
          <c:val>
            <c:numRef>
              <c:f>'Online + Instore'!$E$70:$H$70</c:f>
              <c:numCache>
                <c:formatCode>0%</c:formatCode>
                <c:ptCount val="4"/>
                <c:pt idx="0">
                  <c:v>0.10452256754119515</c:v>
                </c:pt>
                <c:pt idx="1">
                  <c:v>0.13379883002419879</c:v>
                </c:pt>
                <c:pt idx="2">
                  <c:v>4.152761108047609E-2</c:v>
                </c:pt>
                <c:pt idx="3">
                  <c:v>2.5359419402255945E-2</c:v>
                </c:pt>
              </c:numCache>
            </c:numRef>
          </c:val>
          <c:smooth val="0"/>
          <c:extLst>
            <c:ext xmlns:c16="http://schemas.microsoft.com/office/drawing/2014/chart" uri="{C3380CC4-5D6E-409C-BE32-E72D297353CC}">
              <c16:uniqueId val="{00000001-09AD-4BA2-9AE8-4BE2CA770933}"/>
            </c:ext>
          </c:extLst>
        </c:ser>
        <c:dLbls>
          <c:dLblPos val="t"/>
          <c:showLegendKey val="0"/>
          <c:showVal val="1"/>
          <c:showCatName val="0"/>
          <c:showSerName val="0"/>
          <c:showPercent val="0"/>
          <c:showBubbleSize val="0"/>
        </c:dLbls>
        <c:smooth val="0"/>
        <c:axId val="1098032208"/>
        <c:axId val="1098030288"/>
      </c:lineChart>
      <c:catAx>
        <c:axId val="109803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rave Sans" panose="020B0504020101010102" pitchFamily="34" charset="0"/>
                <a:ea typeface="+mn-ea"/>
                <a:cs typeface="Brave Sans" panose="020B0504020101010102" pitchFamily="34" charset="0"/>
              </a:defRPr>
            </a:pPr>
            <a:endParaRPr lang="en-US"/>
          </a:p>
        </c:txPr>
        <c:crossAx val="1098030288"/>
        <c:crosses val="autoZero"/>
        <c:auto val="1"/>
        <c:lblAlgn val="ctr"/>
        <c:lblOffset val="100"/>
        <c:noMultiLvlLbl val="0"/>
      </c:catAx>
      <c:valAx>
        <c:axId val="10980302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rave Sans" panose="020B0504020101010102" pitchFamily="34" charset="0"/>
                <a:ea typeface="+mn-ea"/>
                <a:cs typeface="Brave Sans" panose="020B0504020101010102" pitchFamily="34" charset="0"/>
              </a:defRPr>
            </a:pPr>
            <a:endParaRPr lang="en-US"/>
          </a:p>
        </c:txPr>
        <c:crossAx val="1098032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rave Sans" panose="020B0504020101010102" pitchFamily="34" charset="0"/>
              <a:ea typeface="+mn-ea"/>
              <a:cs typeface="Brave Sans" panose="020B0504020101010102" pitchFamily="34" charset="0"/>
            </a:defRPr>
          </a:pPr>
          <a:endParaRPr lang="en-US"/>
        </a:p>
      </c:txPr>
    </c:legend>
    <c:plotVisOnly val="1"/>
    <c:dispBlanksAs val="gap"/>
    <c:showDLblsOverMax val="0"/>
  </c:chart>
  <c:spPr>
    <a:noFill/>
    <a:ln>
      <a:noFill/>
    </a:ln>
    <a:effectLst/>
  </c:spPr>
  <c:txPr>
    <a:bodyPr/>
    <a:lstStyle/>
    <a:p>
      <a:pPr>
        <a:defRPr>
          <a:latin typeface="Brave Sans" panose="020B0504020101010102" pitchFamily="34" charset="0"/>
          <a:cs typeface="Brave Sans" panose="020B0504020101010102"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spc="150" baseline="0">
                <a:solidFill>
                  <a:schemeClr val="tx1">
                    <a:lumMod val="50000"/>
                  </a:schemeClr>
                </a:solidFill>
                <a:latin typeface="Brave Sans" panose="020B0504020101010102" pitchFamily="34" charset="0"/>
                <a:ea typeface="+mn-ea"/>
                <a:cs typeface="Brave Sans" panose="020B0504020101010102" pitchFamily="34" charset="0"/>
              </a:defRPr>
            </a:pPr>
            <a:r>
              <a:rPr lang="en-GB" sz="1400" cap="none" noProof="0" dirty="0"/>
              <a:t>Card spending (</a:t>
            </a:r>
            <a:r>
              <a:rPr lang="en-GB" sz="1400" cap="none" noProof="0" dirty="0" err="1"/>
              <a:t>mtm</a:t>
            </a:r>
            <a:r>
              <a:rPr lang="en-GB" sz="1400" cap="none" noProof="0" dirty="0"/>
              <a:t>)</a:t>
            </a:r>
          </a:p>
        </c:rich>
      </c:tx>
      <c:overlay val="0"/>
      <c:spPr>
        <a:noFill/>
        <a:ln>
          <a:noFill/>
        </a:ln>
        <a:effectLst/>
      </c:spPr>
      <c:txPr>
        <a:bodyPr rot="0" spcFirstLastPara="1" vertOverflow="ellipsis" vert="horz" wrap="square" anchor="ctr" anchorCtr="1"/>
        <a:lstStyle/>
        <a:p>
          <a:pPr>
            <a:defRPr sz="1400" b="1" i="0" u="none" strike="noStrike" kern="1200" cap="none" spc="150" baseline="0">
              <a:solidFill>
                <a:schemeClr val="tx1">
                  <a:lumMod val="50000"/>
                </a:schemeClr>
              </a:solidFill>
              <a:latin typeface="Brave Sans" panose="020B0504020101010102" pitchFamily="34" charset="0"/>
              <a:ea typeface="+mn-ea"/>
              <a:cs typeface="Brave Sans" panose="020B0504020101010102" pitchFamily="34" charset="0"/>
            </a:defRPr>
          </a:pPr>
          <a:endParaRPr lang="en-US"/>
        </a:p>
      </c:txPr>
    </c:title>
    <c:autoTitleDeleted val="0"/>
    <c:plotArea>
      <c:layout/>
      <c:lineChart>
        <c:grouping val="standard"/>
        <c:varyColors val="0"/>
        <c:ser>
          <c:idx val="0"/>
          <c:order val="0"/>
          <c:tx>
            <c:strRef>
              <c:f>'MTM- Clothing'!$C$17</c:f>
              <c:strCache>
                <c:ptCount val="1"/>
                <c:pt idx="0">
                  <c:v>2022</c:v>
                </c:pt>
              </c:strCache>
            </c:strRef>
          </c:tx>
          <c:spPr>
            <a:ln w="38100" cap="flat" cmpd="dbl" algn="ctr">
              <a:solidFill>
                <a:srgbClr val="77021E"/>
              </a:solidFill>
              <a:miter lim="800000"/>
            </a:ln>
            <a:effectLst/>
          </c:spPr>
          <c:marker>
            <c:symbol val="none"/>
          </c:marker>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46-4ED6-901D-A0E857E6370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Brave Sans" panose="020B0504020101010102" pitchFamily="34" charset="0"/>
                    <a:ea typeface="+mn-ea"/>
                    <a:cs typeface="Brave Sans" panose="020B0504020101010102"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'MTM- Clothing'!$B$18:$B$29</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'MTM- Clothing'!$C$18:$C$29</c:f>
              <c:numCache>
                <c:formatCode>0%</c:formatCode>
                <c:ptCount val="12"/>
                <c:pt idx="0">
                  <c:v>0.17353806459491561</c:v>
                </c:pt>
                <c:pt idx="1">
                  <c:v>4.4089554526158592E-2</c:v>
                </c:pt>
                <c:pt idx="2">
                  <c:v>6.3547020580928537E-2</c:v>
                </c:pt>
                <c:pt idx="3">
                  <c:v>0.17680760946443352</c:v>
                </c:pt>
                <c:pt idx="4">
                  <c:v>0.13731585823670289</c:v>
                </c:pt>
                <c:pt idx="5">
                  <c:v>0.21501087347867354</c:v>
                </c:pt>
                <c:pt idx="6">
                  <c:v>0.14256766574321622</c:v>
                </c:pt>
                <c:pt idx="7">
                  <c:v>-0.10382249541981414</c:v>
                </c:pt>
                <c:pt idx="8">
                  <c:v>-0.10426806173858205</c:v>
                </c:pt>
                <c:pt idx="9">
                  <c:v>-0.10004373206593786</c:v>
                </c:pt>
                <c:pt idx="10">
                  <c:v>-7.744692707057943E-2</c:v>
                </c:pt>
                <c:pt idx="11">
                  <c:v>-0.1984348136269527</c:v>
                </c:pt>
              </c:numCache>
            </c:numRef>
          </c:val>
          <c:smooth val="0"/>
          <c:extLst>
            <c:ext xmlns:c16="http://schemas.microsoft.com/office/drawing/2014/chart" uri="{C3380CC4-5D6E-409C-BE32-E72D297353CC}">
              <c16:uniqueId val="{00000001-AE46-4ED6-901D-A0E857E6370B}"/>
            </c:ext>
          </c:extLst>
        </c:ser>
        <c:ser>
          <c:idx val="1"/>
          <c:order val="1"/>
          <c:tx>
            <c:strRef>
              <c:f>'MTM- Clothing'!$D$17</c:f>
              <c:strCache>
                <c:ptCount val="1"/>
                <c:pt idx="0">
                  <c:v>2023</c:v>
                </c:pt>
              </c:strCache>
            </c:strRef>
          </c:tx>
          <c:spPr>
            <a:ln w="38100" cap="flat" cmpd="dbl" algn="ctr">
              <a:solidFill>
                <a:srgbClr val="F93F24"/>
              </a:solidFill>
              <a:miter lim="800000"/>
            </a:ln>
            <a:effectLst/>
          </c:spPr>
          <c:marker>
            <c:symbol val="none"/>
          </c:marker>
          <c:dLbls>
            <c:dLbl>
              <c:idx val="6"/>
              <c:delete val="1"/>
              <c:extLst>
                <c:ext xmlns:c15="http://schemas.microsoft.com/office/drawing/2012/chart" uri="{CE6537A1-D6FC-4f65-9D91-7224C49458BB}"/>
                <c:ext xmlns:c16="http://schemas.microsoft.com/office/drawing/2014/chart" uri="{C3380CC4-5D6E-409C-BE32-E72D297353CC}">
                  <c16:uniqueId val="{00000002-AE46-4ED6-901D-A0E857E6370B}"/>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46-4ED6-901D-A0E857E6370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Brave Sans" panose="020B0504020101010102" pitchFamily="34" charset="0"/>
                    <a:ea typeface="+mn-ea"/>
                    <a:cs typeface="Brave Sans" panose="020B0504020101010102"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'MTM- Clothing'!$B$18:$B$29</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'MTM- Clothing'!$D$18:$D$29</c:f>
              <c:numCache>
                <c:formatCode>0%</c:formatCode>
                <c:ptCount val="12"/>
                <c:pt idx="0">
                  <c:v>-0.10570160920820748</c:v>
                </c:pt>
                <c:pt idx="1">
                  <c:v>-9.4011156651871763E-2</c:v>
                </c:pt>
                <c:pt idx="2">
                  <c:v>-0.13907541471265206</c:v>
                </c:pt>
                <c:pt idx="3">
                  <c:v>-4.5660229850892908E-2</c:v>
                </c:pt>
                <c:pt idx="4">
                  <c:v>-0.13877210127212847</c:v>
                </c:pt>
                <c:pt idx="5">
                  <c:v>-5.9592363598089171E-2</c:v>
                </c:pt>
                <c:pt idx="6">
                  <c:v>-0.12146032496538473</c:v>
                </c:pt>
                <c:pt idx="7">
                  <c:v>6.5964342927142372E-2</c:v>
                </c:pt>
                <c:pt idx="8">
                  <c:v>6.8311969520238103E-2</c:v>
                </c:pt>
                <c:pt idx="9">
                  <c:v>1.7911947601780165E-2</c:v>
                </c:pt>
                <c:pt idx="10">
                  <c:v>7.4682499916071787E-2</c:v>
                </c:pt>
                <c:pt idx="11">
                  <c:v>9.8185829068294872E-2</c:v>
                </c:pt>
              </c:numCache>
            </c:numRef>
          </c:val>
          <c:smooth val="0"/>
          <c:extLst>
            <c:ext xmlns:c16="http://schemas.microsoft.com/office/drawing/2014/chart" uri="{C3380CC4-5D6E-409C-BE32-E72D297353CC}">
              <c16:uniqueId val="{00000004-AE46-4ED6-901D-A0E857E6370B}"/>
            </c:ext>
          </c:extLst>
        </c:ser>
        <c:ser>
          <c:idx val="2"/>
          <c:order val="2"/>
          <c:tx>
            <c:strRef>
              <c:f>'MTM- Clothing'!$E$17</c:f>
              <c:strCache>
                <c:ptCount val="1"/>
                <c:pt idx="0">
                  <c:v>2024</c:v>
                </c:pt>
              </c:strCache>
            </c:strRef>
          </c:tx>
          <c:spPr>
            <a:ln w="38100" cap="flat" cmpd="dbl" algn="ctr">
              <a:solidFill>
                <a:srgbClr val="F93F24"/>
              </a:solidFill>
              <a:prstDash val="sysDash"/>
              <a:miter lim="800000"/>
            </a:ln>
            <a:effectLst/>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05-AE46-4ED6-901D-A0E857E6370B}"/>
                </c:ext>
              </c:extLst>
            </c:dLbl>
            <c:dLbl>
              <c:idx val="6"/>
              <c:layout>
                <c:manualLayout>
                  <c:x val="-8.1605091539574584E-2"/>
                  <c:y val="-2.17559206042612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46-4ED6-901D-A0E857E6370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Brave Sans" panose="020B0504020101010102" pitchFamily="34" charset="0"/>
                    <a:ea typeface="+mn-ea"/>
                    <a:cs typeface="Brave Sans" panose="020B0504020101010102"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'MTM- Clothing'!$B$18:$B$29</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'MTM- Clothing'!$E$18:$E$29</c:f>
              <c:numCache>
                <c:formatCode>0%</c:formatCode>
                <c:ptCount val="12"/>
                <c:pt idx="0">
                  <c:v>5.1658997347502345E-2</c:v>
                </c:pt>
                <c:pt idx="1">
                  <c:v>6.5168869762876724E-2</c:v>
                </c:pt>
                <c:pt idx="2">
                  <c:v>7.0652447413884323E-2</c:v>
                </c:pt>
                <c:pt idx="3">
                  <c:v>-0.15940396153969949</c:v>
                </c:pt>
                <c:pt idx="4">
                  <c:v>9.559679788512021E-3</c:v>
                </c:pt>
                <c:pt idx="5">
                  <c:v>-2.5137343064248086E-2</c:v>
                </c:pt>
                <c:pt idx="6">
                  <c:v>8.4860137541467706E-2</c:v>
                </c:pt>
                <c:pt idx="7">
                  <c:v>5.941212479006075E-2</c:v>
                </c:pt>
                <c:pt idx="8">
                  <c:v>2.5286157675667331E-2</c:v>
                </c:pt>
                <c:pt idx="9">
                  <c:v>4.6304799685610742E-2</c:v>
                </c:pt>
                <c:pt idx="10">
                  <c:v>4.7236328121548654E-2</c:v>
                </c:pt>
                <c:pt idx="11">
                  <c:v>-2.7323857746935132E-2</c:v>
                </c:pt>
              </c:numCache>
            </c:numRef>
          </c:val>
          <c:smooth val="0"/>
          <c:extLst>
            <c:ext xmlns:c16="http://schemas.microsoft.com/office/drawing/2014/chart" uri="{C3380CC4-5D6E-409C-BE32-E72D297353CC}">
              <c16:uniqueId val="{00000007-AE46-4ED6-901D-A0E857E6370B}"/>
            </c:ext>
          </c:extLst>
        </c:ser>
        <c:ser>
          <c:idx val="3"/>
          <c:order val="3"/>
          <c:tx>
            <c:strRef>
              <c:f>'MTM- Clothing'!$F$17</c:f>
              <c:strCache>
                <c:ptCount val="1"/>
                <c:pt idx="0">
                  <c:v>2025</c:v>
                </c:pt>
              </c:strCache>
            </c:strRef>
          </c:tx>
          <c:spPr>
            <a:ln w="38100" cap="flat" cmpd="dbl" algn="ctr">
              <a:solidFill>
                <a:srgbClr val="4D4D4D"/>
              </a:solidFill>
              <a:miter lim="800000"/>
            </a:ln>
            <a:effectLst/>
          </c:spPr>
          <c:marker>
            <c:symbol val="none"/>
          </c:marker>
          <c:dLbls>
            <c:dLbl>
              <c:idx val="3"/>
              <c:layout>
                <c:manualLayout>
                  <c:x val="-2.2144391181028154E-2"/>
                  <c:y val="-2.17559206042612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E46-4ED6-901D-A0E857E6370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Brave Sans" panose="020B0504020101010102" pitchFamily="34" charset="0"/>
                    <a:ea typeface="+mn-ea"/>
                    <a:cs typeface="Brave Sans" panose="020B0504020101010102"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'MTM- Clothing'!$B$18:$B$29</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'MTM- Clothing'!$F$18:$F$29</c:f>
              <c:numCache>
                <c:formatCode>0%</c:formatCode>
                <c:ptCount val="12"/>
                <c:pt idx="0">
                  <c:v>3.8933080755967575E-2</c:v>
                </c:pt>
                <c:pt idx="1">
                  <c:v>4.3531325774732066E-2</c:v>
                </c:pt>
                <c:pt idx="2">
                  <c:v>7.3119399160483933E-3</c:v>
                </c:pt>
                <c:pt idx="3">
                  <c:v>8.228574979604919E-2</c:v>
                </c:pt>
              </c:numCache>
            </c:numRef>
          </c:val>
          <c:smooth val="0"/>
          <c:extLst>
            <c:ext xmlns:c16="http://schemas.microsoft.com/office/drawing/2014/chart" uri="{C3380CC4-5D6E-409C-BE32-E72D297353CC}">
              <c16:uniqueId val="{00000009-AE46-4ED6-901D-A0E857E6370B}"/>
            </c:ext>
          </c:extLst>
        </c:ser>
        <c:dLbls>
          <c:showLegendKey val="0"/>
          <c:showVal val="0"/>
          <c:showCatName val="0"/>
          <c:showSerName val="0"/>
          <c:showPercent val="0"/>
          <c:showBubbleSize val="0"/>
        </c:dLbls>
        <c:smooth val="0"/>
        <c:axId val="1469270479"/>
        <c:axId val="1469274799"/>
      </c:lineChart>
      <c:catAx>
        <c:axId val="1469270479"/>
        <c:scaling>
          <c:orientation val="minMax"/>
        </c:scaling>
        <c:delete val="0"/>
        <c:axPos val="b"/>
        <c:numFmt formatCode="General" sourceLinked="1"/>
        <c:majorTickMark val="none"/>
        <c:minorTickMark val="none"/>
        <c:tickLblPos val="low"/>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Brave Sans" panose="020B0504020101010102" pitchFamily="34" charset="0"/>
                <a:ea typeface="+mn-ea"/>
                <a:cs typeface="Brave Sans" panose="020B0504020101010102" pitchFamily="34" charset="0"/>
              </a:defRPr>
            </a:pPr>
            <a:endParaRPr lang="en-US"/>
          </a:p>
        </c:txPr>
        <c:crossAx val="1469274799"/>
        <c:crosses val="autoZero"/>
        <c:auto val="1"/>
        <c:lblAlgn val="ctr"/>
        <c:lblOffset val="100"/>
        <c:noMultiLvlLbl val="0"/>
      </c:catAx>
      <c:valAx>
        <c:axId val="1469274799"/>
        <c:scaling>
          <c:orientation val="minMax"/>
        </c:scaling>
        <c:delete val="0"/>
        <c:axPos val="l"/>
        <c:numFmt formatCode="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Brave Sans" panose="020B0504020101010102" pitchFamily="34" charset="0"/>
                <a:ea typeface="+mn-ea"/>
                <a:cs typeface="Brave Sans" panose="020B0504020101010102" pitchFamily="34" charset="0"/>
              </a:defRPr>
            </a:pPr>
            <a:endParaRPr lang="en-US"/>
          </a:p>
        </c:txPr>
        <c:crossAx val="146927047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Brave Sans" panose="020B0504020101010102" pitchFamily="34" charset="0"/>
              <a:ea typeface="+mn-ea"/>
              <a:cs typeface="Brave Sans" panose="020B0504020101010102" pitchFamily="34" charset="0"/>
            </a:defRPr>
          </a:pPr>
          <a:endParaRPr lang="en-US"/>
        </a:p>
      </c:txPr>
    </c:legend>
    <c:plotVisOnly val="1"/>
    <c:dispBlanksAs val="gap"/>
    <c:showDLblsOverMax val="0"/>
  </c:chart>
  <c:spPr>
    <a:noFill/>
    <a:ln>
      <a:solidFill>
        <a:srgbClr val="77021E"/>
      </a:solidFill>
    </a:ln>
    <a:effectLst/>
  </c:spPr>
  <c:txPr>
    <a:bodyPr/>
    <a:lstStyle/>
    <a:p>
      <a:pPr>
        <a:defRPr>
          <a:solidFill>
            <a:schemeClr val="tx1">
              <a:lumMod val="50000"/>
            </a:schemeClr>
          </a:solidFill>
          <a:latin typeface="Brave Sans" panose="020B0504020101010102" pitchFamily="34" charset="0"/>
          <a:cs typeface="Brave Sans" panose="020B0504020101010102"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50000"/>
                  </a:schemeClr>
                </a:solidFill>
                <a:latin typeface="Brave Sans" panose="020B0504020101010102" pitchFamily="34" charset="0"/>
                <a:ea typeface="+mn-ea"/>
                <a:cs typeface="Brave Sans" panose="020B0504020101010102" pitchFamily="34" charset="0"/>
              </a:defRPr>
            </a:pPr>
            <a:r>
              <a:rPr lang="en-GB" noProof="0" dirty="0"/>
              <a:t>Online spending vs in-store spending (y/y)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schemeClr>
              </a:solidFill>
              <a:latin typeface="Brave Sans" panose="020B0504020101010102" pitchFamily="34" charset="0"/>
              <a:ea typeface="+mn-ea"/>
              <a:cs typeface="Brave Sans" panose="020B0504020101010102" pitchFamily="34" charset="0"/>
            </a:defRPr>
          </a:pPr>
          <a:endParaRPr lang="en-US"/>
        </a:p>
      </c:txPr>
    </c:title>
    <c:autoTitleDeleted val="0"/>
    <c:plotArea>
      <c:layout/>
      <c:barChart>
        <c:barDir val="col"/>
        <c:grouping val="clustered"/>
        <c:varyColors val="0"/>
        <c:ser>
          <c:idx val="0"/>
          <c:order val="0"/>
          <c:tx>
            <c:strRef>
              <c:f>'Clothing '!$I$8</c:f>
              <c:strCache>
                <c:ptCount val="1"/>
                <c:pt idx="0">
                  <c:v>Online</c:v>
                </c:pt>
              </c:strCache>
            </c:strRef>
          </c:tx>
          <c:spPr>
            <a:solidFill>
              <a:srgbClr val="FF780F"/>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50000"/>
                      </a:schemeClr>
                    </a:solidFill>
                    <a:latin typeface="Brave Sans" panose="020B0504020101010102" pitchFamily="34" charset="0"/>
                    <a:ea typeface="+mn-ea"/>
                    <a:cs typeface="Brave Sans" panose="020B0504020101010102"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'Clothing '!$H$9:$H$11</c:f>
              <c:numCache>
                <c:formatCode>General</c:formatCode>
                <c:ptCount val="3"/>
                <c:pt idx="0">
                  <c:v>2022</c:v>
                </c:pt>
                <c:pt idx="1">
                  <c:v>2023</c:v>
                </c:pt>
                <c:pt idx="2">
                  <c:v>2024</c:v>
                </c:pt>
              </c:numCache>
            </c:numRef>
          </c:cat>
          <c:val>
            <c:numRef>
              <c:f>'Clothing '!$I$9:$I$11</c:f>
              <c:numCache>
                <c:formatCode>0%</c:formatCode>
                <c:ptCount val="3"/>
                <c:pt idx="0">
                  <c:v>0.49229564622288091</c:v>
                </c:pt>
                <c:pt idx="1">
                  <c:v>0.35305649929873417</c:v>
                </c:pt>
                <c:pt idx="2">
                  <c:v>0.17226108260994244</c:v>
                </c:pt>
              </c:numCache>
            </c:numRef>
          </c:val>
          <c:extLst>
            <c:ext xmlns:c16="http://schemas.microsoft.com/office/drawing/2014/chart" uri="{C3380CC4-5D6E-409C-BE32-E72D297353CC}">
              <c16:uniqueId val="{00000000-A446-4E4C-95E6-91A15A16FF2A}"/>
            </c:ext>
          </c:extLst>
        </c:ser>
        <c:ser>
          <c:idx val="1"/>
          <c:order val="1"/>
          <c:tx>
            <c:strRef>
              <c:f>'Clothing '!$J$8</c:f>
              <c:strCache>
                <c:ptCount val="1"/>
                <c:pt idx="0">
                  <c:v>In Store</c:v>
                </c:pt>
              </c:strCache>
            </c:strRef>
          </c:tx>
          <c:spPr>
            <a:solidFill>
              <a:srgbClr val="77021E"/>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50000"/>
                      </a:schemeClr>
                    </a:solidFill>
                    <a:latin typeface="Brave Sans" panose="020B0504020101010102" pitchFamily="34" charset="0"/>
                    <a:ea typeface="+mn-ea"/>
                    <a:cs typeface="Brave Sans" panose="020B0504020101010102"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'Clothing '!$H$9:$H$11</c:f>
              <c:numCache>
                <c:formatCode>General</c:formatCode>
                <c:ptCount val="3"/>
                <c:pt idx="0">
                  <c:v>2022</c:v>
                </c:pt>
                <c:pt idx="1">
                  <c:v>2023</c:v>
                </c:pt>
                <c:pt idx="2">
                  <c:v>2024</c:v>
                </c:pt>
              </c:numCache>
            </c:numRef>
          </c:cat>
          <c:val>
            <c:numRef>
              <c:f>'Clothing '!$J$9:$J$11</c:f>
              <c:numCache>
                <c:formatCode>0%</c:formatCode>
                <c:ptCount val="3"/>
                <c:pt idx="0">
                  <c:v>-5.2298976869853409E-3</c:v>
                </c:pt>
                <c:pt idx="1">
                  <c:v>-4.9200769999230842E-2</c:v>
                </c:pt>
                <c:pt idx="2">
                  <c:v>4.2714997140107513E-3</c:v>
                </c:pt>
              </c:numCache>
            </c:numRef>
          </c:val>
          <c:extLst>
            <c:ext xmlns:c16="http://schemas.microsoft.com/office/drawing/2014/chart" uri="{C3380CC4-5D6E-409C-BE32-E72D297353CC}">
              <c16:uniqueId val="{00000001-A446-4E4C-95E6-91A15A16FF2A}"/>
            </c:ext>
          </c:extLst>
        </c:ser>
        <c:dLbls>
          <c:dLblPos val="outEnd"/>
          <c:showLegendKey val="0"/>
          <c:showVal val="1"/>
          <c:showCatName val="0"/>
          <c:showSerName val="0"/>
          <c:showPercent val="0"/>
          <c:showBubbleSize val="0"/>
        </c:dLbls>
        <c:gapWidth val="219"/>
        <c:overlap val="-27"/>
        <c:axId val="1512666831"/>
        <c:axId val="1512670671"/>
      </c:barChart>
      <c:catAx>
        <c:axId val="151266683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50000"/>
                  </a:schemeClr>
                </a:solidFill>
                <a:latin typeface="Brave Sans" panose="020B0504020101010102" pitchFamily="34" charset="0"/>
                <a:ea typeface="+mn-ea"/>
                <a:cs typeface="Brave Sans" panose="020B0504020101010102" pitchFamily="34" charset="0"/>
              </a:defRPr>
            </a:pPr>
            <a:endParaRPr lang="en-US"/>
          </a:p>
        </c:txPr>
        <c:crossAx val="1512670671"/>
        <c:crosses val="autoZero"/>
        <c:auto val="1"/>
        <c:lblAlgn val="ctr"/>
        <c:lblOffset val="100"/>
        <c:noMultiLvlLbl val="0"/>
      </c:catAx>
      <c:valAx>
        <c:axId val="151267067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50000"/>
                  </a:schemeClr>
                </a:solidFill>
                <a:latin typeface="Brave Sans" panose="020B0504020101010102" pitchFamily="34" charset="0"/>
                <a:ea typeface="+mn-ea"/>
                <a:cs typeface="Brave Sans" panose="020B0504020101010102" pitchFamily="34" charset="0"/>
              </a:defRPr>
            </a:pPr>
            <a:endParaRPr lang="en-US"/>
          </a:p>
        </c:txPr>
        <c:crossAx val="1512666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50000"/>
                </a:schemeClr>
              </a:solidFill>
              <a:latin typeface="Brave Sans" panose="020B0504020101010102" pitchFamily="34" charset="0"/>
              <a:ea typeface="+mn-ea"/>
              <a:cs typeface="Brave Sans" panose="020B0504020101010102" pitchFamily="34" charset="0"/>
            </a:defRPr>
          </a:pPr>
          <a:endParaRPr lang="en-US"/>
        </a:p>
      </c:txPr>
    </c:legend>
    <c:plotVisOnly val="1"/>
    <c:dispBlanksAs val="gap"/>
    <c:showDLblsOverMax val="0"/>
  </c:chart>
  <c:spPr>
    <a:noFill/>
    <a:ln>
      <a:solidFill>
        <a:srgbClr val="77021E"/>
      </a:solidFill>
    </a:ln>
    <a:effectLst/>
  </c:spPr>
  <c:txPr>
    <a:bodyPr/>
    <a:lstStyle/>
    <a:p>
      <a:pPr>
        <a:defRPr b="1">
          <a:solidFill>
            <a:schemeClr val="tx1">
              <a:lumMod val="50000"/>
            </a:schemeClr>
          </a:solidFill>
          <a:latin typeface="Brave Sans" panose="020B0504020101010102" pitchFamily="34" charset="0"/>
          <a:cs typeface="Brave Sans" panose="020B0504020101010102"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D3BDE3F4-F8A5-4C4A-9697-19B55A9FDB97}" type="datetimeFigureOut">
              <a:rPr lang="en-US" smtClean="0"/>
              <a:t>05-Jun-25</a:t>
            </a:fld>
            <a:endParaRPr lang="en-US" dirty="0"/>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9694A918-17CA-40C0-9AE3-A13C0EB2E603}" type="slidenum">
              <a:rPr lang="en-US" smtClean="0"/>
              <a:t>‹#›</a:t>
            </a:fld>
            <a:endParaRPr lang="en-US" dirty="0"/>
          </a:p>
        </p:txBody>
      </p:sp>
    </p:spTree>
    <p:extLst>
      <p:ext uri="{BB962C8B-B14F-4D97-AF65-F5344CB8AC3E}">
        <p14:creationId xmlns:p14="http://schemas.microsoft.com/office/powerpoint/2010/main" val="3033706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94A918-17CA-40C0-9AE3-A13C0EB2E603}" type="slidenum">
              <a:rPr lang="en-US" smtClean="0"/>
              <a:t>2</a:t>
            </a:fld>
            <a:endParaRPr lang="en-US" dirty="0"/>
          </a:p>
        </p:txBody>
      </p:sp>
    </p:spTree>
    <p:extLst>
      <p:ext uri="{BB962C8B-B14F-4D97-AF65-F5344CB8AC3E}">
        <p14:creationId xmlns:p14="http://schemas.microsoft.com/office/powerpoint/2010/main" val="2257170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A8CDF-B12A-C833-3758-A29C8A684C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57A65-259A-4B29-556F-D8D4F1772E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3762D7-3B51-FF2F-C5B5-69A0098817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9962BB-8CAA-534D-F6A3-0825A53A27FF}"/>
              </a:ext>
            </a:extLst>
          </p:cNvPr>
          <p:cNvSpPr>
            <a:spLocks noGrp="1"/>
          </p:cNvSpPr>
          <p:nvPr>
            <p:ph type="sldNum" sz="quarter" idx="5"/>
          </p:nvPr>
        </p:nvSpPr>
        <p:spPr/>
        <p:txBody>
          <a:bodyPr/>
          <a:lstStyle/>
          <a:p>
            <a:fld id="{9694A918-17CA-40C0-9AE3-A13C0EB2E603}" type="slidenum">
              <a:rPr lang="en-US" smtClean="0"/>
              <a:t>12</a:t>
            </a:fld>
            <a:endParaRPr lang="en-US" dirty="0"/>
          </a:p>
        </p:txBody>
      </p:sp>
    </p:spTree>
    <p:extLst>
      <p:ext uri="{BB962C8B-B14F-4D97-AF65-F5344CB8AC3E}">
        <p14:creationId xmlns:p14="http://schemas.microsoft.com/office/powerpoint/2010/main" val="759729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B9F7B-F40C-209F-7DE1-9E84E2AE3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519D28-1DFB-9FDE-2068-ADE64351A1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A3B35-3353-A54C-A76C-D929B67AA2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BE43E1-E429-E4FD-9FB2-45CFBFA8B8E0}"/>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694A918-17CA-40C0-9AE3-A13C0EB2E603}"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US"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84115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6BF0B-3806-EE18-0E31-5532CE5A11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D19D83-E2B3-3B9C-1F10-0909AC05DC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4277E-DE42-E7DF-8469-D067A55DF3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873740-A652-D739-E9DB-687BAF9DC716}"/>
              </a:ext>
            </a:extLst>
          </p:cNvPr>
          <p:cNvSpPr>
            <a:spLocks noGrp="1"/>
          </p:cNvSpPr>
          <p:nvPr>
            <p:ph type="sldNum" sz="quarter" idx="5"/>
          </p:nvPr>
        </p:nvSpPr>
        <p:spPr/>
        <p:txBody>
          <a:bodyPr/>
          <a:lstStyle/>
          <a:p>
            <a:fld id="{9694A918-17CA-40C0-9AE3-A13C0EB2E603}" type="slidenum">
              <a:rPr lang="en-US" smtClean="0"/>
              <a:t>14</a:t>
            </a:fld>
            <a:endParaRPr lang="en-US" dirty="0"/>
          </a:p>
        </p:txBody>
      </p:sp>
    </p:spTree>
    <p:extLst>
      <p:ext uri="{BB962C8B-B14F-4D97-AF65-F5344CB8AC3E}">
        <p14:creationId xmlns:p14="http://schemas.microsoft.com/office/powerpoint/2010/main" val="287321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694A918-17CA-40C0-9AE3-A13C0EB2E603}"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US"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0033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94A918-17CA-40C0-9AE3-A13C0EB2E603}" type="slidenum">
              <a:rPr lang="en-US" smtClean="0"/>
              <a:t>4</a:t>
            </a:fld>
            <a:endParaRPr lang="en-US" dirty="0"/>
          </a:p>
        </p:txBody>
      </p:sp>
    </p:spTree>
    <p:extLst>
      <p:ext uri="{BB962C8B-B14F-4D97-AF65-F5344CB8AC3E}">
        <p14:creationId xmlns:p14="http://schemas.microsoft.com/office/powerpoint/2010/main" val="115913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60994-A06D-6466-BEE9-453A7246B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8B379-E592-40FB-387C-44F0536CB7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2AB018-E5DD-C143-73DF-2DF8B0D40A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69BD19-DCC7-8371-3BF8-9C1D264B5FBA}"/>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694A918-17CA-40C0-9AE3-A13C0EB2E603}"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US"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5542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836D9-386C-5451-F385-66C02BD6A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52140-AECC-8D9C-082D-D43DC168DC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C69473-8F3D-8DBB-1894-8C4146C852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438B9D-FA88-D9B7-7972-B79F3D2D4F24}"/>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694A918-17CA-40C0-9AE3-A13C0EB2E603}"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18223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DC83C-C02D-399E-042D-9105446D53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12C9DA-4163-129A-062E-FDE9F47BCB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ACBBE-D772-EC59-36C7-B2FC9AE204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FC0736-2E4B-8BB7-EEFA-7AFEB113B544}"/>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694A918-17CA-40C0-9AE3-A13C0EB2E603}"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US"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64232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70257-B020-C990-BCC0-B4D6F21B18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7676F5-02C5-13BA-EB61-280F9B9AFE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DF8596-06F3-3385-3DDC-5858AC2D3A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71ABA9-C9BA-F2B0-3849-6FA0C12308F0}"/>
              </a:ext>
            </a:extLst>
          </p:cNvPr>
          <p:cNvSpPr>
            <a:spLocks noGrp="1"/>
          </p:cNvSpPr>
          <p:nvPr>
            <p:ph type="sldNum" sz="quarter" idx="5"/>
          </p:nvPr>
        </p:nvSpPr>
        <p:spPr/>
        <p:txBody>
          <a:bodyPr/>
          <a:lstStyle/>
          <a:p>
            <a:fld id="{9694A918-17CA-40C0-9AE3-A13C0EB2E603}" type="slidenum">
              <a:rPr lang="en-US" smtClean="0"/>
              <a:t>8</a:t>
            </a:fld>
            <a:endParaRPr lang="en-US" dirty="0"/>
          </a:p>
        </p:txBody>
      </p:sp>
    </p:spTree>
    <p:extLst>
      <p:ext uri="{BB962C8B-B14F-4D97-AF65-F5344CB8AC3E}">
        <p14:creationId xmlns:p14="http://schemas.microsoft.com/office/powerpoint/2010/main" val="2695700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BE7F5-AED8-2932-B1BE-21EB32803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6D08B8-1C9E-D247-0CEA-66ABBB0D4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CBD73D-AAFD-866E-3467-D83CC261B5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CA94FA-1D16-4C16-C1ED-546637517917}"/>
              </a:ext>
            </a:extLst>
          </p:cNvPr>
          <p:cNvSpPr>
            <a:spLocks noGrp="1"/>
          </p:cNvSpPr>
          <p:nvPr>
            <p:ph type="sldNum" sz="quarter" idx="5"/>
          </p:nvPr>
        </p:nvSpPr>
        <p:spPr/>
        <p:txBody>
          <a:bodyPr/>
          <a:lstStyle/>
          <a:p>
            <a:fld id="{9694A918-17CA-40C0-9AE3-A13C0EB2E603}" type="slidenum">
              <a:rPr lang="en-US" smtClean="0"/>
              <a:t>9</a:t>
            </a:fld>
            <a:endParaRPr lang="en-US" dirty="0"/>
          </a:p>
        </p:txBody>
      </p:sp>
    </p:spTree>
    <p:extLst>
      <p:ext uri="{BB962C8B-B14F-4D97-AF65-F5344CB8AC3E}">
        <p14:creationId xmlns:p14="http://schemas.microsoft.com/office/powerpoint/2010/main" val="1313885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1FBF2-1ED9-8EC2-00E0-AE36962D72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A1003-50DC-6EC7-CE2F-8EF886E3E9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1F0124-FB0E-BC7C-772A-DA57497509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C4249D-2C9B-C480-0C74-225F6CEB9FE2}"/>
              </a:ext>
            </a:extLst>
          </p:cNvPr>
          <p:cNvSpPr>
            <a:spLocks noGrp="1"/>
          </p:cNvSpPr>
          <p:nvPr>
            <p:ph type="sldNum" sz="quarter" idx="5"/>
          </p:nvPr>
        </p:nvSpPr>
        <p:spPr/>
        <p:txBody>
          <a:bodyPr/>
          <a:lstStyle/>
          <a:p>
            <a:fld id="{9694A918-17CA-40C0-9AE3-A13C0EB2E603}" type="slidenum">
              <a:rPr lang="en-US" smtClean="0"/>
              <a:t>10</a:t>
            </a:fld>
            <a:endParaRPr lang="en-US" dirty="0"/>
          </a:p>
        </p:txBody>
      </p:sp>
    </p:spTree>
    <p:extLst>
      <p:ext uri="{BB962C8B-B14F-4D97-AF65-F5344CB8AC3E}">
        <p14:creationId xmlns:p14="http://schemas.microsoft.com/office/powerpoint/2010/main" val="1229123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48CBF-146F-E200-4DB5-43F940A1B8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99C66E-77D8-B73A-3FE5-9EA5AA9619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182A0-8EC4-6F8B-8CBA-44AE0F7CC5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EE236E-8C7C-1768-6975-9BD839D4C41E}"/>
              </a:ext>
            </a:extLst>
          </p:cNvPr>
          <p:cNvSpPr>
            <a:spLocks noGrp="1"/>
          </p:cNvSpPr>
          <p:nvPr>
            <p:ph type="sldNum" sz="quarter" idx="5"/>
          </p:nvPr>
        </p:nvSpPr>
        <p:spPr/>
        <p:txBody>
          <a:bodyPr/>
          <a:lstStyle/>
          <a:p>
            <a:fld id="{9694A918-17CA-40C0-9AE3-A13C0EB2E603}" type="slidenum">
              <a:rPr lang="en-US" smtClean="0"/>
              <a:t>11</a:t>
            </a:fld>
            <a:endParaRPr lang="en-US" dirty="0"/>
          </a:p>
        </p:txBody>
      </p:sp>
    </p:spTree>
    <p:extLst>
      <p:ext uri="{BB962C8B-B14F-4D97-AF65-F5344CB8AC3E}">
        <p14:creationId xmlns:p14="http://schemas.microsoft.com/office/powerpoint/2010/main" val="3878528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3950" b="1" i="0">
                <a:solidFill>
                  <a:srgbClr val="DB1437"/>
                </a:solidFill>
                <a:latin typeface="Brave Sans Bold"/>
                <a:cs typeface="Brave Sans Bold"/>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50" b="0" i="0">
                <a:solidFill>
                  <a:srgbClr val="A09E9E"/>
                </a:solidFill>
                <a:latin typeface="Brave Sans"/>
                <a:cs typeface="Brave Sans"/>
              </a:defRPr>
            </a:lvl1pPr>
          </a:lstStyle>
          <a:p>
            <a:pPr marL="12700" marR="5080">
              <a:lnSpc>
                <a:spcPct val="100000"/>
              </a:lnSpc>
              <a:spcBef>
                <a:spcPts val="55"/>
              </a:spcBef>
            </a:pPr>
            <a:r>
              <a:rPr lang="en-US" b="1" dirty="0">
                <a:latin typeface="Brave Sans Bold"/>
                <a:cs typeface="Brave Sans Bold"/>
              </a:rPr>
              <a:t>Absa’s Merchant Spend Analytics: December 2024 Consumer Goods and Services</a:t>
            </a:r>
            <a:endParaRPr spc="-1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446256C-2F47-462C-A129-672BDDC3CA98}" type="datetime1">
              <a:rPr lang="en-US" smtClean="0"/>
              <a:t>05-Jun-25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adge on Inspire">
    <p:bg>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795545-1E7A-2CAD-F447-29AEFAD68919}"/>
              </a:ext>
            </a:extLst>
          </p:cNvPr>
          <p:cNvPicPr>
            <a:picLocks noChangeAspect="1"/>
          </p:cNvPicPr>
          <p:nvPr userDrawn="1"/>
        </p:nvPicPr>
        <p:blipFill>
          <a:blip r:embed="rId2"/>
          <a:srcRect l="6" r="6"/>
          <a:stretch/>
        </p:blipFill>
        <p:spPr>
          <a:xfrm>
            <a:off x="3310473" y="3764615"/>
            <a:ext cx="12995784" cy="3780121"/>
          </a:xfrm>
          <a:prstGeom prst="rect">
            <a:avLst/>
          </a:prstGeom>
        </p:spPr>
      </p:pic>
      <p:sp>
        <p:nvSpPr>
          <p:cNvPr id="5" name="Text Placeholder 5">
            <a:extLst>
              <a:ext uri="{FF2B5EF4-FFF2-40B4-BE49-F238E27FC236}">
                <a16:creationId xmlns:a16="http://schemas.microsoft.com/office/drawing/2014/main" id="{7E378392-62D4-B40B-3B05-515E70F11131}"/>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2" name="Group 1">
            <a:extLst>
              <a:ext uri="{FF2B5EF4-FFF2-40B4-BE49-F238E27FC236}">
                <a16:creationId xmlns:a16="http://schemas.microsoft.com/office/drawing/2014/main" id="{E6CBFEC1-B4D8-0B6B-C5BD-22941B20C69D}"/>
              </a:ext>
            </a:extLst>
          </p:cNvPr>
          <p:cNvGrpSpPr/>
          <p:nvPr userDrawn="1"/>
        </p:nvGrpSpPr>
        <p:grpSpPr>
          <a:xfrm>
            <a:off x="19941568" y="-14642"/>
            <a:ext cx="177172" cy="11345953"/>
            <a:chOff x="9042207" y="-13238"/>
            <a:chExt cx="107305" cy="6871238"/>
          </a:xfrm>
        </p:grpSpPr>
        <p:sp>
          <p:nvSpPr>
            <p:cNvPr id="4" name="Rectangle 3">
              <a:extLst>
                <a:ext uri="{FF2B5EF4-FFF2-40B4-BE49-F238E27FC236}">
                  <a16:creationId xmlns:a16="http://schemas.microsoft.com/office/drawing/2014/main" id="{109B9334-C725-B5D0-F439-A3BFCBADA29F}"/>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736CC1A1-D6F9-CFCE-FFB6-27F7FEA770F2}"/>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60E3204D-942B-56A7-13FD-24CD433EA191}"/>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6551CA35-2740-9591-A0DB-A423D71ABABF}"/>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FEFC7789-2F5B-E9D2-ED04-8344FC774425}"/>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4B0D3DB-164D-D2AF-00EF-914B1A62D938}"/>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ECCFBE2B-7486-9E19-ED05-65499B237E96}"/>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CF30FD5-90CF-B937-152E-8D87EEF3D970}"/>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BFE8A93-C9A2-A731-2C1E-28091D56DB36}"/>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4F53D8C9-E523-782E-EECC-CEDBA37707C4}"/>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741D0FF-54A5-6344-4C03-9A5E0F750B8C}"/>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38A8CB-9700-2CBB-7372-EA1D1C7BE51C}"/>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6C1676F0-449C-5EE7-2F3F-0DB0E8436B6D}"/>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7D1BF02F-644B-1F5E-61F5-ED7471526484}"/>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9F71E206-513A-5A99-83CA-EF480B653FE9}"/>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F07D7750-F774-14D4-EAA1-985432EBAC51}"/>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787134B9-BFDB-BEDF-A4CF-F561B3EAE36D}"/>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FC2D9374-A2EE-6B0E-EF84-749EDB94EFDD}"/>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292774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adge - Gradient Passion to Power">
    <p:bg>
      <p:bgPr>
        <a:gradFill flip="none" rotWithShape="1">
          <a:gsLst>
            <a:gs pos="0">
              <a:schemeClr val="accent1"/>
            </a:gs>
            <a:gs pos="60000">
              <a:schemeClr val="accent2"/>
            </a:gs>
          </a:gsLst>
          <a:lin ang="1800000" scaled="0"/>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62DDF6-3DC4-24BF-9C24-FD0B026A3D1A}"/>
              </a:ext>
            </a:extLst>
          </p:cNvPr>
          <p:cNvPicPr>
            <a:picLocks noChangeAspect="1"/>
          </p:cNvPicPr>
          <p:nvPr userDrawn="1"/>
        </p:nvPicPr>
        <p:blipFill>
          <a:blip r:embed="rId2"/>
          <a:srcRect l="6" r="6"/>
          <a:stretch/>
        </p:blipFill>
        <p:spPr>
          <a:xfrm>
            <a:off x="3310473" y="3764615"/>
            <a:ext cx="12995784" cy="3780121"/>
          </a:xfrm>
          <a:prstGeom prst="rect">
            <a:avLst/>
          </a:prstGeom>
        </p:spPr>
      </p:pic>
      <p:sp>
        <p:nvSpPr>
          <p:cNvPr id="4" name="Text Placeholder 5">
            <a:extLst>
              <a:ext uri="{FF2B5EF4-FFF2-40B4-BE49-F238E27FC236}">
                <a16:creationId xmlns:a16="http://schemas.microsoft.com/office/drawing/2014/main" id="{0C14CF71-7B94-0DCD-70EB-937CC33F3B28}"/>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2" name="Group 1">
            <a:extLst>
              <a:ext uri="{FF2B5EF4-FFF2-40B4-BE49-F238E27FC236}">
                <a16:creationId xmlns:a16="http://schemas.microsoft.com/office/drawing/2014/main" id="{C4C1A5A1-C177-0230-FEDA-064158DD7C38}"/>
              </a:ext>
            </a:extLst>
          </p:cNvPr>
          <p:cNvGrpSpPr/>
          <p:nvPr userDrawn="1"/>
        </p:nvGrpSpPr>
        <p:grpSpPr>
          <a:xfrm>
            <a:off x="19941568" y="-14642"/>
            <a:ext cx="177172" cy="11345953"/>
            <a:chOff x="9042207" y="-13238"/>
            <a:chExt cx="107305" cy="6871238"/>
          </a:xfrm>
        </p:grpSpPr>
        <p:sp>
          <p:nvSpPr>
            <p:cNvPr id="3" name="Rectangle 2">
              <a:extLst>
                <a:ext uri="{FF2B5EF4-FFF2-40B4-BE49-F238E27FC236}">
                  <a16:creationId xmlns:a16="http://schemas.microsoft.com/office/drawing/2014/main" id="{5CC5CC1B-E7DF-A56E-A6DB-FB58CE07381A}"/>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BFC63B45-1C50-D276-B57C-185DCB549999}"/>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4AC5C5D-FECB-C820-757D-A7A4D92BB8AA}"/>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E1FABA2E-9194-1DC3-7AD6-A0629ACF8925}"/>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0135E71-26F2-7CA1-8D54-D3263E23EC29}"/>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35F1DB69-7A0C-97FC-5BEF-EF105709E21F}"/>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D175843F-9DE6-4144-CCF0-1F4B7CF985D6}"/>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ED296F70-F9C3-4658-155E-DFC8FCD58FDA}"/>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7AB511B-4482-C05F-D6D5-F3AC4847F5C7}"/>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DEDED6B7-C35B-A55B-D6C8-CCC555DD523B}"/>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3930D582-8CB9-A1B9-5B2F-E5225106784A}"/>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FD51B79D-FD2B-3419-94A5-6DCF701EDB0A}"/>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AAFA92F-EF51-78EF-929E-08C8F9EC1436}"/>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42FEB3C6-BCD8-CF63-3EC8-F0582CC2DC53}"/>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EA5637DC-A4C0-1C32-468F-1FC6A1B3FEFC}"/>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52AF9E68-2781-10E0-9C3B-252187244C92}"/>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DC17BA94-7115-5423-B165-7C362055F9EE}"/>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1423B99E-A39C-F281-A14F-6509CA8CB63E}"/>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556109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badge - Gradient Uplift to Passion to Inspire">
    <p:bg>
      <p:bgPr>
        <a:gradFill flip="none" rotWithShape="1">
          <a:gsLst>
            <a:gs pos="33000">
              <a:schemeClr val="accent1"/>
            </a:gs>
            <a:gs pos="0">
              <a:schemeClr val="accent5"/>
            </a:gs>
            <a:gs pos="100000">
              <a:schemeClr val="accent4"/>
            </a:gs>
          </a:gsLst>
          <a:lin ang="2400000" scaled="0"/>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395BE5-B700-39B5-2168-42A493A16EF5}"/>
              </a:ext>
            </a:extLst>
          </p:cNvPr>
          <p:cNvPicPr>
            <a:picLocks noChangeAspect="1"/>
          </p:cNvPicPr>
          <p:nvPr userDrawn="1"/>
        </p:nvPicPr>
        <p:blipFill>
          <a:blip r:embed="rId2"/>
          <a:srcRect l="14" r="14"/>
          <a:stretch/>
        </p:blipFill>
        <p:spPr>
          <a:xfrm>
            <a:off x="-6323" y="0"/>
            <a:ext cx="20100375" cy="11310514"/>
          </a:xfrm>
          <a:prstGeom prst="rect">
            <a:avLst/>
          </a:prstGeom>
          <a:gradFill>
            <a:gsLst>
              <a:gs pos="29000">
                <a:schemeClr val="accent1"/>
              </a:gs>
              <a:gs pos="0">
                <a:schemeClr val="accent5"/>
              </a:gs>
              <a:gs pos="100000">
                <a:schemeClr val="accent4"/>
              </a:gs>
            </a:gsLst>
            <a:lin ang="5400000" scaled="0"/>
          </a:gradFill>
        </p:spPr>
      </p:pic>
      <p:pic>
        <p:nvPicPr>
          <p:cNvPr id="6" name="Picture 5">
            <a:extLst>
              <a:ext uri="{FF2B5EF4-FFF2-40B4-BE49-F238E27FC236}">
                <a16:creationId xmlns:a16="http://schemas.microsoft.com/office/drawing/2014/main" id="{45B678FA-5820-3FC1-5E6A-6B0FB57C761A}"/>
              </a:ext>
            </a:extLst>
          </p:cNvPr>
          <p:cNvPicPr>
            <a:picLocks noChangeAspect="1"/>
          </p:cNvPicPr>
          <p:nvPr userDrawn="1"/>
        </p:nvPicPr>
        <p:blipFill>
          <a:blip r:embed="rId3"/>
          <a:srcRect l="6" r="6"/>
          <a:stretch/>
        </p:blipFill>
        <p:spPr>
          <a:xfrm>
            <a:off x="3310473" y="3764615"/>
            <a:ext cx="12995784" cy="3780121"/>
          </a:xfrm>
          <a:prstGeom prst="rect">
            <a:avLst/>
          </a:prstGeom>
        </p:spPr>
      </p:pic>
      <p:sp>
        <p:nvSpPr>
          <p:cNvPr id="4" name="Text Placeholder 5">
            <a:extLst>
              <a:ext uri="{FF2B5EF4-FFF2-40B4-BE49-F238E27FC236}">
                <a16:creationId xmlns:a16="http://schemas.microsoft.com/office/drawing/2014/main" id="{8EE726D5-5A10-1380-F9F8-D5204A9EB080}"/>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2" name="Group 1">
            <a:extLst>
              <a:ext uri="{FF2B5EF4-FFF2-40B4-BE49-F238E27FC236}">
                <a16:creationId xmlns:a16="http://schemas.microsoft.com/office/drawing/2014/main" id="{3C921231-3A3B-7D24-4CF4-B7CF8B5A26A8}"/>
              </a:ext>
            </a:extLst>
          </p:cNvPr>
          <p:cNvGrpSpPr/>
          <p:nvPr userDrawn="1"/>
        </p:nvGrpSpPr>
        <p:grpSpPr>
          <a:xfrm>
            <a:off x="19941568" y="-14642"/>
            <a:ext cx="177172" cy="11345953"/>
            <a:chOff x="9042207" y="-13238"/>
            <a:chExt cx="107305" cy="6871238"/>
          </a:xfrm>
        </p:grpSpPr>
        <p:sp>
          <p:nvSpPr>
            <p:cNvPr id="3" name="Rectangle 2">
              <a:extLst>
                <a:ext uri="{FF2B5EF4-FFF2-40B4-BE49-F238E27FC236}">
                  <a16:creationId xmlns:a16="http://schemas.microsoft.com/office/drawing/2014/main" id="{C2B32423-A720-980D-05FF-7F3CC8293A94}"/>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BA219C61-AE26-D8DD-9B97-19432D356B92}"/>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B6F5B30-3C6A-7BD7-E95B-F04F9670C487}"/>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D4BE1E66-FEE3-1100-1F0B-1BDF453D7C19}"/>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9AC870E1-1DEF-63A8-1F39-D3844C66FF31}"/>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6DD978C2-6AD9-40EE-D517-9F1BB84E96E1}"/>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9AE7B6C3-7AF0-47E7-08FF-722B0C274D0F}"/>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0875411C-18C0-C55C-DD5E-704F23862373}"/>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7C127F66-2066-D4A3-D72E-3E96C0DC66CE}"/>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D76C9B7D-2525-2ECB-F78B-80E297A891BC}"/>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E2D3EC54-20A0-FD57-3708-276F4B80CFC6}"/>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52DCE76-BCE1-4D89-4187-41DBDBBA4EAD}"/>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3720EF92-2155-A760-A34A-9CBE50AD030C}"/>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A78241BB-ECC4-2A6D-8FF6-6446DB205A16}"/>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7037F71E-01C6-A2DF-B6FA-E0D128F17F18}"/>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C7F0E63-0E49-8C71-B915-E41FB31887B9}"/>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8E3AD7DB-F24C-C5DB-0110-0830ECFEFB68}"/>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D90B96AD-B28A-79B8-0738-6A0768B66296}"/>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85080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on editable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4D04C0-5A85-CE82-DAFF-38FC4409673E}"/>
              </a:ext>
            </a:extLst>
          </p:cNvPr>
          <p:cNvSpPr>
            <a:spLocks noGrp="1"/>
          </p:cNvSpPr>
          <p:nvPr>
            <p:ph type="pic" sz="quarter" idx="11" hasCustomPrompt="1"/>
          </p:nvPr>
        </p:nvSpPr>
        <p:spPr>
          <a:xfrm>
            <a:off x="0" y="0"/>
            <a:ext cx="20104100" cy="11309350"/>
          </a:xfrm>
        </p:spPr>
        <p:txBody>
          <a:bodyPr/>
          <a:lstStyle>
            <a:lvl1pPr marL="0" indent="0" algn="ctr">
              <a:buNone/>
              <a:defRPr/>
            </a:lvl1pPr>
          </a:lstStyle>
          <a:p>
            <a:r>
              <a:rPr lang="en-ZA" dirty="0"/>
              <a:t>Add picture &gt; send to back</a:t>
            </a:r>
            <a:endParaRPr lang="en-GB" dirty="0"/>
          </a:p>
        </p:txBody>
      </p:sp>
      <p:pic>
        <p:nvPicPr>
          <p:cNvPr id="2" name="Picture 1" descr="A black background with red text&#10;&#10;Description automatically generated">
            <a:extLst>
              <a:ext uri="{FF2B5EF4-FFF2-40B4-BE49-F238E27FC236}">
                <a16:creationId xmlns:a16="http://schemas.microsoft.com/office/drawing/2014/main" id="{F6680E52-C2EC-2A6A-7D7D-A6431A0725BC}"/>
              </a:ext>
            </a:extLst>
          </p:cNvPr>
          <p:cNvPicPr>
            <a:picLocks noChangeAspect="1"/>
          </p:cNvPicPr>
          <p:nvPr userDrawn="1"/>
        </p:nvPicPr>
        <p:blipFill>
          <a:blip r:embed="rId2"/>
          <a:stretch>
            <a:fillRect/>
          </a:stretch>
        </p:blipFill>
        <p:spPr>
          <a:xfrm>
            <a:off x="3310473" y="3764615"/>
            <a:ext cx="12997271" cy="3780121"/>
          </a:xfrm>
          <a:prstGeom prst="rect">
            <a:avLst/>
          </a:prstGeom>
        </p:spPr>
      </p:pic>
      <p:sp>
        <p:nvSpPr>
          <p:cNvPr id="5" name="Text Placeholder 5">
            <a:extLst>
              <a:ext uri="{FF2B5EF4-FFF2-40B4-BE49-F238E27FC236}">
                <a16:creationId xmlns:a16="http://schemas.microsoft.com/office/drawing/2014/main" id="{494197A8-E866-8A32-82D9-E02B31476353}"/>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lumMod val="65000"/>
                  </a:schemeClr>
                </a:solidFill>
              </a:rPr>
              <a:t>[Add company classification and regulatory details] </a:t>
            </a:r>
          </a:p>
        </p:txBody>
      </p:sp>
      <p:grpSp>
        <p:nvGrpSpPr>
          <p:cNvPr id="3" name="Group 2">
            <a:extLst>
              <a:ext uri="{FF2B5EF4-FFF2-40B4-BE49-F238E27FC236}">
                <a16:creationId xmlns:a16="http://schemas.microsoft.com/office/drawing/2014/main" id="{C0B36980-4AF7-74B0-9E1A-C650E308AD29}"/>
              </a:ext>
            </a:extLst>
          </p:cNvPr>
          <p:cNvGrpSpPr/>
          <p:nvPr userDrawn="1"/>
        </p:nvGrpSpPr>
        <p:grpSpPr>
          <a:xfrm>
            <a:off x="19941568" y="-14642"/>
            <a:ext cx="177172" cy="11345953"/>
            <a:chOff x="9042207" y="-13238"/>
            <a:chExt cx="107305" cy="6871238"/>
          </a:xfrm>
        </p:grpSpPr>
        <p:sp>
          <p:nvSpPr>
            <p:cNvPr id="4" name="Rectangle 3">
              <a:extLst>
                <a:ext uri="{FF2B5EF4-FFF2-40B4-BE49-F238E27FC236}">
                  <a16:creationId xmlns:a16="http://schemas.microsoft.com/office/drawing/2014/main" id="{C9302158-FDE2-F70E-7706-0D49BD5423BE}"/>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249F3FF0-B570-7A64-8446-8A5ECB0B6FA8}"/>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128ABA59-E9D4-2839-3F8B-8AFB97FEFE5C}"/>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CE75E168-4D71-E800-9296-129B1DE45AF8}"/>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1467AA8A-9C86-66D8-9977-A54E64F6CED7}"/>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F9303C24-346C-32DD-65EA-FF833163ED92}"/>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E9A81A3E-C635-0810-EF11-85717CCFCB36}"/>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01109B6B-5B0A-48B7-AF8E-8334463755C1}"/>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A7F75383-A5DD-07EF-E67E-2A8C9644C8D9}"/>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06EB9C93-134A-283B-DF63-85F32EC454E2}"/>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CD764DB0-0781-6727-C3A5-7329C8C92358}"/>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084E56E6-F6CE-7D2B-C800-0B581DCF1B66}"/>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D88385C8-F1F0-125E-5E25-A5F53030DCB6}"/>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C823D524-102B-F50C-E825-5D6B6559E03E}"/>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EFAB16E2-F037-CCAD-674F-0CACA8AE1EBB}"/>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3FF5853D-7767-05DC-502E-4EA079342940}"/>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9D109816-29F4-E036-ED4C-1D07AFE8EB93}"/>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8576E7DF-F101-77F8-BEF7-22FB13A228A5}"/>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339697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 badge on pattern 1">
    <p:bg>
      <p:bgPr>
        <a:solidFill>
          <a:schemeClr val="accent1"/>
        </a:solidFill>
        <a:effectLst/>
      </p:bgPr>
    </p:bg>
    <p:spTree>
      <p:nvGrpSpPr>
        <p:cNvPr id="1" name=""/>
        <p:cNvGrpSpPr/>
        <p:nvPr/>
      </p:nvGrpSpPr>
      <p:grpSpPr>
        <a:xfrm>
          <a:off x="0" y="0"/>
          <a:ext cx="0" cy="0"/>
          <a:chOff x="0" y="0"/>
          <a:chExt cx="0" cy="0"/>
        </a:xfrm>
      </p:grpSpPr>
      <p:pic>
        <p:nvPicPr>
          <p:cNvPr id="8" name="Picture 7" descr="A black background with red dots&#10;&#10;Description automatically generated">
            <a:extLst>
              <a:ext uri="{FF2B5EF4-FFF2-40B4-BE49-F238E27FC236}">
                <a16:creationId xmlns:a16="http://schemas.microsoft.com/office/drawing/2014/main" id="{1AF29F0E-440C-2154-B720-73D3550604C1}"/>
              </a:ext>
            </a:extLst>
          </p:cNvPr>
          <p:cNvPicPr>
            <a:picLocks noChangeAspect="1"/>
          </p:cNvPicPr>
          <p:nvPr userDrawn="1"/>
        </p:nvPicPr>
        <p:blipFill>
          <a:blip r:embed="rId2"/>
          <a:stretch>
            <a:fillRect/>
          </a:stretch>
        </p:blipFill>
        <p:spPr>
          <a:xfrm>
            <a:off x="0" y="0"/>
            <a:ext cx="20104100" cy="11309350"/>
          </a:xfrm>
          <a:prstGeom prst="rect">
            <a:avLst/>
          </a:prstGeom>
        </p:spPr>
      </p:pic>
      <p:pic>
        <p:nvPicPr>
          <p:cNvPr id="3" name="Picture 2">
            <a:extLst>
              <a:ext uri="{FF2B5EF4-FFF2-40B4-BE49-F238E27FC236}">
                <a16:creationId xmlns:a16="http://schemas.microsoft.com/office/drawing/2014/main" id="{DFB55E58-71E0-8A5A-24E9-689D691DAC12}"/>
              </a:ext>
            </a:extLst>
          </p:cNvPr>
          <p:cNvPicPr>
            <a:picLocks noChangeAspect="1"/>
          </p:cNvPicPr>
          <p:nvPr userDrawn="1"/>
        </p:nvPicPr>
        <p:blipFill>
          <a:blip r:embed="rId3"/>
          <a:srcRect l="6" r="6"/>
          <a:stretch/>
        </p:blipFill>
        <p:spPr>
          <a:xfrm>
            <a:off x="3310473" y="3764615"/>
            <a:ext cx="12995784" cy="3780121"/>
          </a:xfrm>
          <a:prstGeom prst="rect">
            <a:avLst/>
          </a:prstGeom>
        </p:spPr>
      </p:pic>
      <p:sp>
        <p:nvSpPr>
          <p:cNvPr id="4" name="Text Placeholder 5">
            <a:extLst>
              <a:ext uri="{FF2B5EF4-FFF2-40B4-BE49-F238E27FC236}">
                <a16:creationId xmlns:a16="http://schemas.microsoft.com/office/drawing/2014/main" id="{BED60EC7-23B4-099F-25A8-7743EB12CBEA}"/>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2" name="Group 1">
            <a:extLst>
              <a:ext uri="{FF2B5EF4-FFF2-40B4-BE49-F238E27FC236}">
                <a16:creationId xmlns:a16="http://schemas.microsoft.com/office/drawing/2014/main" id="{3BA22C52-DD3A-DC2D-FAA4-BD0E5B310803}"/>
              </a:ext>
            </a:extLst>
          </p:cNvPr>
          <p:cNvGrpSpPr/>
          <p:nvPr userDrawn="1"/>
        </p:nvGrpSpPr>
        <p:grpSpPr>
          <a:xfrm>
            <a:off x="19941568" y="-14642"/>
            <a:ext cx="177172" cy="11345953"/>
            <a:chOff x="9042207" y="-13238"/>
            <a:chExt cx="107305" cy="6871238"/>
          </a:xfrm>
        </p:grpSpPr>
        <p:sp>
          <p:nvSpPr>
            <p:cNvPr id="5" name="Rectangle 4">
              <a:extLst>
                <a:ext uri="{FF2B5EF4-FFF2-40B4-BE49-F238E27FC236}">
                  <a16:creationId xmlns:a16="http://schemas.microsoft.com/office/drawing/2014/main" id="{B927474A-BBA9-3A30-C717-7AE70805DC34}"/>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254273FD-3A2B-C5D9-6F6D-A7DA7A5DEA1B}"/>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F684B1E6-1F73-EE67-4820-27CB7BF04351}"/>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C5BFA879-EB1C-3DC7-C6B8-650B323EB9C8}"/>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AF7CF736-362E-A80B-2B9E-F5995DD5251E}"/>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8ABDA8F0-33D1-2A3C-F2BF-0F1F004B7A1A}"/>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1AC1CC9-1342-E116-31E6-413680DED120}"/>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C342BE30-BBFB-A367-BB79-C1724A354239}"/>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A10F9F2A-3087-BC80-0DFE-B923CD3FC77F}"/>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A2AA849A-4208-F2E8-D110-BE0BAE96032C}"/>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0592FD40-D99A-4A71-0521-F107F3BE460B}"/>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53B3AEF-DEAA-C7B4-9D89-4141DB79F14C}"/>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16538FC9-2C90-292B-AAB6-E2F68B5FD16C}"/>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DE7371F3-2E12-B429-2AE0-153AE0E767EE}"/>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82B61206-920F-FDB9-F1F5-9A7ED72614D8}"/>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72FD0ED4-6782-C26D-5F4B-83BF09360D08}"/>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D2694963-ADFB-508E-71DA-8638EFE597DF}"/>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E877B380-6048-FE97-F92B-5AA2DF0A477C}"/>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973727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go badge on pattern 2">
    <p:bg>
      <p:bgPr>
        <a:solidFill>
          <a:schemeClr val="accent3"/>
        </a:solidFill>
        <a:effectLst/>
      </p:bgPr>
    </p:bg>
    <p:spTree>
      <p:nvGrpSpPr>
        <p:cNvPr id="1" name=""/>
        <p:cNvGrpSpPr/>
        <p:nvPr/>
      </p:nvGrpSpPr>
      <p:grpSpPr>
        <a:xfrm>
          <a:off x="0" y="0"/>
          <a:ext cx="0" cy="0"/>
          <a:chOff x="0" y="0"/>
          <a:chExt cx="0" cy="0"/>
        </a:xfrm>
      </p:grpSpPr>
      <p:pic>
        <p:nvPicPr>
          <p:cNvPr id="6" name="Picture 5" descr="A red and black pattern&#10;&#10;Description automatically generated">
            <a:extLst>
              <a:ext uri="{FF2B5EF4-FFF2-40B4-BE49-F238E27FC236}">
                <a16:creationId xmlns:a16="http://schemas.microsoft.com/office/drawing/2014/main" id="{ED19442D-45E9-4274-6C6A-B537916EE961}"/>
              </a:ext>
            </a:extLst>
          </p:cNvPr>
          <p:cNvPicPr>
            <a:picLocks noChangeAspect="1"/>
          </p:cNvPicPr>
          <p:nvPr userDrawn="1"/>
        </p:nvPicPr>
        <p:blipFill>
          <a:blip r:embed="rId2"/>
          <a:stretch>
            <a:fillRect/>
          </a:stretch>
        </p:blipFill>
        <p:spPr>
          <a:xfrm>
            <a:off x="0" y="0"/>
            <a:ext cx="20104100" cy="11309350"/>
          </a:xfrm>
          <a:prstGeom prst="rect">
            <a:avLst/>
          </a:prstGeom>
        </p:spPr>
      </p:pic>
      <p:pic>
        <p:nvPicPr>
          <p:cNvPr id="3" name="Picture 2">
            <a:extLst>
              <a:ext uri="{FF2B5EF4-FFF2-40B4-BE49-F238E27FC236}">
                <a16:creationId xmlns:a16="http://schemas.microsoft.com/office/drawing/2014/main" id="{7C397A90-D57D-C983-3C93-492E5C568D38}"/>
              </a:ext>
            </a:extLst>
          </p:cNvPr>
          <p:cNvPicPr>
            <a:picLocks noChangeAspect="1"/>
          </p:cNvPicPr>
          <p:nvPr userDrawn="1"/>
        </p:nvPicPr>
        <p:blipFill>
          <a:blip r:embed="rId3"/>
          <a:srcRect l="6" r="6"/>
          <a:stretch/>
        </p:blipFill>
        <p:spPr>
          <a:xfrm>
            <a:off x="3310473" y="3764615"/>
            <a:ext cx="12995784" cy="3780121"/>
          </a:xfrm>
          <a:prstGeom prst="rect">
            <a:avLst/>
          </a:prstGeom>
        </p:spPr>
      </p:pic>
      <p:sp>
        <p:nvSpPr>
          <p:cNvPr id="4" name="Text Placeholder 5">
            <a:extLst>
              <a:ext uri="{FF2B5EF4-FFF2-40B4-BE49-F238E27FC236}">
                <a16:creationId xmlns:a16="http://schemas.microsoft.com/office/drawing/2014/main" id="{B34C368B-47EB-30B7-5C19-802C3E11B9D8}"/>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2" name="Group 1">
            <a:extLst>
              <a:ext uri="{FF2B5EF4-FFF2-40B4-BE49-F238E27FC236}">
                <a16:creationId xmlns:a16="http://schemas.microsoft.com/office/drawing/2014/main" id="{81BADC8F-1AFE-93C5-7299-2A51EB139833}"/>
              </a:ext>
            </a:extLst>
          </p:cNvPr>
          <p:cNvGrpSpPr/>
          <p:nvPr userDrawn="1"/>
        </p:nvGrpSpPr>
        <p:grpSpPr>
          <a:xfrm>
            <a:off x="19941568" y="-14642"/>
            <a:ext cx="177172" cy="11345953"/>
            <a:chOff x="9042207" y="-13238"/>
            <a:chExt cx="107305" cy="6871238"/>
          </a:xfrm>
        </p:grpSpPr>
        <p:sp>
          <p:nvSpPr>
            <p:cNvPr id="5" name="Rectangle 4">
              <a:extLst>
                <a:ext uri="{FF2B5EF4-FFF2-40B4-BE49-F238E27FC236}">
                  <a16:creationId xmlns:a16="http://schemas.microsoft.com/office/drawing/2014/main" id="{2F93D671-75EF-3C06-4306-32629A95B6AA}"/>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0F464779-B069-3E3D-6F39-1C55051AD7D6}"/>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227181AB-0621-AF05-CEB6-1F9AB06CACC4}"/>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107CC263-FDD6-31D1-0818-E2BAC936F444}"/>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EBDFEAF0-8FCB-8680-AA62-B58B9ACAE304}"/>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64C61908-BE9A-5B17-181B-D3A35F102A78}"/>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55DAD189-5458-873F-9FC8-9992413DCEAB}"/>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17F50A8-DABC-1072-9B5A-7CC14BF77006}"/>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C470D444-E50F-82E0-676B-5FEF97F6457E}"/>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A08D974F-729E-8BAE-E43F-B94376EB9B62}"/>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7E6D655C-974C-D873-384D-BCCD2DA45D4D}"/>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F81833B9-C5B8-DEF8-1702-75A16DF2C468}"/>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67877564-692E-1FE5-C93D-26EDFC2B53E0}"/>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D9426022-200E-5300-CB95-199D611D7105}"/>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E2732CD5-0275-63F4-E09C-DB44776BF50F}"/>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9BC909D2-519D-C925-FA62-AD3559693217}"/>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1AB441E4-062C-C705-0CBC-A7509414BB8F}"/>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F36DE8A7-9E52-A8E4-6F21-D16969BD3717}"/>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201780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Welcome on white">
    <p:bg>
      <p:bgPr>
        <a:solidFill>
          <a:schemeClr val="tx1"/>
        </a:solidFill>
        <a:effectLst/>
      </p:bgPr>
    </p:bg>
    <p:spTree>
      <p:nvGrpSpPr>
        <p:cNvPr id="1" name=""/>
        <p:cNvGrpSpPr/>
        <p:nvPr/>
      </p:nvGrpSpPr>
      <p:grpSpPr>
        <a:xfrm>
          <a:off x="0" y="0"/>
          <a:ext cx="0" cy="0"/>
          <a:chOff x="0" y="0"/>
          <a:chExt cx="0" cy="0"/>
        </a:xfrm>
      </p:grpSpPr>
      <p:pic>
        <p:nvPicPr>
          <p:cNvPr id="7" name="Picture 6" descr="A red text on a black background&#10;&#10;Description automatically generated">
            <a:extLst>
              <a:ext uri="{FF2B5EF4-FFF2-40B4-BE49-F238E27FC236}">
                <a16:creationId xmlns:a16="http://schemas.microsoft.com/office/drawing/2014/main" id="{5D52109D-B796-CAD5-E185-03C28683BCC5}"/>
              </a:ext>
            </a:extLst>
          </p:cNvPr>
          <p:cNvPicPr>
            <a:picLocks noChangeAspect="1"/>
          </p:cNvPicPr>
          <p:nvPr userDrawn="1"/>
        </p:nvPicPr>
        <p:blipFill>
          <a:blip r:embed="rId2"/>
          <a:stretch>
            <a:fillRect/>
          </a:stretch>
        </p:blipFill>
        <p:spPr>
          <a:xfrm>
            <a:off x="3858689" y="3171433"/>
            <a:ext cx="12710980" cy="5132370"/>
          </a:xfrm>
          <a:prstGeom prst="rect">
            <a:avLst/>
          </a:prstGeom>
        </p:spPr>
      </p:pic>
      <p:sp>
        <p:nvSpPr>
          <p:cNvPr id="4" name="Text Placeholder 5">
            <a:extLst>
              <a:ext uri="{FF2B5EF4-FFF2-40B4-BE49-F238E27FC236}">
                <a16:creationId xmlns:a16="http://schemas.microsoft.com/office/drawing/2014/main" id="{59563CAA-61D5-42FD-651A-9EE729D4CD68}"/>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lumMod val="65000"/>
                  </a:schemeClr>
                </a:solidFill>
              </a:rPr>
              <a:t>[Add company classification and regulatory details] </a:t>
            </a:r>
          </a:p>
        </p:txBody>
      </p:sp>
      <p:pic>
        <p:nvPicPr>
          <p:cNvPr id="5" name="Picture 4" descr="A black background with red text&#10;&#10;Description automatically generated">
            <a:extLst>
              <a:ext uri="{FF2B5EF4-FFF2-40B4-BE49-F238E27FC236}">
                <a16:creationId xmlns:a16="http://schemas.microsoft.com/office/drawing/2014/main" id="{E72C35E2-6D15-8F6E-68A2-19AD513491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06128" y="10092122"/>
            <a:ext cx="3181243" cy="925231"/>
          </a:xfrm>
          <a:prstGeom prst="rect">
            <a:avLst/>
          </a:prstGeom>
        </p:spPr>
      </p:pic>
      <p:grpSp>
        <p:nvGrpSpPr>
          <p:cNvPr id="2" name="Group 1">
            <a:extLst>
              <a:ext uri="{FF2B5EF4-FFF2-40B4-BE49-F238E27FC236}">
                <a16:creationId xmlns:a16="http://schemas.microsoft.com/office/drawing/2014/main" id="{4F119986-9F69-F51C-23B1-5F398B4FCDD8}"/>
              </a:ext>
            </a:extLst>
          </p:cNvPr>
          <p:cNvGrpSpPr/>
          <p:nvPr userDrawn="1"/>
        </p:nvGrpSpPr>
        <p:grpSpPr>
          <a:xfrm>
            <a:off x="19941568" y="-14642"/>
            <a:ext cx="177172" cy="11345953"/>
            <a:chOff x="9042207" y="-13238"/>
            <a:chExt cx="107305" cy="6871238"/>
          </a:xfrm>
        </p:grpSpPr>
        <p:sp>
          <p:nvSpPr>
            <p:cNvPr id="3" name="Rectangle 2">
              <a:extLst>
                <a:ext uri="{FF2B5EF4-FFF2-40B4-BE49-F238E27FC236}">
                  <a16:creationId xmlns:a16="http://schemas.microsoft.com/office/drawing/2014/main" id="{D8275C82-CC39-802B-DA63-ACAAA30C911A}"/>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9A956F60-848D-669F-9D04-4380E9078C5B}"/>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5D77E1D-2059-A177-8E06-996BA1E17F14}"/>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7E975A2C-9F78-C6A5-32C3-251C023EFCA4}"/>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296585B-0AB3-4119-9FE1-118A9EBEFE86}"/>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C8A144D9-9768-FD0F-5584-41214F6B84E3}"/>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CD3411B2-B0CC-8D97-D917-07BD67511C12}"/>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5945F500-0DB4-5F7A-6ADA-C289F7F1B86A}"/>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08777043-3578-8E46-6D03-559235F7A6FA}"/>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8102B9CE-8C75-4E57-5C50-040CFCDBE049}"/>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6AA65BB7-EF91-B479-91EE-1800E445496E}"/>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FB033F7-B1FC-B9F8-950C-FE43B66401E2}"/>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BD06E53E-3885-EC5E-C6C4-8F67FC91B4DC}"/>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206CC256-7F0F-A44E-81FA-79D9771B9B0B}"/>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444D2B7F-36F7-D905-591F-9B639153BF77}"/>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D7714A6B-AE09-1A0F-76FA-A99A7A68D614}"/>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2F7AFBFB-F9B4-1245-5BE2-F349DE2DF132}"/>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D0CB2170-B33A-E4F4-B3B8-053E50721A54}"/>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73470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Welcome on Passion red">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297D55-0662-A565-F1B3-DB50798AE5F3}"/>
              </a:ext>
            </a:extLst>
          </p:cNvPr>
          <p:cNvPicPr>
            <a:picLocks noChangeAspect="1"/>
          </p:cNvPicPr>
          <p:nvPr userDrawn="1"/>
        </p:nvPicPr>
        <p:blipFill>
          <a:blip r:embed="rId2"/>
          <a:srcRect l="4" r="4"/>
          <a:stretch/>
        </p:blipFill>
        <p:spPr>
          <a:xfrm>
            <a:off x="3858688" y="3171433"/>
            <a:ext cx="12709923" cy="5132370"/>
          </a:xfrm>
          <a:prstGeom prst="rect">
            <a:avLst/>
          </a:prstGeom>
        </p:spPr>
      </p:pic>
      <p:sp>
        <p:nvSpPr>
          <p:cNvPr id="6" name="Text Placeholder 5">
            <a:extLst>
              <a:ext uri="{FF2B5EF4-FFF2-40B4-BE49-F238E27FC236}">
                <a16:creationId xmlns:a16="http://schemas.microsoft.com/office/drawing/2014/main" id="{E562A2B2-4BBA-D07E-D1BA-A0032988B80C}"/>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pic>
        <p:nvPicPr>
          <p:cNvPr id="8" name="Picture 7">
            <a:extLst>
              <a:ext uri="{FF2B5EF4-FFF2-40B4-BE49-F238E27FC236}">
                <a16:creationId xmlns:a16="http://schemas.microsoft.com/office/drawing/2014/main" id="{D8D32EFE-E2DA-FE81-47A1-2898127F1C3A}"/>
              </a:ext>
            </a:extLst>
          </p:cNvPr>
          <p:cNvPicPr>
            <a:picLocks noChangeAspect="1"/>
          </p:cNvPicPr>
          <p:nvPr userDrawn="1"/>
        </p:nvPicPr>
        <p:blipFill>
          <a:blip r:embed="rId3"/>
          <a:srcRect l="6" r="6"/>
          <a:stretch/>
        </p:blipFill>
        <p:spPr>
          <a:xfrm>
            <a:off x="16135096" y="10122251"/>
            <a:ext cx="3152276" cy="916912"/>
          </a:xfrm>
          <a:prstGeom prst="rect">
            <a:avLst/>
          </a:prstGeom>
        </p:spPr>
      </p:pic>
      <p:grpSp>
        <p:nvGrpSpPr>
          <p:cNvPr id="3" name="Group 2">
            <a:extLst>
              <a:ext uri="{FF2B5EF4-FFF2-40B4-BE49-F238E27FC236}">
                <a16:creationId xmlns:a16="http://schemas.microsoft.com/office/drawing/2014/main" id="{8F243F4E-5362-7B93-D758-0F3601FF0879}"/>
              </a:ext>
            </a:extLst>
          </p:cNvPr>
          <p:cNvGrpSpPr/>
          <p:nvPr userDrawn="1"/>
        </p:nvGrpSpPr>
        <p:grpSpPr>
          <a:xfrm>
            <a:off x="19941568" y="-14642"/>
            <a:ext cx="177172" cy="11345953"/>
            <a:chOff x="9042207" y="-13238"/>
            <a:chExt cx="107305" cy="6871238"/>
          </a:xfrm>
        </p:grpSpPr>
        <p:sp>
          <p:nvSpPr>
            <p:cNvPr id="4" name="Rectangle 3">
              <a:extLst>
                <a:ext uri="{FF2B5EF4-FFF2-40B4-BE49-F238E27FC236}">
                  <a16:creationId xmlns:a16="http://schemas.microsoft.com/office/drawing/2014/main" id="{94E47043-A501-2BA6-7F85-F6892AAFEBC9}"/>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9A1C9411-90CB-FA3F-9B3F-A6AC79C4CF03}"/>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DB4C35BA-20B3-D44E-7FAE-6677D0514D31}"/>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20167BED-0266-1247-BE92-8E065B93847A}"/>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E38D5FB1-FEB7-D843-71E2-3E23FF9A8791}"/>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FC1A6255-822D-0F93-DB03-EA4E3880D657}"/>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6E628D3C-3D93-EB7C-262D-79B566CB91BE}"/>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F8F5981E-4B94-08BD-22A9-C402FAA445CD}"/>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FD11F08F-1156-5065-C501-81ADDAD8BD0A}"/>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32DB2266-8BEB-44AA-345F-DBE8C936C00B}"/>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6D23C0D0-B424-0BDF-7691-318A472706A7}"/>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F167794-CB86-85C2-45A5-EBA35313AEAC}"/>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A0614F24-FA87-3460-72E1-7BAB99B45589}"/>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F919028A-63EA-8B8A-94F3-24EF6BB392B1}"/>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8FA2FFA4-1EAE-7B25-0A42-34D8654E8484}"/>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50E22FBC-9B2F-4F8E-8B0B-16C5C27A7057}"/>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5FB0BC18-F706-6524-1F08-5B5FA75B913C}"/>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148037D4-C4BE-D361-4F18-8B6A040A6A4E}"/>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18737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Welcome on Power with illustration">
    <p:bg>
      <p:bgPr>
        <a:solidFill>
          <a:schemeClr val="accent2"/>
        </a:solidFill>
        <a:effectLst/>
      </p:bgPr>
    </p:bg>
    <p:spTree>
      <p:nvGrpSpPr>
        <p:cNvPr id="1" name=""/>
        <p:cNvGrpSpPr/>
        <p:nvPr/>
      </p:nvGrpSpPr>
      <p:grpSpPr>
        <a:xfrm>
          <a:off x="0" y="0"/>
          <a:ext cx="0" cy="0"/>
          <a:chOff x="0" y="0"/>
          <a:chExt cx="0" cy="0"/>
        </a:xfrm>
      </p:grpSpPr>
      <p:pic>
        <p:nvPicPr>
          <p:cNvPr id="4" name="Picture 3" descr="A white text on a black background&#10;&#10;Description automatically generated">
            <a:extLst>
              <a:ext uri="{FF2B5EF4-FFF2-40B4-BE49-F238E27FC236}">
                <a16:creationId xmlns:a16="http://schemas.microsoft.com/office/drawing/2014/main" id="{3EC0D13A-649B-18C5-78E1-70585AF5EB03}"/>
              </a:ext>
            </a:extLst>
          </p:cNvPr>
          <p:cNvPicPr>
            <a:picLocks noChangeAspect="1"/>
          </p:cNvPicPr>
          <p:nvPr userDrawn="1"/>
        </p:nvPicPr>
        <p:blipFill>
          <a:blip r:embed="rId2"/>
          <a:stretch>
            <a:fillRect/>
          </a:stretch>
        </p:blipFill>
        <p:spPr>
          <a:xfrm>
            <a:off x="4475816" y="4183239"/>
            <a:ext cx="11143867" cy="2985128"/>
          </a:xfrm>
          <a:prstGeom prst="rect">
            <a:avLst/>
          </a:prstGeom>
        </p:spPr>
      </p:pic>
      <p:pic>
        <p:nvPicPr>
          <p:cNvPr id="6" name="Picture 5" descr="A person holding another person's hand&#10;&#10;Description automatically generated">
            <a:extLst>
              <a:ext uri="{FF2B5EF4-FFF2-40B4-BE49-F238E27FC236}">
                <a16:creationId xmlns:a16="http://schemas.microsoft.com/office/drawing/2014/main" id="{4F14F099-0617-5476-4142-416257068536}"/>
              </a:ext>
            </a:extLst>
          </p:cNvPr>
          <p:cNvPicPr>
            <a:picLocks noChangeAspect="1"/>
          </p:cNvPicPr>
          <p:nvPr userDrawn="1"/>
        </p:nvPicPr>
        <p:blipFill>
          <a:blip r:embed="rId3"/>
          <a:stretch>
            <a:fillRect/>
          </a:stretch>
        </p:blipFill>
        <p:spPr>
          <a:xfrm>
            <a:off x="7226323" y="0"/>
            <a:ext cx="6364826" cy="11309350"/>
          </a:xfrm>
          <a:prstGeom prst="rect">
            <a:avLst/>
          </a:prstGeom>
        </p:spPr>
      </p:pic>
      <p:sp>
        <p:nvSpPr>
          <p:cNvPr id="5" name="Text Placeholder 5">
            <a:extLst>
              <a:ext uri="{FF2B5EF4-FFF2-40B4-BE49-F238E27FC236}">
                <a16:creationId xmlns:a16="http://schemas.microsoft.com/office/drawing/2014/main" id="{863C2C2B-EDB1-E98F-AC64-CF8DB798085E}"/>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pic>
        <p:nvPicPr>
          <p:cNvPr id="8" name="Picture 7">
            <a:extLst>
              <a:ext uri="{FF2B5EF4-FFF2-40B4-BE49-F238E27FC236}">
                <a16:creationId xmlns:a16="http://schemas.microsoft.com/office/drawing/2014/main" id="{FB27D0AB-DA76-A52C-EDB5-384C2937B263}"/>
              </a:ext>
            </a:extLst>
          </p:cNvPr>
          <p:cNvPicPr>
            <a:picLocks noChangeAspect="1"/>
          </p:cNvPicPr>
          <p:nvPr userDrawn="1"/>
        </p:nvPicPr>
        <p:blipFill>
          <a:blip r:embed="rId4"/>
          <a:srcRect l="6" r="6"/>
          <a:stretch/>
        </p:blipFill>
        <p:spPr>
          <a:xfrm>
            <a:off x="16135096" y="10122251"/>
            <a:ext cx="3152276" cy="916912"/>
          </a:xfrm>
          <a:prstGeom prst="rect">
            <a:avLst/>
          </a:prstGeom>
        </p:spPr>
      </p:pic>
      <p:grpSp>
        <p:nvGrpSpPr>
          <p:cNvPr id="2" name="Group 1">
            <a:extLst>
              <a:ext uri="{FF2B5EF4-FFF2-40B4-BE49-F238E27FC236}">
                <a16:creationId xmlns:a16="http://schemas.microsoft.com/office/drawing/2014/main" id="{43BDB42E-5138-ACCD-F112-76664469A4CB}"/>
              </a:ext>
            </a:extLst>
          </p:cNvPr>
          <p:cNvGrpSpPr/>
          <p:nvPr userDrawn="1"/>
        </p:nvGrpSpPr>
        <p:grpSpPr>
          <a:xfrm>
            <a:off x="19941568" y="-14642"/>
            <a:ext cx="177172" cy="11345953"/>
            <a:chOff x="9042207" y="-13238"/>
            <a:chExt cx="107305" cy="6871238"/>
          </a:xfrm>
        </p:grpSpPr>
        <p:sp>
          <p:nvSpPr>
            <p:cNvPr id="3" name="Rectangle 2">
              <a:extLst>
                <a:ext uri="{FF2B5EF4-FFF2-40B4-BE49-F238E27FC236}">
                  <a16:creationId xmlns:a16="http://schemas.microsoft.com/office/drawing/2014/main" id="{94EB9DF4-E3A6-47B8-E116-5BCF794D2564}"/>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A7883B3F-5A6E-94C2-9AAF-655312E0FED5}"/>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44974CAC-C7E3-96A5-BEB2-80A4A99493D6}"/>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28E6A260-89B6-743F-1039-40C9CD18C189}"/>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68D04D5F-F809-3C40-76C1-6C062D867D95}"/>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C164BD6D-6EB5-E9CC-4E13-DBA890C79E01}"/>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0AB1696-BE53-6274-DE12-2373CC32DF16}"/>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F968CC4E-0369-123F-CC5D-582B6E938179}"/>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6EF045EF-2E3D-0E41-6BFA-6BEC9BAF0B3E}"/>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CA898B2-9D75-7FD6-4E96-B918B7B73BEB}"/>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C104BCC3-8B7F-A9F4-4805-09492936873B}"/>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6ED6DF72-54C7-7C60-F757-650F8987F5B3}"/>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B7239D5F-63B6-835D-4F7B-8AC0878DFE69}"/>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875C85E8-6CAD-3061-E096-F9DF54FD3448}"/>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0ED42981-C25F-33D4-A33E-BC936A0B1288}"/>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C6131BC8-461E-D97E-B544-221A635CC543}"/>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AC05AA5B-0D18-DAB1-A4AC-3C89BC92A953}"/>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B44AB248-997B-7CDC-2911-AAB198B51EE6}"/>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459880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Welcome on Inspire with illustr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white text on a black background&#10;&#10;Description automatically generated">
            <a:extLst>
              <a:ext uri="{FF2B5EF4-FFF2-40B4-BE49-F238E27FC236}">
                <a16:creationId xmlns:a16="http://schemas.microsoft.com/office/drawing/2014/main" id="{0C9E2789-272E-00F0-1CB4-1F3E55C8463B}"/>
              </a:ext>
            </a:extLst>
          </p:cNvPr>
          <p:cNvPicPr>
            <a:picLocks noChangeAspect="1"/>
          </p:cNvPicPr>
          <p:nvPr userDrawn="1"/>
        </p:nvPicPr>
        <p:blipFill>
          <a:blip r:embed="rId3"/>
          <a:stretch>
            <a:fillRect/>
          </a:stretch>
        </p:blipFill>
        <p:spPr>
          <a:xfrm>
            <a:off x="3113926" y="4069738"/>
            <a:ext cx="7991970" cy="2140823"/>
          </a:xfrm>
          <a:prstGeom prst="rect">
            <a:avLst/>
          </a:prstGeom>
        </p:spPr>
      </p:pic>
      <p:pic>
        <p:nvPicPr>
          <p:cNvPr id="2" name="Picture 1">
            <a:extLst>
              <a:ext uri="{FF2B5EF4-FFF2-40B4-BE49-F238E27FC236}">
                <a16:creationId xmlns:a16="http://schemas.microsoft.com/office/drawing/2014/main" id="{22080971-B9F2-80E7-CBF4-10F9A88CF496}"/>
              </a:ext>
            </a:extLst>
          </p:cNvPr>
          <p:cNvPicPr>
            <a:picLocks noChangeAspect="1"/>
          </p:cNvPicPr>
          <p:nvPr userDrawn="1"/>
        </p:nvPicPr>
        <p:blipFill>
          <a:blip r:embed="rId4"/>
          <a:srcRect l="6" r="6"/>
          <a:stretch/>
        </p:blipFill>
        <p:spPr>
          <a:xfrm>
            <a:off x="16135096" y="10122251"/>
            <a:ext cx="3152276" cy="916912"/>
          </a:xfrm>
          <a:prstGeom prst="rect">
            <a:avLst/>
          </a:prstGeom>
        </p:spPr>
      </p:pic>
      <p:sp>
        <p:nvSpPr>
          <p:cNvPr id="6" name="Text Placeholder 5">
            <a:extLst>
              <a:ext uri="{FF2B5EF4-FFF2-40B4-BE49-F238E27FC236}">
                <a16:creationId xmlns:a16="http://schemas.microsoft.com/office/drawing/2014/main" id="{B9360736-C8A8-933F-CE12-3C4796A9FE57}"/>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3" name="Group 2">
            <a:extLst>
              <a:ext uri="{FF2B5EF4-FFF2-40B4-BE49-F238E27FC236}">
                <a16:creationId xmlns:a16="http://schemas.microsoft.com/office/drawing/2014/main" id="{139EB223-4EEE-0E4F-27F0-E948B3F416F5}"/>
              </a:ext>
            </a:extLst>
          </p:cNvPr>
          <p:cNvGrpSpPr/>
          <p:nvPr userDrawn="1"/>
        </p:nvGrpSpPr>
        <p:grpSpPr>
          <a:xfrm>
            <a:off x="19941568" y="-14642"/>
            <a:ext cx="177172" cy="11345953"/>
            <a:chOff x="9042207" y="-13238"/>
            <a:chExt cx="107305" cy="6871238"/>
          </a:xfrm>
        </p:grpSpPr>
        <p:sp>
          <p:nvSpPr>
            <p:cNvPr id="5" name="Rectangle 4">
              <a:extLst>
                <a:ext uri="{FF2B5EF4-FFF2-40B4-BE49-F238E27FC236}">
                  <a16:creationId xmlns:a16="http://schemas.microsoft.com/office/drawing/2014/main" id="{C5436165-0E07-30C7-9C42-52B0655C5AA5}"/>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AEA3531C-566F-EA92-C81A-DB559858F054}"/>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70701BD3-A42C-B7D8-81BE-3E6A3F5B32DF}"/>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4778781F-A4DB-ED29-92E7-6A00F1B3399E}"/>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BC4C16A0-F7D0-6F31-CEA2-D11DC0E33810}"/>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48DD7A55-925F-84AD-45A2-A721A4366E6A}"/>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5BAFCFFF-6C9C-F08F-8CD1-AB63B40025B4}"/>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CD5AA71F-6E30-0BD4-17EC-92DC65888AB7}"/>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1C6709CE-C6E4-EBCE-62F6-A59D7AB3EE79}"/>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40DD6491-EAB8-7637-FEB1-5DE78918C6A5}"/>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931A40BF-9DFD-4A7E-5820-D15820C9F95B}"/>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AC3ED756-6D9D-CA55-CD6F-8BEFBD94821B}"/>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8E282F8C-1938-7079-CA10-8C85FDC42778}"/>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3E4E95D8-4901-34AE-ABF1-DE83027AC1EA}"/>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0357FABC-21F0-7E4F-CDF7-BF0DB0448EC2}"/>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5765012A-AE99-4372-21C2-DCEF7F73AE55}"/>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BBFB5AA3-7A5A-82D1-7D25-CD2B7D97D6EF}"/>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90831F2D-1C9A-A7C6-1EBF-53A15B1D3213}"/>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26825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1" i="0">
                <a:solidFill>
                  <a:srgbClr val="DB1437"/>
                </a:solidFill>
                <a:latin typeface="Brave Sans Bold"/>
                <a:cs typeface="Brave Sans Bol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150" b="0" i="0">
                <a:solidFill>
                  <a:srgbClr val="A09E9E"/>
                </a:solidFill>
                <a:latin typeface="Brave Sans"/>
                <a:cs typeface="Brave Sans"/>
              </a:defRPr>
            </a:lvl1pPr>
          </a:lstStyle>
          <a:p>
            <a:pPr marL="12700" marR="5080">
              <a:lnSpc>
                <a:spcPct val="100000"/>
              </a:lnSpc>
              <a:spcBef>
                <a:spcPts val="55"/>
              </a:spcBef>
            </a:pPr>
            <a:r>
              <a:rPr lang="en-US" b="1" dirty="0">
                <a:latin typeface="Brave Sans Bold"/>
                <a:cs typeface="Brave Sans Bold"/>
              </a:rPr>
              <a:t>Absa’s Merchant Spend Analytics: December 2024 Consumer Goods and Services</a:t>
            </a:r>
            <a:endParaRPr spc="-1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C09B879-080A-4A31-A1CF-5722B32D384F}" type="datetime1">
              <a:rPr lang="en-US" smtClean="0"/>
              <a:t>05-Jun-25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Welcome on Inspire with pattern 1">
    <p:bg>
      <p:bgPr>
        <a:solidFill>
          <a:schemeClr val="accent4"/>
        </a:solidFill>
        <a:effectLst/>
      </p:bgPr>
    </p:bg>
    <p:spTree>
      <p:nvGrpSpPr>
        <p:cNvPr id="1" name=""/>
        <p:cNvGrpSpPr/>
        <p:nvPr/>
      </p:nvGrpSpPr>
      <p:grpSpPr>
        <a:xfrm>
          <a:off x="0" y="0"/>
          <a:ext cx="0" cy="0"/>
          <a:chOff x="0" y="0"/>
          <a:chExt cx="0" cy="0"/>
        </a:xfrm>
      </p:grpSpPr>
      <p:pic>
        <p:nvPicPr>
          <p:cNvPr id="4" name="Picture 3" descr="A black background with red text&#10;&#10;Description automatically generated">
            <a:extLst>
              <a:ext uri="{FF2B5EF4-FFF2-40B4-BE49-F238E27FC236}">
                <a16:creationId xmlns:a16="http://schemas.microsoft.com/office/drawing/2014/main" id="{A06E77F1-A752-A23C-704C-A759E5B67993}"/>
              </a:ext>
            </a:extLst>
          </p:cNvPr>
          <p:cNvPicPr>
            <a:picLocks noChangeAspect="1"/>
          </p:cNvPicPr>
          <p:nvPr userDrawn="1"/>
        </p:nvPicPr>
        <p:blipFill>
          <a:blip r:embed="rId2"/>
          <a:stretch>
            <a:fillRect/>
          </a:stretch>
        </p:blipFill>
        <p:spPr>
          <a:xfrm>
            <a:off x="0" y="0"/>
            <a:ext cx="20104100" cy="11309350"/>
          </a:xfrm>
          <a:prstGeom prst="rect">
            <a:avLst/>
          </a:prstGeom>
        </p:spPr>
      </p:pic>
      <p:pic>
        <p:nvPicPr>
          <p:cNvPr id="3" name="Picture 2">
            <a:extLst>
              <a:ext uri="{FF2B5EF4-FFF2-40B4-BE49-F238E27FC236}">
                <a16:creationId xmlns:a16="http://schemas.microsoft.com/office/drawing/2014/main" id="{5DA52AFC-23B0-DB5E-112C-7CB0B82A53F3}"/>
              </a:ext>
            </a:extLst>
          </p:cNvPr>
          <p:cNvPicPr>
            <a:picLocks noChangeAspect="1"/>
          </p:cNvPicPr>
          <p:nvPr userDrawn="1"/>
        </p:nvPicPr>
        <p:blipFill>
          <a:blip r:embed="rId3"/>
          <a:srcRect l="6" r="6"/>
          <a:stretch/>
        </p:blipFill>
        <p:spPr>
          <a:xfrm>
            <a:off x="16135096" y="10122251"/>
            <a:ext cx="3152276" cy="916912"/>
          </a:xfrm>
          <a:prstGeom prst="rect">
            <a:avLst/>
          </a:prstGeom>
        </p:spPr>
      </p:pic>
      <p:sp>
        <p:nvSpPr>
          <p:cNvPr id="7" name="Text Placeholder 5">
            <a:extLst>
              <a:ext uri="{FF2B5EF4-FFF2-40B4-BE49-F238E27FC236}">
                <a16:creationId xmlns:a16="http://schemas.microsoft.com/office/drawing/2014/main" id="{5FB55ACE-6CB6-C16E-C99E-DE053E483D43}"/>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2" name="Group 1">
            <a:extLst>
              <a:ext uri="{FF2B5EF4-FFF2-40B4-BE49-F238E27FC236}">
                <a16:creationId xmlns:a16="http://schemas.microsoft.com/office/drawing/2014/main" id="{C88D71A2-6AC1-61E2-23AC-DC10619CDB82}"/>
              </a:ext>
            </a:extLst>
          </p:cNvPr>
          <p:cNvGrpSpPr/>
          <p:nvPr userDrawn="1"/>
        </p:nvGrpSpPr>
        <p:grpSpPr>
          <a:xfrm>
            <a:off x="19941568" y="-14642"/>
            <a:ext cx="177172" cy="11345953"/>
            <a:chOff x="9042207" y="-13238"/>
            <a:chExt cx="107305" cy="6871238"/>
          </a:xfrm>
        </p:grpSpPr>
        <p:sp>
          <p:nvSpPr>
            <p:cNvPr id="5" name="Rectangle 4">
              <a:extLst>
                <a:ext uri="{FF2B5EF4-FFF2-40B4-BE49-F238E27FC236}">
                  <a16:creationId xmlns:a16="http://schemas.microsoft.com/office/drawing/2014/main" id="{55EA83B6-E4F4-C3DA-E6D0-769F9705F07E}"/>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99FFC1AA-0C99-5188-7D15-4F59C2DBF1B6}"/>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6010B31A-BEA7-BD15-55CD-740C6E8862FC}"/>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26ED17E-4A0B-BCA1-356C-2EAFFEC24A10}"/>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FD89A618-9DE0-F765-DFA9-60CA0282A528}"/>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A61E9079-C277-8288-1E9E-C7F3B0EA6DCA}"/>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9487B899-54FF-57CB-204D-1F900BB1DD7A}"/>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58CE086B-D0FC-0812-85E0-5B7B7F5A38B1}"/>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FC5D4BA2-F8A6-70B2-1B8C-AA49A26DC750}"/>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6413500C-3AEC-2DA3-AD51-C15AABE45012}"/>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3E737FC5-83D1-D7FD-F636-FAEE39C19D20}"/>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AA69CD35-D566-81E2-C6E3-7AA1916480DC}"/>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919DB2DA-8AEF-4E62-713A-5C46DF313F7A}"/>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EF3EBC19-3599-8FC2-5CF2-C5322C0D662E}"/>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F471A171-EFE8-7EFB-87B4-F0B31962D73B}"/>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088069FA-A92B-8D38-B306-4B762B1C57C1}"/>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518B4ECD-6E80-45C8-BF83-B703CBB55339}"/>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2738E90E-5F78-6A44-8DEA-4720C1AF214E}"/>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022059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Welcome on image - whit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28814E9-B887-EBF4-8BB4-6A3D5322952C}"/>
              </a:ext>
            </a:extLst>
          </p:cNvPr>
          <p:cNvSpPr>
            <a:spLocks noGrp="1"/>
          </p:cNvSpPr>
          <p:nvPr>
            <p:ph type="pic" sz="quarter" idx="13" hasCustomPrompt="1"/>
          </p:nvPr>
        </p:nvSpPr>
        <p:spPr>
          <a:xfrm>
            <a:off x="0" y="0"/>
            <a:ext cx="20104100" cy="11309350"/>
          </a:xfrm>
        </p:spPr>
        <p:txBody>
          <a:bodyPr/>
          <a:lstStyle>
            <a:lvl1pPr marL="0" indent="0" algn="ctr">
              <a:buNone/>
              <a:defRPr/>
            </a:lvl1pPr>
          </a:lstStyle>
          <a:p>
            <a:r>
              <a:rPr lang="en-ZA" dirty="0"/>
              <a:t>Add picture &gt; Send to back</a:t>
            </a:r>
            <a:endParaRPr lang="en-GB" dirty="0"/>
          </a:p>
        </p:txBody>
      </p:sp>
      <p:pic>
        <p:nvPicPr>
          <p:cNvPr id="16" name="Picture 15" descr="A white line on a black background&#10;&#10;Description automatically generated">
            <a:extLst>
              <a:ext uri="{FF2B5EF4-FFF2-40B4-BE49-F238E27FC236}">
                <a16:creationId xmlns:a16="http://schemas.microsoft.com/office/drawing/2014/main" id="{A374350B-5AB0-0CAB-7299-179706BCEED1}"/>
              </a:ext>
            </a:extLst>
          </p:cNvPr>
          <p:cNvPicPr>
            <a:picLocks noChangeAspect="1"/>
          </p:cNvPicPr>
          <p:nvPr userDrawn="1"/>
        </p:nvPicPr>
        <p:blipFill>
          <a:blip r:embed="rId2"/>
          <a:stretch>
            <a:fillRect/>
          </a:stretch>
        </p:blipFill>
        <p:spPr>
          <a:xfrm>
            <a:off x="15036815" y="3157777"/>
            <a:ext cx="1426732" cy="5078998"/>
          </a:xfrm>
          <a:prstGeom prst="rect">
            <a:avLst/>
          </a:prstGeom>
        </p:spPr>
      </p:pic>
      <p:pic>
        <p:nvPicPr>
          <p:cNvPr id="18" name="Picture 17" descr="A black and white rectangle&#10;&#10;Description automatically generated">
            <a:extLst>
              <a:ext uri="{FF2B5EF4-FFF2-40B4-BE49-F238E27FC236}">
                <a16:creationId xmlns:a16="http://schemas.microsoft.com/office/drawing/2014/main" id="{EE8BADFB-F405-BFBA-E507-E5D5FF879F21}"/>
              </a:ext>
            </a:extLst>
          </p:cNvPr>
          <p:cNvPicPr>
            <a:picLocks noChangeAspect="1"/>
          </p:cNvPicPr>
          <p:nvPr userDrawn="1"/>
        </p:nvPicPr>
        <p:blipFill>
          <a:blip r:embed="rId3"/>
          <a:stretch>
            <a:fillRect/>
          </a:stretch>
        </p:blipFill>
        <p:spPr>
          <a:xfrm>
            <a:off x="3874904" y="4347956"/>
            <a:ext cx="625211" cy="2607903"/>
          </a:xfrm>
          <a:prstGeom prst="rect">
            <a:avLst/>
          </a:prstGeom>
        </p:spPr>
      </p:pic>
      <p:pic>
        <p:nvPicPr>
          <p:cNvPr id="20" name="Picture 19" descr="A white letters on a black background&#10;&#10;Description automatically generated">
            <a:extLst>
              <a:ext uri="{FF2B5EF4-FFF2-40B4-BE49-F238E27FC236}">
                <a16:creationId xmlns:a16="http://schemas.microsoft.com/office/drawing/2014/main" id="{9F2B43D9-0FFF-4D47-7F34-9B6F08ACE603}"/>
              </a:ext>
            </a:extLst>
          </p:cNvPr>
          <p:cNvPicPr>
            <a:picLocks noChangeAspect="1"/>
          </p:cNvPicPr>
          <p:nvPr userDrawn="1"/>
        </p:nvPicPr>
        <p:blipFill>
          <a:blip r:embed="rId4"/>
          <a:stretch>
            <a:fillRect/>
          </a:stretch>
        </p:blipFill>
        <p:spPr>
          <a:xfrm>
            <a:off x="6063331" y="4730470"/>
            <a:ext cx="7960899" cy="1568205"/>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C67BA48D-7509-2C23-CFCC-C4D68B735F93}"/>
              </a:ext>
            </a:extLst>
          </p:cNvPr>
          <p:cNvPicPr>
            <a:picLocks noChangeAspect="1"/>
          </p:cNvPicPr>
          <p:nvPr userDrawn="1"/>
        </p:nvPicPr>
        <p:blipFill>
          <a:blip r:embed="rId5"/>
          <a:stretch>
            <a:fillRect/>
          </a:stretch>
        </p:blipFill>
        <p:spPr>
          <a:xfrm>
            <a:off x="3874903" y="3153802"/>
            <a:ext cx="12588643" cy="5082972"/>
          </a:xfrm>
          <a:prstGeom prst="rect">
            <a:avLst/>
          </a:prstGeom>
        </p:spPr>
      </p:pic>
      <p:pic>
        <p:nvPicPr>
          <p:cNvPr id="4" name="Picture 3" descr="A white letters on a black background&#10;&#10;Description automatically generated">
            <a:extLst>
              <a:ext uri="{FF2B5EF4-FFF2-40B4-BE49-F238E27FC236}">
                <a16:creationId xmlns:a16="http://schemas.microsoft.com/office/drawing/2014/main" id="{2B1F394F-43C2-6F07-047E-B400CD4615B7}"/>
              </a:ext>
            </a:extLst>
          </p:cNvPr>
          <p:cNvPicPr>
            <a:picLocks noChangeAspect="1"/>
          </p:cNvPicPr>
          <p:nvPr userDrawn="1"/>
        </p:nvPicPr>
        <p:blipFill>
          <a:blip r:embed="rId4"/>
          <a:stretch>
            <a:fillRect/>
          </a:stretch>
        </p:blipFill>
        <p:spPr>
          <a:xfrm>
            <a:off x="6086913" y="4746684"/>
            <a:ext cx="7960899" cy="1568205"/>
          </a:xfrm>
          <a:prstGeom prst="rect">
            <a:avLst/>
          </a:prstGeom>
        </p:spPr>
      </p:pic>
      <p:pic>
        <p:nvPicPr>
          <p:cNvPr id="6" name="Picture 5" descr="A white line on a black background&#10;&#10;Description automatically generated">
            <a:extLst>
              <a:ext uri="{FF2B5EF4-FFF2-40B4-BE49-F238E27FC236}">
                <a16:creationId xmlns:a16="http://schemas.microsoft.com/office/drawing/2014/main" id="{75C9D371-CD24-B2E0-165D-B575C840F1BA}"/>
              </a:ext>
            </a:extLst>
          </p:cNvPr>
          <p:cNvPicPr>
            <a:picLocks noChangeAspect="1"/>
          </p:cNvPicPr>
          <p:nvPr userDrawn="1"/>
        </p:nvPicPr>
        <p:blipFill>
          <a:blip r:embed="rId2"/>
          <a:stretch>
            <a:fillRect/>
          </a:stretch>
        </p:blipFill>
        <p:spPr>
          <a:xfrm>
            <a:off x="15076609" y="3157777"/>
            <a:ext cx="1426732" cy="5078998"/>
          </a:xfrm>
          <a:prstGeom prst="rect">
            <a:avLst/>
          </a:prstGeom>
        </p:spPr>
      </p:pic>
      <p:pic>
        <p:nvPicPr>
          <p:cNvPr id="8" name="Picture 7" descr="A black and white rectangle&#10;&#10;Description automatically generated">
            <a:extLst>
              <a:ext uri="{FF2B5EF4-FFF2-40B4-BE49-F238E27FC236}">
                <a16:creationId xmlns:a16="http://schemas.microsoft.com/office/drawing/2014/main" id="{2925B363-19AB-DD90-BE4C-8CB0AB62FC27}"/>
              </a:ext>
            </a:extLst>
          </p:cNvPr>
          <p:cNvPicPr>
            <a:picLocks noChangeAspect="1"/>
          </p:cNvPicPr>
          <p:nvPr userDrawn="1"/>
        </p:nvPicPr>
        <p:blipFill>
          <a:blip r:embed="rId3"/>
          <a:stretch>
            <a:fillRect/>
          </a:stretch>
        </p:blipFill>
        <p:spPr>
          <a:xfrm>
            <a:off x="3947124" y="4347956"/>
            <a:ext cx="625211" cy="2607903"/>
          </a:xfrm>
          <a:prstGeom prst="rect">
            <a:avLst/>
          </a:prstGeom>
        </p:spPr>
      </p:pic>
      <p:sp>
        <p:nvSpPr>
          <p:cNvPr id="2" name="Text Placeholder 5">
            <a:extLst>
              <a:ext uri="{FF2B5EF4-FFF2-40B4-BE49-F238E27FC236}">
                <a16:creationId xmlns:a16="http://schemas.microsoft.com/office/drawing/2014/main" id="{DD07B9FB-98EC-11F4-D79F-D9BB9F29A489}"/>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pic>
        <p:nvPicPr>
          <p:cNvPr id="9" name="Picture 8">
            <a:extLst>
              <a:ext uri="{FF2B5EF4-FFF2-40B4-BE49-F238E27FC236}">
                <a16:creationId xmlns:a16="http://schemas.microsoft.com/office/drawing/2014/main" id="{0756537A-7CCD-DEFB-F8B2-CB4B503FC1FE}"/>
              </a:ext>
            </a:extLst>
          </p:cNvPr>
          <p:cNvPicPr>
            <a:picLocks noChangeAspect="1"/>
          </p:cNvPicPr>
          <p:nvPr userDrawn="1"/>
        </p:nvPicPr>
        <p:blipFill>
          <a:blip r:embed="rId6"/>
          <a:srcRect l="6" r="6"/>
          <a:stretch/>
        </p:blipFill>
        <p:spPr>
          <a:xfrm>
            <a:off x="16135096" y="10122251"/>
            <a:ext cx="3152276" cy="916912"/>
          </a:xfrm>
          <a:prstGeom prst="rect">
            <a:avLst/>
          </a:prstGeom>
        </p:spPr>
      </p:pic>
      <p:grpSp>
        <p:nvGrpSpPr>
          <p:cNvPr id="7" name="Group 6">
            <a:extLst>
              <a:ext uri="{FF2B5EF4-FFF2-40B4-BE49-F238E27FC236}">
                <a16:creationId xmlns:a16="http://schemas.microsoft.com/office/drawing/2014/main" id="{A76285B5-B3BC-DBE8-A024-677E4B184EE6}"/>
              </a:ext>
            </a:extLst>
          </p:cNvPr>
          <p:cNvGrpSpPr/>
          <p:nvPr userDrawn="1"/>
        </p:nvGrpSpPr>
        <p:grpSpPr>
          <a:xfrm>
            <a:off x="19941568" y="-14642"/>
            <a:ext cx="177172" cy="11345953"/>
            <a:chOff x="9042207" y="-13238"/>
            <a:chExt cx="107305" cy="6871238"/>
          </a:xfrm>
        </p:grpSpPr>
        <p:sp>
          <p:nvSpPr>
            <p:cNvPr id="10" name="Rectangle 9">
              <a:extLst>
                <a:ext uri="{FF2B5EF4-FFF2-40B4-BE49-F238E27FC236}">
                  <a16:creationId xmlns:a16="http://schemas.microsoft.com/office/drawing/2014/main" id="{546DF6EF-7A64-EB06-12FB-C070ED49EB0B}"/>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00FEC35F-9A81-3F63-23EB-9B3425F504CA}"/>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2D6C25B-6ED0-D2F0-7787-54998EA950AF}"/>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E331E2F1-1FC4-729C-D1B1-1ED72D30DF0C}"/>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94E8D316-D6E7-80A2-2106-1B2208F24E1E}"/>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39616D71-8B13-9A29-6AAB-01C95E16C52A}"/>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E9B8B24-B8EF-41CE-0140-165D4751EA6F}"/>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286327ED-3BBD-FBE7-CDB8-EEB843FC39CC}"/>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667E970-1090-3C83-3F7C-E1E61A8DD62E}"/>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575FBCD7-B7BF-1A8F-7CDC-B9EF2664E3CF}"/>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655444F0-2329-7248-38EF-A9D5067987D6}"/>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63BA40C5-5010-DB6F-5D2B-6DB5E6911C44}"/>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12B3E2B9-1F86-F237-2A0C-1B19D940FE76}"/>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24EF004A-6085-4F18-B6C5-B465FC72E61C}"/>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C458C891-B9F2-62F2-AD67-772B56F09678}"/>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2B89EA24-9786-2788-C5C5-C8AFA9AFAC33}"/>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616D18E4-0114-15AD-C213-9B61DF1CB413}"/>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905962C3-7C5D-2FEE-CE7C-B40A96A43C04}"/>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283412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Welcome on image - red">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28814E9-B887-EBF4-8BB4-6A3D5322952C}"/>
              </a:ext>
            </a:extLst>
          </p:cNvPr>
          <p:cNvSpPr>
            <a:spLocks noGrp="1"/>
          </p:cNvSpPr>
          <p:nvPr>
            <p:ph type="pic" sz="quarter" idx="13" hasCustomPrompt="1"/>
          </p:nvPr>
        </p:nvSpPr>
        <p:spPr>
          <a:xfrm>
            <a:off x="0" y="0"/>
            <a:ext cx="20104100" cy="11309350"/>
          </a:xfrm>
        </p:spPr>
        <p:txBody>
          <a:bodyPr/>
          <a:lstStyle>
            <a:lvl1pPr marL="0" indent="0" algn="ctr">
              <a:buNone/>
              <a:defRPr/>
            </a:lvl1pPr>
          </a:lstStyle>
          <a:p>
            <a:r>
              <a:rPr lang="en-ZA" dirty="0"/>
              <a:t>Add picture &gt; Send to back</a:t>
            </a:r>
            <a:endParaRPr lang="en-GB" dirty="0"/>
          </a:p>
        </p:txBody>
      </p:sp>
      <p:pic>
        <p:nvPicPr>
          <p:cNvPr id="10" name="Picture 9" descr="A red text on a black background&#10;&#10;Description automatically generated">
            <a:extLst>
              <a:ext uri="{FF2B5EF4-FFF2-40B4-BE49-F238E27FC236}">
                <a16:creationId xmlns:a16="http://schemas.microsoft.com/office/drawing/2014/main" id="{18DFB791-E6ED-5922-1DEB-CF52C509B50E}"/>
              </a:ext>
            </a:extLst>
          </p:cNvPr>
          <p:cNvPicPr>
            <a:picLocks noChangeAspect="1"/>
          </p:cNvPicPr>
          <p:nvPr userDrawn="1"/>
        </p:nvPicPr>
        <p:blipFill>
          <a:blip r:embed="rId2"/>
          <a:stretch>
            <a:fillRect/>
          </a:stretch>
        </p:blipFill>
        <p:spPr>
          <a:xfrm>
            <a:off x="3899468" y="3162528"/>
            <a:ext cx="12588643" cy="5082971"/>
          </a:xfrm>
          <a:prstGeom prst="rect">
            <a:avLst/>
          </a:prstGeom>
        </p:spPr>
      </p:pic>
      <p:sp>
        <p:nvSpPr>
          <p:cNvPr id="2" name="Text Placeholder 5">
            <a:extLst>
              <a:ext uri="{FF2B5EF4-FFF2-40B4-BE49-F238E27FC236}">
                <a16:creationId xmlns:a16="http://schemas.microsoft.com/office/drawing/2014/main" id="{DD07B9FB-98EC-11F4-D79F-D9BB9F29A489}"/>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lumMod val="65000"/>
                  </a:schemeClr>
                </a:solidFill>
              </a:rPr>
              <a:t>[Add company classification and regulatory details] </a:t>
            </a:r>
          </a:p>
        </p:txBody>
      </p:sp>
      <p:pic>
        <p:nvPicPr>
          <p:cNvPr id="11" name="Picture 10" descr="A black background with red text&#10;&#10;Description automatically generated">
            <a:extLst>
              <a:ext uri="{FF2B5EF4-FFF2-40B4-BE49-F238E27FC236}">
                <a16:creationId xmlns:a16="http://schemas.microsoft.com/office/drawing/2014/main" id="{2A7C7325-F7CA-C092-7B84-3FAC7830D4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06128" y="10092122"/>
            <a:ext cx="3181243" cy="925231"/>
          </a:xfrm>
          <a:prstGeom prst="rect">
            <a:avLst/>
          </a:prstGeom>
        </p:spPr>
      </p:pic>
      <p:grpSp>
        <p:nvGrpSpPr>
          <p:cNvPr id="4" name="Group 3">
            <a:extLst>
              <a:ext uri="{FF2B5EF4-FFF2-40B4-BE49-F238E27FC236}">
                <a16:creationId xmlns:a16="http://schemas.microsoft.com/office/drawing/2014/main" id="{07D7D98A-C4FE-E0DA-46BA-1307C3DBDA1C}"/>
              </a:ext>
            </a:extLst>
          </p:cNvPr>
          <p:cNvGrpSpPr/>
          <p:nvPr userDrawn="1"/>
        </p:nvGrpSpPr>
        <p:grpSpPr>
          <a:xfrm>
            <a:off x="19941568" y="-14642"/>
            <a:ext cx="177172" cy="11345953"/>
            <a:chOff x="9042207" y="-13238"/>
            <a:chExt cx="107305" cy="6871238"/>
          </a:xfrm>
        </p:grpSpPr>
        <p:sp>
          <p:nvSpPr>
            <p:cNvPr id="5" name="Rectangle 4">
              <a:extLst>
                <a:ext uri="{FF2B5EF4-FFF2-40B4-BE49-F238E27FC236}">
                  <a16:creationId xmlns:a16="http://schemas.microsoft.com/office/drawing/2014/main" id="{88865141-0A3F-4E9F-FA5D-E64E75BCF448}"/>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B2C5BA16-AA5E-909D-F130-D90776B5E1FD}"/>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CFBD498D-53C2-77E8-15A9-28582254903C}"/>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FF6BB654-B7AD-F023-B0D6-9C31C728022D}"/>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D92E648A-C3BC-2CC5-3D73-E3F1F31313EC}"/>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0DD75CC-2335-CBE4-37E8-9DD91C3406C7}"/>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ADA1FC42-BDF8-3A3B-AD52-97B6152EEBC6}"/>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367A59BB-DD83-7B6F-C43B-770CA91E015C}"/>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AE187F2C-BA53-55E1-A2D6-96ECD4996971}"/>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E5CD12B-67D1-477D-1A71-85056DE69ED1}"/>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785ADF3-77F7-46CA-8C50-823262EC17D7}"/>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C5D9C1C1-46E3-BEDA-B0BA-680755740C3A}"/>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510AC5A6-23E8-EE72-5580-A95E5CA7FC35}"/>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CA139E48-7DEB-0C4D-E7EB-39E3AEA3A6DF}"/>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01CA70B2-566D-FA8C-6E32-99D936124501}"/>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21C380F3-B17F-D0B6-5365-8345FAB14453}"/>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CE772AD0-D386-BF47-55EB-6A6E9D8E2753}"/>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A76B9C3B-B14A-51B9-376C-F0D2F40DDFD0}"/>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0026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Welcome on gradi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black background with white text&#10;&#10;Description automatically generated">
            <a:extLst>
              <a:ext uri="{FF2B5EF4-FFF2-40B4-BE49-F238E27FC236}">
                <a16:creationId xmlns:a16="http://schemas.microsoft.com/office/drawing/2014/main" id="{1D754E65-2EAE-B0D8-FA56-C87BCCED3CEB}"/>
              </a:ext>
            </a:extLst>
          </p:cNvPr>
          <p:cNvPicPr>
            <a:picLocks noChangeAspect="1"/>
          </p:cNvPicPr>
          <p:nvPr userDrawn="1"/>
        </p:nvPicPr>
        <p:blipFill>
          <a:blip r:embed="rId3"/>
          <a:stretch>
            <a:fillRect/>
          </a:stretch>
        </p:blipFill>
        <p:spPr>
          <a:xfrm>
            <a:off x="3874903" y="3153802"/>
            <a:ext cx="12588643" cy="5082972"/>
          </a:xfrm>
          <a:prstGeom prst="rect">
            <a:avLst/>
          </a:prstGeom>
        </p:spPr>
      </p:pic>
      <p:pic>
        <p:nvPicPr>
          <p:cNvPr id="2" name="Picture 1">
            <a:extLst>
              <a:ext uri="{FF2B5EF4-FFF2-40B4-BE49-F238E27FC236}">
                <a16:creationId xmlns:a16="http://schemas.microsoft.com/office/drawing/2014/main" id="{C0CFAA1A-613F-1FE2-ACC8-9327748220DF}"/>
              </a:ext>
            </a:extLst>
          </p:cNvPr>
          <p:cNvPicPr>
            <a:picLocks noChangeAspect="1"/>
          </p:cNvPicPr>
          <p:nvPr userDrawn="1"/>
        </p:nvPicPr>
        <p:blipFill>
          <a:blip r:embed="rId4"/>
          <a:srcRect l="6" r="6"/>
          <a:stretch/>
        </p:blipFill>
        <p:spPr>
          <a:xfrm>
            <a:off x="16135096" y="10122251"/>
            <a:ext cx="3152276" cy="916912"/>
          </a:xfrm>
          <a:prstGeom prst="rect">
            <a:avLst/>
          </a:prstGeom>
        </p:spPr>
      </p:pic>
      <p:sp>
        <p:nvSpPr>
          <p:cNvPr id="6" name="Text Placeholder 5">
            <a:extLst>
              <a:ext uri="{FF2B5EF4-FFF2-40B4-BE49-F238E27FC236}">
                <a16:creationId xmlns:a16="http://schemas.microsoft.com/office/drawing/2014/main" id="{D85E5BFE-D5BD-7C65-16E6-142E24FABBA2}"/>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3" name="Group 2">
            <a:extLst>
              <a:ext uri="{FF2B5EF4-FFF2-40B4-BE49-F238E27FC236}">
                <a16:creationId xmlns:a16="http://schemas.microsoft.com/office/drawing/2014/main" id="{25B1564F-8D1F-8B63-5D23-403016356C29}"/>
              </a:ext>
            </a:extLst>
          </p:cNvPr>
          <p:cNvGrpSpPr/>
          <p:nvPr userDrawn="1"/>
        </p:nvGrpSpPr>
        <p:grpSpPr>
          <a:xfrm>
            <a:off x="19941568" y="-14642"/>
            <a:ext cx="177172" cy="11345953"/>
            <a:chOff x="9042207" y="-13238"/>
            <a:chExt cx="107305" cy="6871238"/>
          </a:xfrm>
        </p:grpSpPr>
        <p:sp>
          <p:nvSpPr>
            <p:cNvPr id="5" name="Rectangle 4">
              <a:extLst>
                <a:ext uri="{FF2B5EF4-FFF2-40B4-BE49-F238E27FC236}">
                  <a16:creationId xmlns:a16="http://schemas.microsoft.com/office/drawing/2014/main" id="{1E5CD5BC-AA43-5BDC-77DA-4AA4B8596539}"/>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CFF08EF-B8FD-8BDF-64EE-8B4BBD3188F0}"/>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1967C114-ECCA-E9BF-7081-71ED0419F14C}"/>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FF2A623A-093C-11C2-26BE-7C6FD4C1D5FC}"/>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B5306742-2E06-00C0-874A-13F9E46444A0}"/>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C2AF6CCA-39D2-CBF8-CC79-919DDC7197C9}"/>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836908C7-5924-C008-B42A-6339F2D64400}"/>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E3064F84-B166-F5BF-0BED-77B33E61C55A}"/>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329EB367-1632-60A7-E7FA-53C0428A03B6}"/>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6C231F49-E98C-2DF9-B9D1-FEEAFD908CA2}"/>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79D8586B-8247-DD03-96AA-BAF24660C109}"/>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06CC79A4-9FA4-DFCB-8F50-0FD7E3E390AB}"/>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6C0C5BFA-7D12-6D0B-4537-483D7859C218}"/>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ED5E0299-B433-E4A3-AFEA-F006C5A656AF}"/>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4CB1CFFB-7105-08BE-AAFD-65C386C2BABA}"/>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F2C67CB-CF6E-F413-B251-06DF8A6990DD}"/>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74A63B05-8F06-EB55-8F0B-2EC9373DCA59}"/>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D8409FC5-8885-BE8A-A182-CC5C0F237E67}"/>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100553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elcome on African heartbeat pattern">
    <p:bg>
      <p:bgPr>
        <a:solidFill>
          <a:schemeClr val="accent3"/>
        </a:solidFill>
        <a:effectLst/>
      </p:bgPr>
    </p:bg>
    <p:spTree>
      <p:nvGrpSpPr>
        <p:cNvPr id="1" name=""/>
        <p:cNvGrpSpPr/>
        <p:nvPr/>
      </p:nvGrpSpPr>
      <p:grpSpPr>
        <a:xfrm>
          <a:off x="0" y="0"/>
          <a:ext cx="0" cy="0"/>
          <a:chOff x="0" y="0"/>
          <a:chExt cx="0" cy="0"/>
        </a:xfrm>
      </p:grpSpPr>
      <p:pic>
        <p:nvPicPr>
          <p:cNvPr id="7" name="Picture 6" descr="A red background with lines and a map of africa&#10;&#10;Description automatically generated">
            <a:extLst>
              <a:ext uri="{FF2B5EF4-FFF2-40B4-BE49-F238E27FC236}">
                <a16:creationId xmlns:a16="http://schemas.microsoft.com/office/drawing/2014/main" id="{7C952472-F85C-B70F-4689-A95D5F2825B7}"/>
              </a:ext>
            </a:extLst>
          </p:cNvPr>
          <p:cNvPicPr>
            <a:picLocks noChangeAspect="1"/>
          </p:cNvPicPr>
          <p:nvPr userDrawn="1"/>
        </p:nvPicPr>
        <p:blipFill>
          <a:blip r:embed="rId2"/>
          <a:stretch>
            <a:fillRect/>
          </a:stretch>
        </p:blipFill>
        <p:spPr>
          <a:xfrm>
            <a:off x="0" y="0"/>
            <a:ext cx="20104100" cy="11309350"/>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FC5F315C-DF9C-D2FF-00D6-41C505325574}"/>
              </a:ext>
            </a:extLst>
          </p:cNvPr>
          <p:cNvPicPr>
            <a:picLocks noChangeAspect="1"/>
          </p:cNvPicPr>
          <p:nvPr userDrawn="1"/>
        </p:nvPicPr>
        <p:blipFill>
          <a:blip r:embed="rId3"/>
          <a:stretch>
            <a:fillRect/>
          </a:stretch>
        </p:blipFill>
        <p:spPr>
          <a:xfrm>
            <a:off x="3874903" y="3153802"/>
            <a:ext cx="12588643" cy="5082972"/>
          </a:xfrm>
          <a:prstGeom prst="rect">
            <a:avLst/>
          </a:prstGeom>
        </p:spPr>
      </p:pic>
      <p:pic>
        <p:nvPicPr>
          <p:cNvPr id="2" name="Picture 1">
            <a:extLst>
              <a:ext uri="{FF2B5EF4-FFF2-40B4-BE49-F238E27FC236}">
                <a16:creationId xmlns:a16="http://schemas.microsoft.com/office/drawing/2014/main" id="{2CA41994-63CB-B90E-E1B5-31D87FBEEA8E}"/>
              </a:ext>
            </a:extLst>
          </p:cNvPr>
          <p:cNvPicPr>
            <a:picLocks noChangeAspect="1"/>
          </p:cNvPicPr>
          <p:nvPr userDrawn="1"/>
        </p:nvPicPr>
        <p:blipFill>
          <a:blip r:embed="rId4"/>
          <a:srcRect l="6" r="6"/>
          <a:stretch/>
        </p:blipFill>
        <p:spPr>
          <a:xfrm>
            <a:off x="16135096" y="10122251"/>
            <a:ext cx="3152276" cy="916912"/>
          </a:xfrm>
          <a:prstGeom prst="rect">
            <a:avLst/>
          </a:prstGeom>
        </p:spPr>
      </p:pic>
      <p:sp>
        <p:nvSpPr>
          <p:cNvPr id="6" name="Text Placeholder 5">
            <a:extLst>
              <a:ext uri="{FF2B5EF4-FFF2-40B4-BE49-F238E27FC236}">
                <a16:creationId xmlns:a16="http://schemas.microsoft.com/office/drawing/2014/main" id="{24054C1A-F3B3-6BAA-E779-66EB6856CA28}"/>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3" name="Group 2">
            <a:extLst>
              <a:ext uri="{FF2B5EF4-FFF2-40B4-BE49-F238E27FC236}">
                <a16:creationId xmlns:a16="http://schemas.microsoft.com/office/drawing/2014/main" id="{7FEF2AB1-82EB-F7B0-D889-B88EB3F20073}"/>
              </a:ext>
            </a:extLst>
          </p:cNvPr>
          <p:cNvGrpSpPr/>
          <p:nvPr userDrawn="1"/>
        </p:nvGrpSpPr>
        <p:grpSpPr>
          <a:xfrm>
            <a:off x="19941568" y="-14642"/>
            <a:ext cx="177172" cy="11345953"/>
            <a:chOff x="9042207" y="-13238"/>
            <a:chExt cx="107305" cy="6871238"/>
          </a:xfrm>
        </p:grpSpPr>
        <p:sp>
          <p:nvSpPr>
            <p:cNvPr id="4" name="Rectangle 3">
              <a:extLst>
                <a:ext uri="{FF2B5EF4-FFF2-40B4-BE49-F238E27FC236}">
                  <a16:creationId xmlns:a16="http://schemas.microsoft.com/office/drawing/2014/main" id="{C8BF2E5A-BBB5-697A-39E8-08DEB8A7003C}"/>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66B4D1C0-084E-C220-057E-77D58D7A2F98}"/>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95E2EB2C-3813-CFCF-4B3A-A742D195979A}"/>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FF742D40-803F-3440-F8A1-7367EBD763E6}"/>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18388839-C246-AAC6-2D03-5CE28F650013}"/>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EBB1DB84-F098-897E-5541-347459BF21EC}"/>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2A994D51-D366-7625-31A9-4851E6767F9F}"/>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E8A00123-AD86-BCC7-3A16-D682ED0CE713}"/>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E3DF779A-94F5-E617-2776-D8F23C84E774}"/>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C686BAD5-F07E-B33B-0818-7C6585FCB7AD}"/>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F9C09797-CD91-92A7-F37C-33759C9F162E}"/>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3602EE87-280B-AC3F-6AF5-6A78F15246AF}"/>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E4E6E415-B426-316F-10C5-F56FFD43ECBA}"/>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35721994-9833-BE47-E88F-12EA5DA33A89}"/>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68ED16BC-6967-3EEE-D541-0605DF8BE0F9}"/>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023499EE-0F65-67FB-FF30-2DA8F8EBB051}"/>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C91BE5EA-F47F-511E-DDE3-78D73FD3ED54}"/>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FC2FE4A5-CF04-1AF0-69FF-E1A87806A61E}"/>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833124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Power with illustration">
    <p:bg>
      <p:bgPr>
        <a:solidFill>
          <a:schemeClr val="accent2"/>
        </a:solidFill>
        <a:effectLst/>
      </p:bgPr>
    </p:bg>
    <p:spTree>
      <p:nvGrpSpPr>
        <p:cNvPr id="1" name=""/>
        <p:cNvGrpSpPr/>
        <p:nvPr/>
      </p:nvGrpSpPr>
      <p:grpSpPr>
        <a:xfrm>
          <a:off x="0" y="0"/>
          <a:ext cx="0" cy="0"/>
          <a:chOff x="0" y="0"/>
          <a:chExt cx="0" cy="0"/>
        </a:xfrm>
      </p:grpSpPr>
      <p:pic>
        <p:nvPicPr>
          <p:cNvPr id="11" name="Picture 10" descr="A person holding hands with another person&#10;&#10;Description automatically generated with medium confidence">
            <a:extLst>
              <a:ext uri="{FF2B5EF4-FFF2-40B4-BE49-F238E27FC236}">
                <a16:creationId xmlns:a16="http://schemas.microsoft.com/office/drawing/2014/main" id="{FBE5F38A-EF38-CB70-2C30-436596E82A7D}"/>
              </a:ext>
            </a:extLst>
          </p:cNvPr>
          <p:cNvPicPr>
            <a:picLocks noChangeAspect="1"/>
          </p:cNvPicPr>
          <p:nvPr userDrawn="1"/>
        </p:nvPicPr>
        <p:blipFill>
          <a:blip r:embed="rId2"/>
          <a:stretch>
            <a:fillRect/>
          </a:stretch>
        </p:blipFill>
        <p:spPr>
          <a:xfrm>
            <a:off x="15735129" y="3542894"/>
            <a:ext cx="4368971" cy="7766456"/>
          </a:xfrm>
          <a:prstGeom prst="rect">
            <a:avLst/>
          </a:prstGeom>
        </p:spPr>
      </p:pic>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628760" y="3855746"/>
            <a:ext cx="11817324" cy="2700135"/>
          </a:xfrm>
          <a:prstGeom prst="rect">
            <a:avLst/>
          </a:prstGeom>
        </p:spPr>
        <p:txBody>
          <a:bodyPr lIns="0" tIns="36000" rIns="36000" bIns="36000" anchor="b">
            <a:noAutofit/>
          </a:bodyPr>
          <a:lstStyle>
            <a:lvl1pPr algn="l">
              <a:defRPr sz="7008" b="1">
                <a:solidFill>
                  <a:schemeClr val="tx1"/>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628760" y="6698944"/>
            <a:ext cx="11817324" cy="1207803"/>
          </a:xfrm>
          <a:prstGeom prst="rect">
            <a:avLst/>
          </a:prstGeom>
        </p:spPr>
        <p:txBody>
          <a:bodyPr lIns="0" tIns="36000" rIns="36000" bIns="3600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612548" y="844039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612548" y="891925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name and surname of presenter</a:t>
            </a:r>
            <a:endParaRPr lang="en-GB" dirty="0"/>
          </a:p>
        </p:txBody>
      </p:sp>
      <p:pic>
        <p:nvPicPr>
          <p:cNvPr id="4" name="Picture 3">
            <a:extLst>
              <a:ext uri="{FF2B5EF4-FFF2-40B4-BE49-F238E27FC236}">
                <a16:creationId xmlns:a16="http://schemas.microsoft.com/office/drawing/2014/main" id="{0C0DA0C5-BC10-DE70-3CBA-21822002C472}"/>
              </a:ext>
            </a:extLst>
          </p:cNvPr>
          <p:cNvPicPr>
            <a:picLocks noChangeAspect="1"/>
          </p:cNvPicPr>
          <p:nvPr userDrawn="1"/>
        </p:nvPicPr>
        <p:blipFill>
          <a:blip r:embed="rId3"/>
          <a:srcRect l="6" r="6"/>
          <a:stretch/>
        </p:blipFill>
        <p:spPr>
          <a:xfrm>
            <a:off x="11941071" y="831565"/>
            <a:ext cx="7402449" cy="2153171"/>
          </a:xfrm>
          <a:prstGeom prst="rect">
            <a:avLst/>
          </a:prstGeom>
        </p:spPr>
      </p:pic>
      <p:sp>
        <p:nvSpPr>
          <p:cNvPr id="6" name="Text Placeholder 5">
            <a:extLst>
              <a:ext uri="{FF2B5EF4-FFF2-40B4-BE49-F238E27FC236}">
                <a16:creationId xmlns:a16="http://schemas.microsoft.com/office/drawing/2014/main" id="{1A300700-AFB8-F9BB-0638-1CEBE1AFEFAD}"/>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5" name="Group 4">
            <a:extLst>
              <a:ext uri="{FF2B5EF4-FFF2-40B4-BE49-F238E27FC236}">
                <a16:creationId xmlns:a16="http://schemas.microsoft.com/office/drawing/2014/main" id="{152D221F-1C5B-926D-635D-AC453D5B8FF5}"/>
              </a:ext>
            </a:extLst>
          </p:cNvPr>
          <p:cNvGrpSpPr/>
          <p:nvPr userDrawn="1"/>
        </p:nvGrpSpPr>
        <p:grpSpPr>
          <a:xfrm>
            <a:off x="19941568" y="-14642"/>
            <a:ext cx="177172" cy="11345953"/>
            <a:chOff x="9042207" y="-13238"/>
            <a:chExt cx="107305" cy="6871238"/>
          </a:xfrm>
        </p:grpSpPr>
        <p:sp>
          <p:nvSpPr>
            <p:cNvPr id="7" name="Rectangle 6">
              <a:extLst>
                <a:ext uri="{FF2B5EF4-FFF2-40B4-BE49-F238E27FC236}">
                  <a16:creationId xmlns:a16="http://schemas.microsoft.com/office/drawing/2014/main" id="{A7B85BCD-1A2E-87D0-28C7-32BCBF4AAB5D}"/>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770C02B-E7FE-339B-0AD8-EAD5F515D057}"/>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D74F2F32-071B-57A5-132A-A025FE576BF9}"/>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C5F7043-F864-7560-A2B4-ABEB15745BCE}"/>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781D840-790E-4DD9-9249-9147A727D125}"/>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6A2635B3-59A8-29DA-CB70-7EFC021C987F}"/>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D20F4859-5BF6-7AC7-8BC1-B538CF934376}"/>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80CBB321-33E2-51AC-57B8-2C7B07364356}"/>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F671DE8F-9BDD-62A1-6B94-0CD1D0BA5FDB}"/>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CAACA98-777B-0522-7F7D-D30F6D720403}"/>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BD6990D9-8244-CF1F-311C-B9F946F786D5}"/>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55B1141C-62CA-0D46-7C3C-7314442DFD5F}"/>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995A2802-B49F-E18B-9787-E1031FCDD9F5}"/>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65AB0897-12A5-18F7-FB29-22994FC6DA97}"/>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7CE680E0-D6DA-761D-4210-C9222B377A40}"/>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83A6D9AD-991E-107C-D65D-9C2B7ADA9E44}"/>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9E1EB7D0-F709-493E-9B8D-9100E6C8176C}"/>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959E58F4-4689-C78E-5FF4-4AF12EE10991}"/>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98957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Passion with illustr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628760" y="3855746"/>
            <a:ext cx="11817324" cy="2700135"/>
          </a:xfrm>
          <a:prstGeom prst="rect">
            <a:avLst/>
          </a:prstGeom>
        </p:spPr>
        <p:txBody>
          <a:bodyPr lIns="0" tIns="36000" rIns="36000" bIns="36000" anchor="b">
            <a:noAutofit/>
          </a:bodyPr>
          <a:lstStyle>
            <a:lvl1pPr algn="l">
              <a:defRPr sz="7008" b="1">
                <a:solidFill>
                  <a:schemeClr val="tx1"/>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628760" y="6698944"/>
            <a:ext cx="11817324" cy="1207803"/>
          </a:xfrm>
          <a:prstGeom prst="rect">
            <a:avLst/>
          </a:prstGeom>
        </p:spPr>
        <p:txBody>
          <a:bodyPr lIns="0" tIns="36000" rIns="36000" bIns="3600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612548" y="844039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612548" y="891925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name and surname of presenter</a:t>
            </a:r>
            <a:endParaRPr lang="en-GB" dirty="0"/>
          </a:p>
        </p:txBody>
      </p:sp>
      <p:pic>
        <p:nvPicPr>
          <p:cNvPr id="5" name="Picture 4">
            <a:extLst>
              <a:ext uri="{FF2B5EF4-FFF2-40B4-BE49-F238E27FC236}">
                <a16:creationId xmlns:a16="http://schemas.microsoft.com/office/drawing/2014/main" id="{F4401286-1508-C6C6-F83B-129DA3604C34}"/>
              </a:ext>
            </a:extLst>
          </p:cNvPr>
          <p:cNvPicPr>
            <a:picLocks noChangeAspect="1"/>
          </p:cNvPicPr>
          <p:nvPr userDrawn="1"/>
        </p:nvPicPr>
        <p:blipFill>
          <a:blip r:embed="rId3"/>
          <a:srcRect l="6" r="6"/>
          <a:stretch/>
        </p:blipFill>
        <p:spPr>
          <a:xfrm>
            <a:off x="11941071" y="831565"/>
            <a:ext cx="7402449" cy="2153171"/>
          </a:xfrm>
          <a:prstGeom prst="rect">
            <a:avLst/>
          </a:prstGeom>
        </p:spPr>
      </p:pic>
      <p:sp>
        <p:nvSpPr>
          <p:cNvPr id="6" name="Text Placeholder 5">
            <a:extLst>
              <a:ext uri="{FF2B5EF4-FFF2-40B4-BE49-F238E27FC236}">
                <a16:creationId xmlns:a16="http://schemas.microsoft.com/office/drawing/2014/main" id="{109DA3DD-98C9-09BB-7853-6AFEF7EF99D7}"/>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4" name="Group 3">
            <a:extLst>
              <a:ext uri="{FF2B5EF4-FFF2-40B4-BE49-F238E27FC236}">
                <a16:creationId xmlns:a16="http://schemas.microsoft.com/office/drawing/2014/main" id="{9EFF2275-C6D4-BDB0-6A63-0AC3288C07E2}"/>
              </a:ext>
            </a:extLst>
          </p:cNvPr>
          <p:cNvGrpSpPr/>
          <p:nvPr userDrawn="1"/>
        </p:nvGrpSpPr>
        <p:grpSpPr>
          <a:xfrm>
            <a:off x="19941568" y="-14642"/>
            <a:ext cx="177172" cy="11345953"/>
            <a:chOff x="9042207" y="-13238"/>
            <a:chExt cx="107305" cy="6871238"/>
          </a:xfrm>
        </p:grpSpPr>
        <p:sp>
          <p:nvSpPr>
            <p:cNvPr id="7" name="Rectangle 6">
              <a:extLst>
                <a:ext uri="{FF2B5EF4-FFF2-40B4-BE49-F238E27FC236}">
                  <a16:creationId xmlns:a16="http://schemas.microsoft.com/office/drawing/2014/main" id="{CB9A2287-FBE3-C007-D489-700777E26308}"/>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E574FD50-C837-E1EB-78D2-A596B1AA2C2F}"/>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10C0FDC0-B165-4C4E-5E29-BA901B2B3875}"/>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62C24EC9-A4BA-7C48-4E86-AFD29FC46293}"/>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911DFDE1-EE73-2214-1180-E8B4D9C1B381}"/>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5B8185E2-77D6-3CEE-33F6-3D9A38F4417F}"/>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2F8B2C5-64D0-FF85-B4FB-4C72FF7F32ED}"/>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51C757FE-6359-D810-03F4-61717DABBD24}"/>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1228242E-4FAA-C5E4-2ECC-FBEBA4648665}"/>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5389D158-1652-4C99-271E-F55F7A5B3334}"/>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2A0CAEA9-BA16-4FB4-D791-44A6A8BD27F4}"/>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C6854F83-B36F-B14E-E151-67E65F63C27A}"/>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EEF0D1C3-0B40-21B1-D587-3EBE7D7FCCCF}"/>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F20F761B-883A-ADA4-2ACA-B21F69939B91}"/>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13C7985B-71DF-B4F8-BCDD-302CA9E2FB01}"/>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269F05DB-3880-6BBA-16B5-DC25CEC1C70E}"/>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4BDDB3D1-6A4A-9D50-1483-F774DD9DF03F}"/>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A28625EC-D8EA-79F8-AF7B-72066C6CC715}"/>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589064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Passion with One br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A red background with a map and a exclamation mark&#10;&#10;Description automatically generated">
            <a:extLst>
              <a:ext uri="{FF2B5EF4-FFF2-40B4-BE49-F238E27FC236}">
                <a16:creationId xmlns:a16="http://schemas.microsoft.com/office/drawing/2014/main" id="{4E658773-C3BD-6A80-592F-9D75B743AEB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20104100" cy="11309350"/>
          </a:xfrm>
          <a:prstGeom prst="rect">
            <a:avLst/>
          </a:prstGeom>
        </p:spPr>
      </p:pic>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628760" y="3855746"/>
            <a:ext cx="11817324" cy="2700135"/>
          </a:xfrm>
          <a:prstGeom prst="rect">
            <a:avLst/>
          </a:prstGeom>
        </p:spPr>
        <p:txBody>
          <a:bodyPr lIns="0" tIns="36000" rIns="36000" bIns="36000" anchor="b">
            <a:noAutofit/>
          </a:bodyPr>
          <a:lstStyle>
            <a:lvl1pPr algn="l">
              <a:defRPr sz="7008" b="1">
                <a:solidFill>
                  <a:schemeClr val="tx1"/>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628760" y="6698944"/>
            <a:ext cx="11817324" cy="1207803"/>
          </a:xfrm>
          <a:prstGeom prst="rect">
            <a:avLst/>
          </a:prstGeom>
        </p:spPr>
        <p:txBody>
          <a:bodyPr lIns="0" tIns="36000" rIns="36000" bIns="3600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612548" y="844039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612548" y="891925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name and surname of presenter</a:t>
            </a:r>
            <a:endParaRPr lang="en-GB" dirty="0"/>
          </a:p>
        </p:txBody>
      </p:sp>
      <p:pic>
        <p:nvPicPr>
          <p:cNvPr id="5" name="Picture 4">
            <a:extLst>
              <a:ext uri="{FF2B5EF4-FFF2-40B4-BE49-F238E27FC236}">
                <a16:creationId xmlns:a16="http://schemas.microsoft.com/office/drawing/2014/main" id="{7F037C22-D985-BB00-161E-31143EB9DA25}"/>
              </a:ext>
            </a:extLst>
          </p:cNvPr>
          <p:cNvPicPr>
            <a:picLocks noChangeAspect="1"/>
          </p:cNvPicPr>
          <p:nvPr userDrawn="1"/>
        </p:nvPicPr>
        <p:blipFill>
          <a:blip r:embed="rId4"/>
          <a:srcRect l="6" r="6"/>
          <a:stretch/>
        </p:blipFill>
        <p:spPr>
          <a:xfrm>
            <a:off x="11941071" y="831565"/>
            <a:ext cx="7402449" cy="2153171"/>
          </a:xfrm>
          <a:prstGeom prst="rect">
            <a:avLst/>
          </a:prstGeom>
        </p:spPr>
      </p:pic>
      <p:sp>
        <p:nvSpPr>
          <p:cNvPr id="6" name="Text Placeholder 5">
            <a:extLst>
              <a:ext uri="{FF2B5EF4-FFF2-40B4-BE49-F238E27FC236}">
                <a16:creationId xmlns:a16="http://schemas.microsoft.com/office/drawing/2014/main" id="{EABA33BF-D86B-3B8A-4C9A-066B1741BB94}"/>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4" name="Group 3">
            <a:extLst>
              <a:ext uri="{FF2B5EF4-FFF2-40B4-BE49-F238E27FC236}">
                <a16:creationId xmlns:a16="http://schemas.microsoft.com/office/drawing/2014/main" id="{1623FF37-0ECC-9908-DE4B-7D3DB1203833}"/>
              </a:ext>
            </a:extLst>
          </p:cNvPr>
          <p:cNvGrpSpPr/>
          <p:nvPr userDrawn="1"/>
        </p:nvGrpSpPr>
        <p:grpSpPr>
          <a:xfrm>
            <a:off x="19941568" y="-14642"/>
            <a:ext cx="177172" cy="11345953"/>
            <a:chOff x="9042207" y="-13238"/>
            <a:chExt cx="107305" cy="6871238"/>
          </a:xfrm>
        </p:grpSpPr>
        <p:sp>
          <p:nvSpPr>
            <p:cNvPr id="7" name="Rectangle 6">
              <a:extLst>
                <a:ext uri="{FF2B5EF4-FFF2-40B4-BE49-F238E27FC236}">
                  <a16:creationId xmlns:a16="http://schemas.microsoft.com/office/drawing/2014/main" id="{50E683CA-E5BB-1B45-AFFE-7B31F6FAEC7D}"/>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E0FF8C49-8E0D-1BCE-62C8-091005FA19ED}"/>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22C78345-EF7E-750B-1176-30C31B5E4613}"/>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525ECAA6-FC1F-3D71-FA3B-AEA147897A68}"/>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47EBD4D-EF47-65F7-9694-E74B5732577D}"/>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CB8C773-86AF-B050-E853-DE5049780C00}"/>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23779E98-BF6F-E23A-0BD1-9BD5C61B99AA}"/>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031C23AB-6A2E-DBB1-42D0-554F6E4D646C}"/>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0D5D13D0-721B-9EF8-B6E1-FAD1B6EB4AC7}"/>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893ECD88-830A-00E3-C924-F1EA79C0DBE4}"/>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57470EB9-E68D-7F19-E99C-B91BFCE29493}"/>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AF0881A7-818E-84D4-B7E9-FA852CB78BEA}"/>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46ED59C3-D3C2-EBA2-BE23-90F9771D92C7}"/>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BC50F457-25DB-7B37-16AE-8F94C02A3007}"/>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076CFB98-0B7D-0633-865F-8D1ACA8FB2F0}"/>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10BC8069-50B9-6E33-FCE9-757A58C3AB7E}"/>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035D7D3C-BA46-75A1-E933-491C1F12973E}"/>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10AAB29E-FF60-A516-99C9-585DC6453171}"/>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047998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Pass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628760" y="3855746"/>
            <a:ext cx="11817324" cy="2700135"/>
          </a:xfrm>
          <a:prstGeom prst="rect">
            <a:avLst/>
          </a:prstGeom>
        </p:spPr>
        <p:txBody>
          <a:bodyPr lIns="0" tIns="36000" rIns="36000" bIns="36000" anchor="b">
            <a:noAutofit/>
          </a:bodyPr>
          <a:lstStyle>
            <a:lvl1pPr algn="l">
              <a:defRPr sz="7008" b="1">
                <a:solidFill>
                  <a:schemeClr val="tx1"/>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628760" y="6698944"/>
            <a:ext cx="11817324" cy="1207803"/>
          </a:xfrm>
          <a:prstGeom prst="rect">
            <a:avLst/>
          </a:prstGeom>
        </p:spPr>
        <p:txBody>
          <a:bodyPr lIns="0" tIns="36000" rIns="36000" bIns="3600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612548" y="844039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612548" y="891925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name and surname of presenter</a:t>
            </a:r>
            <a:endParaRPr lang="en-GB" dirty="0"/>
          </a:p>
        </p:txBody>
      </p:sp>
      <p:pic>
        <p:nvPicPr>
          <p:cNvPr id="5" name="Picture 4">
            <a:extLst>
              <a:ext uri="{FF2B5EF4-FFF2-40B4-BE49-F238E27FC236}">
                <a16:creationId xmlns:a16="http://schemas.microsoft.com/office/drawing/2014/main" id="{546C7F5C-2D2D-FFD4-B8CA-1BDF5709818E}"/>
              </a:ext>
            </a:extLst>
          </p:cNvPr>
          <p:cNvPicPr>
            <a:picLocks noChangeAspect="1"/>
          </p:cNvPicPr>
          <p:nvPr userDrawn="1"/>
        </p:nvPicPr>
        <p:blipFill>
          <a:blip r:embed="rId2"/>
          <a:srcRect l="6" r="6"/>
          <a:stretch/>
        </p:blipFill>
        <p:spPr>
          <a:xfrm>
            <a:off x="11941071" y="831565"/>
            <a:ext cx="7402449" cy="2153171"/>
          </a:xfrm>
          <a:prstGeom prst="rect">
            <a:avLst/>
          </a:prstGeom>
        </p:spPr>
      </p:pic>
      <p:sp>
        <p:nvSpPr>
          <p:cNvPr id="6" name="Text Placeholder 5">
            <a:extLst>
              <a:ext uri="{FF2B5EF4-FFF2-40B4-BE49-F238E27FC236}">
                <a16:creationId xmlns:a16="http://schemas.microsoft.com/office/drawing/2014/main" id="{24033CF8-6A4D-575A-39DE-457DC2D9BCDB}"/>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4" name="Group 3">
            <a:extLst>
              <a:ext uri="{FF2B5EF4-FFF2-40B4-BE49-F238E27FC236}">
                <a16:creationId xmlns:a16="http://schemas.microsoft.com/office/drawing/2014/main" id="{93773746-11AE-3E1B-1C6C-7577035D9765}"/>
              </a:ext>
            </a:extLst>
          </p:cNvPr>
          <p:cNvGrpSpPr/>
          <p:nvPr userDrawn="1"/>
        </p:nvGrpSpPr>
        <p:grpSpPr>
          <a:xfrm>
            <a:off x="19941568" y="-14642"/>
            <a:ext cx="177172" cy="11345953"/>
            <a:chOff x="9042207" y="-13238"/>
            <a:chExt cx="107305" cy="6871238"/>
          </a:xfrm>
        </p:grpSpPr>
        <p:sp>
          <p:nvSpPr>
            <p:cNvPr id="7" name="Rectangle 6">
              <a:extLst>
                <a:ext uri="{FF2B5EF4-FFF2-40B4-BE49-F238E27FC236}">
                  <a16:creationId xmlns:a16="http://schemas.microsoft.com/office/drawing/2014/main" id="{8669A370-E0E5-945D-FDD8-9A3BCF2E10D6}"/>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1C601B44-A02E-D7FD-6DB3-3A5452DAC1CE}"/>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C6444DF9-9ED5-0E6D-3FC7-3906A1083EAD}"/>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CCE4014-F8DA-C697-F4C7-6D10F820375D}"/>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DD275548-43B0-AD43-4157-C431D84D8A4A}"/>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E3F6AD47-606A-2814-0A13-353797529FB2}"/>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3B3D90EE-AF2F-138B-3802-B0C3FECD929A}"/>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1C78E6B9-A89E-AA30-3043-8E718EF52B9F}"/>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07FF0A32-4B80-8DF3-FAC0-89529E8E72E1}"/>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21FC2B24-E727-E4FE-5E74-702E9C02F1A5}"/>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89EB2EDD-8DD0-8304-5110-BB8E5730B1CA}"/>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3800F6C3-5015-F0BD-B404-996D5506F421}"/>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7EE127F4-6BE6-E972-0C47-FDDD77863EE3}"/>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82085779-8B61-1C61-47F9-0A1D9F35A273}"/>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873A39B8-5D70-2A3C-C44C-9091560FD7E8}"/>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8BB97C00-61EE-498B-BCEB-5729542BEF41}"/>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22FFD4FF-4E1C-7F23-4D9F-FCA8EC7DB7B7}"/>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0C0BB9CF-0C75-757B-424C-4EBDEB55F512}"/>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663381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Gradi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628760" y="3855746"/>
            <a:ext cx="11817324" cy="2700135"/>
          </a:xfrm>
          <a:prstGeom prst="rect">
            <a:avLst/>
          </a:prstGeom>
        </p:spPr>
        <p:txBody>
          <a:bodyPr lIns="0" tIns="36000" rIns="36000" bIns="36000" anchor="b">
            <a:noAutofit/>
          </a:bodyPr>
          <a:lstStyle>
            <a:lvl1pPr algn="l">
              <a:defRPr sz="7008" b="1">
                <a:solidFill>
                  <a:schemeClr val="tx1"/>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628760" y="6698944"/>
            <a:ext cx="11817324" cy="1207803"/>
          </a:xfrm>
          <a:prstGeom prst="rect">
            <a:avLst/>
          </a:prstGeom>
        </p:spPr>
        <p:txBody>
          <a:bodyPr lIns="0" tIns="36000" rIns="36000" bIns="3600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612548" y="844039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612548" y="891925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name and surname of presenter</a:t>
            </a:r>
            <a:endParaRPr lang="en-GB" dirty="0"/>
          </a:p>
        </p:txBody>
      </p:sp>
      <p:pic>
        <p:nvPicPr>
          <p:cNvPr id="5" name="Picture 4">
            <a:extLst>
              <a:ext uri="{FF2B5EF4-FFF2-40B4-BE49-F238E27FC236}">
                <a16:creationId xmlns:a16="http://schemas.microsoft.com/office/drawing/2014/main" id="{93D0D60B-0FAD-AE6B-6092-DE92997E79F9}"/>
              </a:ext>
            </a:extLst>
          </p:cNvPr>
          <p:cNvPicPr>
            <a:picLocks noChangeAspect="1"/>
          </p:cNvPicPr>
          <p:nvPr userDrawn="1"/>
        </p:nvPicPr>
        <p:blipFill>
          <a:blip r:embed="rId3"/>
          <a:srcRect l="6" r="6"/>
          <a:stretch/>
        </p:blipFill>
        <p:spPr>
          <a:xfrm>
            <a:off x="11941071" y="831565"/>
            <a:ext cx="7402449" cy="2153171"/>
          </a:xfrm>
          <a:prstGeom prst="rect">
            <a:avLst/>
          </a:prstGeom>
        </p:spPr>
      </p:pic>
      <p:sp>
        <p:nvSpPr>
          <p:cNvPr id="6" name="Text Placeholder 5">
            <a:extLst>
              <a:ext uri="{FF2B5EF4-FFF2-40B4-BE49-F238E27FC236}">
                <a16:creationId xmlns:a16="http://schemas.microsoft.com/office/drawing/2014/main" id="{84F32626-8442-4B14-D716-04DD5C299177}"/>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4" name="Group 3">
            <a:extLst>
              <a:ext uri="{FF2B5EF4-FFF2-40B4-BE49-F238E27FC236}">
                <a16:creationId xmlns:a16="http://schemas.microsoft.com/office/drawing/2014/main" id="{41EDEED4-429D-D223-4859-A2ADAF480306}"/>
              </a:ext>
            </a:extLst>
          </p:cNvPr>
          <p:cNvGrpSpPr/>
          <p:nvPr userDrawn="1"/>
        </p:nvGrpSpPr>
        <p:grpSpPr>
          <a:xfrm>
            <a:off x="19941568" y="-14642"/>
            <a:ext cx="177172" cy="11345953"/>
            <a:chOff x="9042207" y="-13238"/>
            <a:chExt cx="107305" cy="6871238"/>
          </a:xfrm>
        </p:grpSpPr>
        <p:sp>
          <p:nvSpPr>
            <p:cNvPr id="7" name="Rectangle 6">
              <a:extLst>
                <a:ext uri="{FF2B5EF4-FFF2-40B4-BE49-F238E27FC236}">
                  <a16:creationId xmlns:a16="http://schemas.microsoft.com/office/drawing/2014/main" id="{65775B65-EF71-2FAB-2DC8-AF0CF889C58C}"/>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ACB2B086-8C3D-11CD-1688-EA800A82A8A9}"/>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20CCC9D9-A14B-D840-4F97-94150883D18F}"/>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AE2DC83B-E0C1-95D7-3A4B-5ECD9AA05369}"/>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D6DAD9FE-3A3F-E5AB-007E-A421854D172F}"/>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BE3FDE51-9BB6-658E-A885-CE2F0009FA40}"/>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222C5E60-72A9-A882-889C-7E085AC4E8A2}"/>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3A126872-512E-147E-DEC8-F7BFE97988E7}"/>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08E5A33F-8A18-4B86-E370-C6DCDED8CFDE}"/>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02CC52B9-422E-B44B-EA85-9F9D859E0BC3}"/>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0098C5A5-FF27-76E7-95F2-113E4376EA47}"/>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D508ECAE-39FA-8A7E-8988-C770947D8FAA}"/>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843051D1-77A9-6613-1839-60A012F311FF}"/>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82B973EA-7A4C-F481-BC45-0097C41387AF}"/>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F40F6DD9-9A2D-4BE8-A9C5-B31173EBD339}"/>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16C01F31-4727-01E2-07FC-CC8DA1270806}"/>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FAEF04D8-EED6-FE75-C525-159197F991CC}"/>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B50FA475-24BC-61EE-B2A9-AEA3EB90AD3D}"/>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32619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1" i="0">
                <a:solidFill>
                  <a:srgbClr val="DB1437"/>
                </a:solidFill>
                <a:latin typeface="Brave Sans Bold"/>
                <a:cs typeface="Brave Sans Bold"/>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50" b="0" i="0">
                <a:solidFill>
                  <a:srgbClr val="A09E9E"/>
                </a:solidFill>
                <a:latin typeface="Brave Sans"/>
                <a:cs typeface="Brave Sans"/>
              </a:defRPr>
            </a:lvl1pPr>
          </a:lstStyle>
          <a:p>
            <a:pPr marL="12700" marR="5080">
              <a:lnSpc>
                <a:spcPct val="100000"/>
              </a:lnSpc>
              <a:spcBef>
                <a:spcPts val="55"/>
              </a:spcBef>
            </a:pPr>
            <a:r>
              <a:rPr lang="en-US" b="1" dirty="0">
                <a:latin typeface="Brave Sans Bold"/>
                <a:cs typeface="Brave Sans Bold"/>
              </a:rPr>
              <a:t>Absa’s Merchant Spend Analytics: December 2024 Consumer Goods and Services</a:t>
            </a:r>
            <a:endParaRPr spc="-10"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8E2EED52-52B7-4D69-9732-EBB7EB6E3E45}" type="datetime1">
              <a:rPr lang="en-US" smtClean="0"/>
              <a:t>05-Jun-25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frican heartbeat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628760" y="3855746"/>
            <a:ext cx="11817324" cy="2700135"/>
          </a:xfrm>
          <a:prstGeom prst="rect">
            <a:avLst/>
          </a:prstGeom>
        </p:spPr>
        <p:txBody>
          <a:bodyPr lIns="0" tIns="36000" rIns="36000" bIns="36000" anchor="b">
            <a:noAutofit/>
          </a:bodyPr>
          <a:lstStyle>
            <a:lvl1pPr algn="l">
              <a:defRPr sz="7008" b="1">
                <a:solidFill>
                  <a:schemeClr val="tx1"/>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628760" y="6698944"/>
            <a:ext cx="11817324" cy="1207803"/>
          </a:xfrm>
          <a:prstGeom prst="rect">
            <a:avLst/>
          </a:prstGeom>
        </p:spPr>
        <p:txBody>
          <a:bodyPr lIns="0" tIns="36000" rIns="36000" bIns="3600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612548" y="844039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612548" y="891925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name and surname of presenter</a:t>
            </a:r>
            <a:endParaRPr lang="en-GB" dirty="0"/>
          </a:p>
        </p:txBody>
      </p:sp>
      <p:pic>
        <p:nvPicPr>
          <p:cNvPr id="5" name="Picture 4">
            <a:extLst>
              <a:ext uri="{FF2B5EF4-FFF2-40B4-BE49-F238E27FC236}">
                <a16:creationId xmlns:a16="http://schemas.microsoft.com/office/drawing/2014/main" id="{189D3720-8213-F3B6-B19A-32E20B18184D}"/>
              </a:ext>
            </a:extLst>
          </p:cNvPr>
          <p:cNvPicPr>
            <a:picLocks noChangeAspect="1"/>
          </p:cNvPicPr>
          <p:nvPr userDrawn="1"/>
        </p:nvPicPr>
        <p:blipFill>
          <a:blip r:embed="rId3"/>
          <a:srcRect l="6" r="6"/>
          <a:stretch/>
        </p:blipFill>
        <p:spPr>
          <a:xfrm>
            <a:off x="11941071" y="831565"/>
            <a:ext cx="7402449" cy="2153171"/>
          </a:xfrm>
          <a:prstGeom prst="rect">
            <a:avLst/>
          </a:prstGeom>
        </p:spPr>
      </p:pic>
      <p:sp>
        <p:nvSpPr>
          <p:cNvPr id="6" name="Text Placeholder 5">
            <a:extLst>
              <a:ext uri="{FF2B5EF4-FFF2-40B4-BE49-F238E27FC236}">
                <a16:creationId xmlns:a16="http://schemas.microsoft.com/office/drawing/2014/main" id="{EFB6BB49-6354-01A0-2428-C2F11745D6EC}"/>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4" name="Group 3">
            <a:extLst>
              <a:ext uri="{FF2B5EF4-FFF2-40B4-BE49-F238E27FC236}">
                <a16:creationId xmlns:a16="http://schemas.microsoft.com/office/drawing/2014/main" id="{CA1B8222-E6E5-F593-0551-98E992E9F8A9}"/>
              </a:ext>
            </a:extLst>
          </p:cNvPr>
          <p:cNvGrpSpPr/>
          <p:nvPr userDrawn="1"/>
        </p:nvGrpSpPr>
        <p:grpSpPr>
          <a:xfrm>
            <a:off x="19941568" y="-14642"/>
            <a:ext cx="177172" cy="11345953"/>
            <a:chOff x="9042207" y="-13238"/>
            <a:chExt cx="107305" cy="6871238"/>
          </a:xfrm>
        </p:grpSpPr>
        <p:sp>
          <p:nvSpPr>
            <p:cNvPr id="7" name="Rectangle 6">
              <a:extLst>
                <a:ext uri="{FF2B5EF4-FFF2-40B4-BE49-F238E27FC236}">
                  <a16:creationId xmlns:a16="http://schemas.microsoft.com/office/drawing/2014/main" id="{779DA734-BD92-EC1A-9433-CE672A774F15}"/>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D3E30007-DB12-0875-63F3-AC18B393D1D0}"/>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A328AC55-0671-54D6-BD9F-1C06F1E22FD5}"/>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7BABAE5-F273-3C7A-9C9A-FF9F3E5FC46D}"/>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4ABFDCF7-0441-8660-0B7D-0579114AAE20}"/>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AF4A679-8774-12D2-EA39-73371B12AABF}"/>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13B28862-1410-E5FF-3DA2-77D63CA683D9}"/>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D200E103-E367-F836-27AD-431850B1507C}"/>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8946ED63-3F07-3F1B-EC45-74230256E76C}"/>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7F31290E-AAFD-313E-FC59-4B0480B0541C}"/>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AE2100C-1F46-A57E-5E5B-3F7A03F53FE0}"/>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4E629AF6-AF08-2A4C-383B-9E0C6EF52C61}"/>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CEB295BC-25FE-9A13-5B9B-E7D07B787E7E}"/>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1B0A4663-4583-55FD-940E-5314A8AC8B7C}"/>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68341867-D013-EF41-4BC0-A381AC9BA089}"/>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0E49E895-40BB-60AA-FA2F-1522B4D7B044}"/>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72686F15-8307-81A0-5631-3FC2A06531D8}"/>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3A9AB2C3-A717-5993-AF3D-B0BDB6FA474F}"/>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92596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Passion with pattern 1">
    <p:bg>
      <p:bgPr>
        <a:solidFill>
          <a:schemeClr val="accent1"/>
        </a:solidFill>
        <a:effectLst/>
      </p:bgPr>
    </p:bg>
    <p:spTree>
      <p:nvGrpSpPr>
        <p:cNvPr id="1" name=""/>
        <p:cNvGrpSpPr/>
        <p:nvPr/>
      </p:nvGrpSpPr>
      <p:grpSpPr>
        <a:xfrm>
          <a:off x="0" y="0"/>
          <a:ext cx="0" cy="0"/>
          <a:chOff x="0" y="0"/>
          <a:chExt cx="0" cy="0"/>
        </a:xfrm>
      </p:grpSpPr>
      <p:pic>
        <p:nvPicPr>
          <p:cNvPr id="5" name="Picture 4" descr="A black background with red dots&#10;&#10;Description automatically generated">
            <a:extLst>
              <a:ext uri="{FF2B5EF4-FFF2-40B4-BE49-F238E27FC236}">
                <a16:creationId xmlns:a16="http://schemas.microsoft.com/office/drawing/2014/main" id="{3BB19E4D-01EC-56F3-FF7F-3325B1F2737A}"/>
              </a:ext>
            </a:extLst>
          </p:cNvPr>
          <p:cNvPicPr>
            <a:picLocks noChangeAspect="1"/>
          </p:cNvPicPr>
          <p:nvPr userDrawn="1"/>
        </p:nvPicPr>
        <p:blipFill>
          <a:blip r:embed="rId2"/>
          <a:stretch>
            <a:fillRect/>
          </a:stretch>
        </p:blipFill>
        <p:spPr>
          <a:xfrm>
            <a:off x="0" y="0"/>
            <a:ext cx="20104100" cy="11309350"/>
          </a:xfrm>
          <a:prstGeom prst="rect">
            <a:avLst/>
          </a:prstGeom>
        </p:spPr>
      </p:pic>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628760" y="3855746"/>
            <a:ext cx="11817324" cy="2700135"/>
          </a:xfrm>
          <a:prstGeom prst="rect">
            <a:avLst/>
          </a:prstGeom>
        </p:spPr>
        <p:txBody>
          <a:bodyPr lIns="0" tIns="36000" rIns="36000" bIns="36000" anchor="b">
            <a:noAutofit/>
          </a:bodyPr>
          <a:lstStyle>
            <a:lvl1pPr algn="l">
              <a:defRPr sz="7008" b="1">
                <a:solidFill>
                  <a:schemeClr val="tx1"/>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628760" y="6698944"/>
            <a:ext cx="11817324" cy="1207803"/>
          </a:xfrm>
          <a:prstGeom prst="rect">
            <a:avLst/>
          </a:prstGeom>
        </p:spPr>
        <p:txBody>
          <a:bodyPr lIns="0" tIns="36000" rIns="36000" bIns="3600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612548" y="844039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612548" y="891925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name and surname of presenter</a:t>
            </a:r>
            <a:endParaRPr lang="en-GB" dirty="0"/>
          </a:p>
        </p:txBody>
      </p:sp>
      <p:pic>
        <p:nvPicPr>
          <p:cNvPr id="8" name="Picture 7">
            <a:extLst>
              <a:ext uri="{FF2B5EF4-FFF2-40B4-BE49-F238E27FC236}">
                <a16:creationId xmlns:a16="http://schemas.microsoft.com/office/drawing/2014/main" id="{05063FB7-1891-DA45-72B7-3900E9E45320}"/>
              </a:ext>
            </a:extLst>
          </p:cNvPr>
          <p:cNvPicPr>
            <a:picLocks noChangeAspect="1"/>
          </p:cNvPicPr>
          <p:nvPr userDrawn="1"/>
        </p:nvPicPr>
        <p:blipFill>
          <a:blip r:embed="rId3"/>
          <a:srcRect l="6" r="6"/>
          <a:stretch/>
        </p:blipFill>
        <p:spPr>
          <a:xfrm>
            <a:off x="11941071" y="831565"/>
            <a:ext cx="7402449" cy="2153171"/>
          </a:xfrm>
          <a:prstGeom prst="rect">
            <a:avLst/>
          </a:prstGeom>
        </p:spPr>
      </p:pic>
      <p:sp>
        <p:nvSpPr>
          <p:cNvPr id="6" name="Text Placeholder 5">
            <a:extLst>
              <a:ext uri="{FF2B5EF4-FFF2-40B4-BE49-F238E27FC236}">
                <a16:creationId xmlns:a16="http://schemas.microsoft.com/office/drawing/2014/main" id="{1916DB13-9B6B-D27B-CF32-C25B9DFF5209}"/>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4" name="Group 3">
            <a:extLst>
              <a:ext uri="{FF2B5EF4-FFF2-40B4-BE49-F238E27FC236}">
                <a16:creationId xmlns:a16="http://schemas.microsoft.com/office/drawing/2014/main" id="{892F9C4C-E16E-1CCD-7FF6-544633914926}"/>
              </a:ext>
            </a:extLst>
          </p:cNvPr>
          <p:cNvGrpSpPr/>
          <p:nvPr userDrawn="1"/>
        </p:nvGrpSpPr>
        <p:grpSpPr>
          <a:xfrm>
            <a:off x="19941568" y="-14642"/>
            <a:ext cx="177172" cy="11345953"/>
            <a:chOff x="9042207" y="-13238"/>
            <a:chExt cx="107305" cy="6871238"/>
          </a:xfrm>
        </p:grpSpPr>
        <p:sp>
          <p:nvSpPr>
            <p:cNvPr id="7" name="Rectangle 6">
              <a:extLst>
                <a:ext uri="{FF2B5EF4-FFF2-40B4-BE49-F238E27FC236}">
                  <a16:creationId xmlns:a16="http://schemas.microsoft.com/office/drawing/2014/main" id="{EB7EFF1A-7BC6-16AE-DAAE-1E5D8DCFEF5A}"/>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E036441E-97A4-BF1A-E82A-26C8AB59BB89}"/>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A60490DB-36B5-1AB9-960E-499E366C8409}"/>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8E7D5AF1-E6E3-1285-5A89-08CBBC43935B}"/>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254E153-0F4B-2B15-6A59-3EC05818AE00}"/>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BBD4492E-EFD1-9C4E-7065-15838A29C844}"/>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C0827FC3-06ED-E70A-6D9E-3BA2D6038C11}"/>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216DD738-D682-2FC8-970B-245A8B79E338}"/>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3BC87AC3-D1E9-E342-5843-FACB31AD0B9A}"/>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59B25CFE-44FD-3877-9551-A53D158FD92E}"/>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BA178666-015A-648E-7BB1-2718C2668C02}"/>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CAE9BFF3-675E-484F-00D5-83A7002A3C4F}"/>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656BE8D9-9ED1-EABC-65AD-0DEE05538595}"/>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4F470AD2-E0EA-0640-1199-6E41B4781E5D}"/>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7A6295E8-76BF-6BD7-D980-BDB83625D943}"/>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534B1F32-C480-B471-0DDA-A7351E776C7C}"/>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48C902F2-243C-79F3-BA2A-2626A9022C8D}"/>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4FFFC420-C749-5311-A512-7CAA887D4546}"/>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90947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Hope with pattern 5">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B19E4D-01EC-56F3-FF7F-3325B1F2737A}"/>
              </a:ext>
            </a:extLst>
          </p:cNvPr>
          <p:cNvPicPr>
            <a:picLocks noChangeAspect="1"/>
          </p:cNvPicPr>
          <p:nvPr userDrawn="1"/>
        </p:nvPicPr>
        <p:blipFill>
          <a:blip r:embed="rId2"/>
          <a:srcRect l="3" r="3"/>
          <a:stretch/>
        </p:blipFill>
        <p:spPr>
          <a:xfrm>
            <a:off x="0" y="0"/>
            <a:ext cx="20103055" cy="11309350"/>
          </a:xfrm>
          <a:prstGeom prst="rect">
            <a:avLst/>
          </a:prstGeom>
        </p:spPr>
      </p:pic>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628760" y="3855746"/>
            <a:ext cx="11817324" cy="2700135"/>
          </a:xfrm>
          <a:prstGeom prst="rect">
            <a:avLst/>
          </a:prstGeom>
        </p:spPr>
        <p:txBody>
          <a:bodyPr lIns="0" tIns="36000" rIns="36000" bIns="36000" anchor="b">
            <a:noAutofit/>
          </a:bodyPr>
          <a:lstStyle>
            <a:lvl1pPr algn="l">
              <a:defRPr sz="7008" b="1">
                <a:solidFill>
                  <a:schemeClr val="tx1"/>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628760" y="6698944"/>
            <a:ext cx="11817324" cy="1207803"/>
          </a:xfrm>
          <a:prstGeom prst="rect">
            <a:avLst/>
          </a:prstGeom>
        </p:spPr>
        <p:txBody>
          <a:bodyPr lIns="0" tIns="36000" rIns="36000" bIns="3600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612548" y="844039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612548" y="891925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name and surname of presenter</a:t>
            </a:r>
            <a:endParaRPr lang="en-GB" dirty="0"/>
          </a:p>
        </p:txBody>
      </p:sp>
      <p:pic>
        <p:nvPicPr>
          <p:cNvPr id="8" name="Picture 7">
            <a:extLst>
              <a:ext uri="{FF2B5EF4-FFF2-40B4-BE49-F238E27FC236}">
                <a16:creationId xmlns:a16="http://schemas.microsoft.com/office/drawing/2014/main" id="{BAFDD87A-AC6C-9A11-A4DA-22E0AF47A89A}"/>
              </a:ext>
            </a:extLst>
          </p:cNvPr>
          <p:cNvPicPr>
            <a:picLocks noChangeAspect="1"/>
          </p:cNvPicPr>
          <p:nvPr userDrawn="1"/>
        </p:nvPicPr>
        <p:blipFill>
          <a:blip r:embed="rId3"/>
          <a:srcRect l="6" r="6"/>
          <a:stretch/>
        </p:blipFill>
        <p:spPr>
          <a:xfrm>
            <a:off x="11941071" y="831565"/>
            <a:ext cx="7402449" cy="2153171"/>
          </a:xfrm>
          <a:prstGeom prst="rect">
            <a:avLst/>
          </a:prstGeom>
        </p:spPr>
      </p:pic>
      <p:sp>
        <p:nvSpPr>
          <p:cNvPr id="6" name="Text Placeholder 5">
            <a:extLst>
              <a:ext uri="{FF2B5EF4-FFF2-40B4-BE49-F238E27FC236}">
                <a16:creationId xmlns:a16="http://schemas.microsoft.com/office/drawing/2014/main" id="{C6576638-4D33-6FE4-4289-AD57E3F07FDF}"/>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4" name="Group 3">
            <a:extLst>
              <a:ext uri="{FF2B5EF4-FFF2-40B4-BE49-F238E27FC236}">
                <a16:creationId xmlns:a16="http://schemas.microsoft.com/office/drawing/2014/main" id="{1E42F2CB-47C9-E411-43B4-372DF7FD9D2B}"/>
              </a:ext>
            </a:extLst>
          </p:cNvPr>
          <p:cNvGrpSpPr/>
          <p:nvPr userDrawn="1"/>
        </p:nvGrpSpPr>
        <p:grpSpPr>
          <a:xfrm>
            <a:off x="19941568" y="-14642"/>
            <a:ext cx="177172" cy="11345953"/>
            <a:chOff x="9042207" y="-13238"/>
            <a:chExt cx="107305" cy="6871238"/>
          </a:xfrm>
        </p:grpSpPr>
        <p:sp>
          <p:nvSpPr>
            <p:cNvPr id="7" name="Rectangle 6">
              <a:extLst>
                <a:ext uri="{FF2B5EF4-FFF2-40B4-BE49-F238E27FC236}">
                  <a16:creationId xmlns:a16="http://schemas.microsoft.com/office/drawing/2014/main" id="{33EDAE58-0ED3-0D06-15A5-621A042C969E}"/>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9E9BA5E-417F-2D57-732F-FD1EAFF24FA8}"/>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8919A7A-F028-FD89-2FCE-1328E8BFDC3C}"/>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D9433059-E375-22C0-0576-E01FB5619B7F}"/>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E431211-B9BF-E962-3A23-38F5E46357C1}"/>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D1DBC41B-96C3-809F-1E9C-741EE188D3A9}"/>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3C06DEFF-B605-3221-4EE9-075E1A8103D8}"/>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855FCD4B-0B20-AD91-6008-4715919E27B1}"/>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4DCAEF74-9DE6-E89C-8851-6DB055130EE4}"/>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F2C52663-54EC-3196-B1A8-49AEC02539F9}"/>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AF2CAC46-C82D-D593-F56A-5B708D5F4127}"/>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83872AFB-3908-1567-BA52-0EC080D5A3A6}"/>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916FF51B-797F-5B62-F0BB-278D29E4351C}"/>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59A0769B-1207-735B-E614-F5E02AEAB473}"/>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2CB4D00E-DE34-B66C-3EEC-F1606BD952B9}"/>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D67BF083-FAAB-4D19-2984-6DF04B2A265A}"/>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BAC926B2-2319-E7A8-2354-E010B0A9EAF7}"/>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6529B6EB-AA7E-7F8C-5500-EC6A9B627C5E}"/>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149616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Numbered Divider editable image - red">
    <p:bg>
      <p:bgPr>
        <a:solidFill>
          <a:schemeClr val="bg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700A960-637F-CF97-F447-D0E1DDF4952C}"/>
              </a:ext>
            </a:extLst>
          </p:cNvPr>
          <p:cNvSpPr>
            <a:spLocks noGrp="1"/>
          </p:cNvSpPr>
          <p:nvPr>
            <p:ph type="pic" sz="quarter" idx="11" hasCustomPrompt="1"/>
          </p:nvPr>
        </p:nvSpPr>
        <p:spPr>
          <a:xfrm>
            <a:off x="0" y="0"/>
            <a:ext cx="20104100" cy="11309350"/>
          </a:xfrm>
        </p:spPr>
        <p:txBody>
          <a:bodyPr/>
          <a:lstStyle>
            <a:lvl1pPr marL="0" indent="0" algn="ctr">
              <a:buNone/>
              <a:defRPr/>
            </a:lvl1pPr>
          </a:lstStyle>
          <a:p>
            <a:r>
              <a:rPr lang="en-US" dirty="0"/>
              <a:t>Add picture &gt; send to back</a:t>
            </a:r>
            <a:endParaRPr lang="en-GB" dirty="0"/>
          </a:p>
        </p:txBody>
      </p:sp>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612547" y="5089949"/>
            <a:ext cx="9156488" cy="1443057"/>
          </a:xfrm>
          <a:prstGeom prst="rect">
            <a:avLst/>
          </a:prstGeom>
        </p:spPr>
        <p:txBody>
          <a:bodyPr lIns="0" tIns="0" rIns="0" bIns="0" anchor="b">
            <a:noAutofit/>
          </a:bodyPr>
          <a:lstStyle>
            <a:lvl1pPr algn="l">
              <a:defRPr sz="7091" b="1">
                <a:solidFill>
                  <a:schemeClr val="accent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628759" y="6756619"/>
            <a:ext cx="9156488" cy="1207803"/>
          </a:xfrm>
          <a:prstGeom prst="rect">
            <a:avLst/>
          </a:prstGeom>
        </p:spPr>
        <p:txBody>
          <a:bodyPr lIns="0" tIns="0" rIns="0" bIns="0">
            <a:noAutofit/>
          </a:bodyPr>
          <a:lstStyle>
            <a:lvl1pPr marL="0" indent="0" algn="l">
              <a:lnSpc>
                <a:spcPct val="90000"/>
              </a:lnSpc>
              <a:buNone/>
              <a:defRPr sz="3793">
                <a:solidFill>
                  <a:schemeClr val="accent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41" name="Text Placeholder 40">
            <a:extLst>
              <a:ext uri="{FF2B5EF4-FFF2-40B4-BE49-F238E27FC236}">
                <a16:creationId xmlns:a16="http://schemas.microsoft.com/office/drawing/2014/main" id="{19163576-E8E1-4806-B23A-BE97EF09C47A}"/>
              </a:ext>
            </a:extLst>
          </p:cNvPr>
          <p:cNvSpPr>
            <a:spLocks noGrp="1"/>
          </p:cNvSpPr>
          <p:nvPr>
            <p:ph type="body" sz="quarter" idx="10" hasCustomPrompt="1"/>
          </p:nvPr>
        </p:nvSpPr>
        <p:spPr>
          <a:xfrm>
            <a:off x="612547" y="2458160"/>
            <a:ext cx="4154323" cy="2631789"/>
          </a:xfrm>
        </p:spPr>
        <p:txBody>
          <a:bodyPr anchor="ctr">
            <a:noAutofit/>
          </a:bodyPr>
          <a:lstStyle>
            <a:lvl1pPr marL="0" indent="0" algn="l">
              <a:buNone/>
              <a:defRPr sz="19788" b="1">
                <a:solidFill>
                  <a:schemeClr val="accent1"/>
                </a:solidFill>
                <a:latin typeface="Arial" panose="020B0604020202020204" pitchFamily="34" charset="0"/>
                <a:cs typeface="Arial" panose="020B0604020202020204" pitchFamily="34" charset="0"/>
              </a:defRPr>
            </a:lvl1pPr>
          </a:lstStyle>
          <a:p>
            <a:pPr lvl="0"/>
            <a:r>
              <a:rPr lang="en-US" dirty="0"/>
              <a:t>00</a:t>
            </a:r>
            <a:endParaRPr lang="en-GB" dirty="0"/>
          </a:p>
        </p:txBody>
      </p:sp>
      <p:pic>
        <p:nvPicPr>
          <p:cNvPr id="5" name="Picture 4" descr="A black background with red text&#10;&#10;Description automatically generated">
            <a:extLst>
              <a:ext uri="{FF2B5EF4-FFF2-40B4-BE49-F238E27FC236}">
                <a16:creationId xmlns:a16="http://schemas.microsoft.com/office/drawing/2014/main" id="{2BA44187-11AB-AE90-48DE-8330D896CD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06128" y="10113932"/>
            <a:ext cx="3181243" cy="925231"/>
          </a:xfrm>
          <a:prstGeom prst="rect">
            <a:avLst/>
          </a:prstGeom>
        </p:spPr>
      </p:pic>
      <p:sp>
        <p:nvSpPr>
          <p:cNvPr id="6" name="Text Placeholder 5">
            <a:extLst>
              <a:ext uri="{FF2B5EF4-FFF2-40B4-BE49-F238E27FC236}">
                <a16:creationId xmlns:a16="http://schemas.microsoft.com/office/drawing/2014/main" id="{F9C35680-DC1D-5696-6D39-EB5B31E06D45}"/>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lumMod val="65000"/>
                  </a:schemeClr>
                </a:solidFill>
              </a:rPr>
              <a:t>[Add company classification and regulatory details] </a:t>
            </a:r>
          </a:p>
        </p:txBody>
      </p:sp>
      <p:grpSp>
        <p:nvGrpSpPr>
          <p:cNvPr id="4" name="Group 3">
            <a:extLst>
              <a:ext uri="{FF2B5EF4-FFF2-40B4-BE49-F238E27FC236}">
                <a16:creationId xmlns:a16="http://schemas.microsoft.com/office/drawing/2014/main" id="{E675861B-6EE0-2BCD-70AA-DDF67BDA9319}"/>
              </a:ext>
            </a:extLst>
          </p:cNvPr>
          <p:cNvGrpSpPr/>
          <p:nvPr userDrawn="1"/>
        </p:nvGrpSpPr>
        <p:grpSpPr>
          <a:xfrm>
            <a:off x="19941568" y="-14642"/>
            <a:ext cx="177172" cy="11345953"/>
            <a:chOff x="9042207" y="-13238"/>
            <a:chExt cx="107305" cy="6871238"/>
          </a:xfrm>
        </p:grpSpPr>
        <p:sp>
          <p:nvSpPr>
            <p:cNvPr id="8" name="Rectangle 7">
              <a:extLst>
                <a:ext uri="{FF2B5EF4-FFF2-40B4-BE49-F238E27FC236}">
                  <a16:creationId xmlns:a16="http://schemas.microsoft.com/office/drawing/2014/main" id="{9B6D65EC-2447-ADC5-A605-FE0DCA49B0CE}"/>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D720A1A-EA59-A0F1-F208-6E43981012A7}"/>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DE3584AA-25DB-E4F4-93DF-5E1729867473}"/>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05398911-CE5E-C264-3D63-DD59A8079CB0}"/>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2C48649B-2A2A-F92E-413B-E84F55133D26}"/>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CEC10BF-3AEC-84BD-796E-0C13344AEA2D}"/>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2D0AA510-F033-9F7A-4BBC-84FC3131C728}"/>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6B242614-866A-B279-2477-7749B988ADA3}"/>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2B8C0C10-7EFC-A2B9-B1A0-391763B0EB2C}"/>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CCA4C82-574D-ACE9-F703-2005AF8EF0FC}"/>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4C58707A-AD3C-5EB6-8B83-254C37B4EFAE}"/>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6627DCFE-A746-E399-1AE6-D7D7E0971769}"/>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DC05792B-381E-5DAA-52E2-D1E347B211F1}"/>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1ED6C9CC-D28E-D58E-8B96-702BC72889B7}"/>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E5F6C072-8ED2-7AF1-4BF3-24A27450DE1D}"/>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C7501840-FD13-FE2C-5FF3-4F4C0B05EC05}"/>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C5E19235-9B4D-004A-CF9C-5E6EB117F713}"/>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00C4FF33-EF6D-F00A-4B11-980AFD51E69E}"/>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2895904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Numbered Divider editable image - white">
    <p:bg>
      <p:bgPr>
        <a:solidFill>
          <a:schemeClr val="bg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700A960-637F-CF97-F447-D0E1DDF4952C}"/>
              </a:ext>
            </a:extLst>
          </p:cNvPr>
          <p:cNvSpPr>
            <a:spLocks noGrp="1"/>
          </p:cNvSpPr>
          <p:nvPr>
            <p:ph type="pic" sz="quarter" idx="11" hasCustomPrompt="1"/>
          </p:nvPr>
        </p:nvSpPr>
        <p:spPr>
          <a:xfrm>
            <a:off x="0" y="0"/>
            <a:ext cx="20104100" cy="11309350"/>
          </a:xfrm>
        </p:spPr>
        <p:txBody>
          <a:bodyPr/>
          <a:lstStyle>
            <a:lvl1pPr marL="0" indent="0" algn="ctr">
              <a:buNone/>
              <a:defRPr/>
            </a:lvl1pPr>
          </a:lstStyle>
          <a:p>
            <a:r>
              <a:rPr lang="en-US" dirty="0"/>
              <a:t>Add picture &gt; send to back</a:t>
            </a:r>
            <a:endParaRPr lang="en-GB" dirty="0"/>
          </a:p>
        </p:txBody>
      </p:sp>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612547" y="5089949"/>
            <a:ext cx="9156488" cy="1443057"/>
          </a:xfrm>
          <a:prstGeom prst="rect">
            <a:avLst/>
          </a:prstGeom>
        </p:spPr>
        <p:txBody>
          <a:bodyPr lIns="0" tIns="0" rIns="0" bIns="0" anchor="b">
            <a:noAutofit/>
          </a:bodyPr>
          <a:lstStyle>
            <a:lvl1pPr algn="l">
              <a:defRPr sz="7091" b="1">
                <a:solidFill>
                  <a:schemeClr val="tx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628759" y="6756619"/>
            <a:ext cx="9156488" cy="1207803"/>
          </a:xfrm>
          <a:prstGeom prst="rect">
            <a:avLst/>
          </a:prstGeom>
        </p:spPr>
        <p:txBody>
          <a:bodyPr lIns="0" tIns="0" rIns="0" bIns="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41" name="Text Placeholder 40">
            <a:extLst>
              <a:ext uri="{FF2B5EF4-FFF2-40B4-BE49-F238E27FC236}">
                <a16:creationId xmlns:a16="http://schemas.microsoft.com/office/drawing/2014/main" id="{19163576-E8E1-4806-B23A-BE97EF09C47A}"/>
              </a:ext>
            </a:extLst>
          </p:cNvPr>
          <p:cNvSpPr>
            <a:spLocks noGrp="1"/>
          </p:cNvSpPr>
          <p:nvPr>
            <p:ph type="body" sz="quarter" idx="10" hasCustomPrompt="1"/>
          </p:nvPr>
        </p:nvSpPr>
        <p:spPr>
          <a:xfrm>
            <a:off x="612547" y="2458160"/>
            <a:ext cx="4154323" cy="2631789"/>
          </a:xfrm>
        </p:spPr>
        <p:txBody>
          <a:bodyPr anchor="ctr">
            <a:noAutofit/>
          </a:bodyPr>
          <a:lstStyle>
            <a:lvl1pPr marL="0" indent="0" algn="l">
              <a:buNone/>
              <a:defRPr sz="19788" b="1">
                <a:solidFill>
                  <a:schemeClr val="tx1"/>
                </a:solidFill>
                <a:latin typeface="Arial" panose="020B0604020202020204" pitchFamily="34" charset="0"/>
                <a:cs typeface="Arial" panose="020B0604020202020204" pitchFamily="34" charset="0"/>
              </a:defRPr>
            </a:lvl1pPr>
          </a:lstStyle>
          <a:p>
            <a:pPr lvl="0"/>
            <a:r>
              <a:rPr lang="en-US" dirty="0"/>
              <a:t>00</a:t>
            </a:r>
            <a:endParaRPr lang="en-GB" dirty="0"/>
          </a:p>
        </p:txBody>
      </p:sp>
      <p:sp>
        <p:nvSpPr>
          <p:cNvPr id="6" name="Text Placeholder 5">
            <a:extLst>
              <a:ext uri="{FF2B5EF4-FFF2-40B4-BE49-F238E27FC236}">
                <a16:creationId xmlns:a16="http://schemas.microsoft.com/office/drawing/2014/main" id="{D97CA554-2C61-9F11-2FD3-F5E3172CD54F}"/>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pic>
        <p:nvPicPr>
          <p:cNvPr id="8" name="Picture 7">
            <a:extLst>
              <a:ext uri="{FF2B5EF4-FFF2-40B4-BE49-F238E27FC236}">
                <a16:creationId xmlns:a16="http://schemas.microsoft.com/office/drawing/2014/main" id="{2AC98A54-74D7-3D33-F2AB-F51706D34708}"/>
              </a:ext>
            </a:extLst>
          </p:cNvPr>
          <p:cNvPicPr>
            <a:picLocks noChangeAspect="1"/>
          </p:cNvPicPr>
          <p:nvPr userDrawn="1"/>
        </p:nvPicPr>
        <p:blipFill>
          <a:blip r:embed="rId2"/>
          <a:srcRect l="6" r="6"/>
          <a:stretch/>
        </p:blipFill>
        <p:spPr>
          <a:xfrm>
            <a:off x="16135096" y="10122251"/>
            <a:ext cx="3152276" cy="916912"/>
          </a:xfrm>
          <a:prstGeom prst="rect">
            <a:avLst/>
          </a:prstGeom>
        </p:spPr>
      </p:pic>
      <p:grpSp>
        <p:nvGrpSpPr>
          <p:cNvPr id="4" name="Group 3">
            <a:extLst>
              <a:ext uri="{FF2B5EF4-FFF2-40B4-BE49-F238E27FC236}">
                <a16:creationId xmlns:a16="http://schemas.microsoft.com/office/drawing/2014/main" id="{55B34D90-E066-C402-69E9-EDAB474E8271}"/>
              </a:ext>
            </a:extLst>
          </p:cNvPr>
          <p:cNvGrpSpPr/>
          <p:nvPr userDrawn="1"/>
        </p:nvGrpSpPr>
        <p:grpSpPr>
          <a:xfrm>
            <a:off x="19941568" y="-14642"/>
            <a:ext cx="177172" cy="11345953"/>
            <a:chOff x="9042207" y="-13238"/>
            <a:chExt cx="107305" cy="6871238"/>
          </a:xfrm>
        </p:grpSpPr>
        <p:sp>
          <p:nvSpPr>
            <p:cNvPr id="5" name="Rectangle 4">
              <a:extLst>
                <a:ext uri="{FF2B5EF4-FFF2-40B4-BE49-F238E27FC236}">
                  <a16:creationId xmlns:a16="http://schemas.microsoft.com/office/drawing/2014/main" id="{82FEE1A8-B17D-B28D-8D61-72ACD4328515}"/>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91CC139E-2161-3721-E5C2-688830D7E4E1}"/>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EFE72929-F0D5-A830-608D-EF59C0ECE5AE}"/>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5BDB3EAF-7558-17D1-F92D-86E5964439CA}"/>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94526BF7-8523-DBC0-8C6B-7BD1355BC84C}"/>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C9A68C9F-CA46-45D8-802A-229D5D066796}"/>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C93A9D0E-1640-7A07-21C6-58A9B1C94F2F}"/>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3AA6701E-F127-A4D4-3223-EA05D0147D85}"/>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583E99E4-729B-813F-42E2-F9212917D1BC}"/>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0A054848-BBAF-55B5-BA6E-E8F3DD66646E}"/>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03834830-4236-C075-5AD2-58830105F983}"/>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FF636725-3B11-FBC6-F866-4359BAE441EB}"/>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EBFDB8E7-9A97-79B7-4062-6200A5CD6BDA}"/>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034CF5F-71B0-B5B2-FCD7-77F5F7F223F3}"/>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C90D639C-AB7C-1D19-F351-366D333BB46F}"/>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D59BF834-AA70-935A-2073-009AECCE92E4}"/>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87A30A6F-6802-CA32-680A-CCD3E1EC6326}"/>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97FE1696-05D8-C68D-56AF-8DCF986A0C1E}"/>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70276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Numbered Divider African heartbeat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C5AC50-8F4D-2BB7-0CC0-5F625E1AD35E}"/>
              </a:ext>
            </a:extLst>
          </p:cNvPr>
          <p:cNvSpPr>
            <a:spLocks noGrp="1"/>
          </p:cNvSpPr>
          <p:nvPr>
            <p:ph type="ctrTitle" hasCustomPrompt="1"/>
          </p:nvPr>
        </p:nvSpPr>
        <p:spPr>
          <a:xfrm>
            <a:off x="596334" y="5089949"/>
            <a:ext cx="9156488" cy="1443057"/>
          </a:xfrm>
          <a:prstGeom prst="rect">
            <a:avLst/>
          </a:prstGeom>
        </p:spPr>
        <p:txBody>
          <a:bodyPr lIns="0" tIns="0" rIns="0" bIns="0" anchor="b">
            <a:noAutofit/>
          </a:bodyPr>
          <a:lstStyle>
            <a:lvl1pPr algn="l">
              <a:defRPr sz="7091" b="1">
                <a:solidFill>
                  <a:schemeClr val="tx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6" name="Subtitle 2">
            <a:extLst>
              <a:ext uri="{FF2B5EF4-FFF2-40B4-BE49-F238E27FC236}">
                <a16:creationId xmlns:a16="http://schemas.microsoft.com/office/drawing/2014/main" id="{EEAEE328-C386-F506-52D4-9D0371373ADF}"/>
              </a:ext>
            </a:extLst>
          </p:cNvPr>
          <p:cNvSpPr>
            <a:spLocks noGrp="1"/>
          </p:cNvSpPr>
          <p:nvPr>
            <p:ph type="subTitle" idx="1" hasCustomPrompt="1"/>
          </p:nvPr>
        </p:nvSpPr>
        <p:spPr>
          <a:xfrm>
            <a:off x="612547" y="6756619"/>
            <a:ext cx="9156488" cy="1207803"/>
          </a:xfrm>
          <a:prstGeom prst="rect">
            <a:avLst/>
          </a:prstGeom>
        </p:spPr>
        <p:txBody>
          <a:bodyPr lIns="0" tIns="0" rIns="0" bIns="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7" name="Text Placeholder 40">
            <a:extLst>
              <a:ext uri="{FF2B5EF4-FFF2-40B4-BE49-F238E27FC236}">
                <a16:creationId xmlns:a16="http://schemas.microsoft.com/office/drawing/2014/main" id="{AE3BD589-9B31-C92D-2D03-E0CE5FFD152C}"/>
              </a:ext>
            </a:extLst>
          </p:cNvPr>
          <p:cNvSpPr>
            <a:spLocks noGrp="1"/>
          </p:cNvSpPr>
          <p:nvPr>
            <p:ph type="body" sz="quarter" idx="10" hasCustomPrompt="1"/>
          </p:nvPr>
        </p:nvSpPr>
        <p:spPr>
          <a:xfrm>
            <a:off x="596334" y="2458160"/>
            <a:ext cx="4154323" cy="2631789"/>
          </a:xfrm>
        </p:spPr>
        <p:txBody>
          <a:bodyPr anchor="ctr">
            <a:noAutofit/>
          </a:bodyPr>
          <a:lstStyle>
            <a:lvl1pPr marL="0" indent="0" algn="l">
              <a:buNone/>
              <a:defRPr sz="19788" b="1">
                <a:solidFill>
                  <a:schemeClr val="tx1"/>
                </a:solidFill>
                <a:latin typeface="Arial" panose="020B0604020202020204" pitchFamily="34" charset="0"/>
                <a:cs typeface="Arial" panose="020B0604020202020204" pitchFamily="34" charset="0"/>
              </a:defRPr>
            </a:lvl1pPr>
          </a:lstStyle>
          <a:p>
            <a:pPr lvl="0"/>
            <a:r>
              <a:rPr lang="en-US" dirty="0"/>
              <a:t>00</a:t>
            </a:r>
            <a:endParaRPr lang="en-GB" dirty="0"/>
          </a:p>
        </p:txBody>
      </p:sp>
      <p:sp>
        <p:nvSpPr>
          <p:cNvPr id="5" name="Text Placeholder 5">
            <a:extLst>
              <a:ext uri="{FF2B5EF4-FFF2-40B4-BE49-F238E27FC236}">
                <a16:creationId xmlns:a16="http://schemas.microsoft.com/office/drawing/2014/main" id="{B1669892-37FE-B4AF-BB02-DE8C49ED9641}"/>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pic>
        <p:nvPicPr>
          <p:cNvPr id="9" name="Picture 8">
            <a:extLst>
              <a:ext uri="{FF2B5EF4-FFF2-40B4-BE49-F238E27FC236}">
                <a16:creationId xmlns:a16="http://schemas.microsoft.com/office/drawing/2014/main" id="{464D0EEE-29CD-3881-8D83-96E3CF45C3C6}"/>
              </a:ext>
            </a:extLst>
          </p:cNvPr>
          <p:cNvPicPr>
            <a:picLocks noChangeAspect="1"/>
          </p:cNvPicPr>
          <p:nvPr userDrawn="1"/>
        </p:nvPicPr>
        <p:blipFill>
          <a:blip r:embed="rId3"/>
          <a:srcRect l="6" r="6"/>
          <a:stretch/>
        </p:blipFill>
        <p:spPr>
          <a:xfrm>
            <a:off x="16135096" y="10122251"/>
            <a:ext cx="3152276" cy="916912"/>
          </a:xfrm>
          <a:prstGeom prst="rect">
            <a:avLst/>
          </a:prstGeom>
        </p:spPr>
      </p:pic>
      <p:grpSp>
        <p:nvGrpSpPr>
          <p:cNvPr id="2" name="Group 1">
            <a:extLst>
              <a:ext uri="{FF2B5EF4-FFF2-40B4-BE49-F238E27FC236}">
                <a16:creationId xmlns:a16="http://schemas.microsoft.com/office/drawing/2014/main" id="{52344089-B0CD-2E7D-96FC-D8F1A12D7D96}"/>
              </a:ext>
            </a:extLst>
          </p:cNvPr>
          <p:cNvGrpSpPr/>
          <p:nvPr userDrawn="1"/>
        </p:nvGrpSpPr>
        <p:grpSpPr>
          <a:xfrm>
            <a:off x="19941568" y="-14642"/>
            <a:ext cx="177172" cy="11345953"/>
            <a:chOff x="9042207" y="-13238"/>
            <a:chExt cx="107305" cy="6871238"/>
          </a:xfrm>
        </p:grpSpPr>
        <p:sp>
          <p:nvSpPr>
            <p:cNvPr id="3" name="Rectangle 2">
              <a:extLst>
                <a:ext uri="{FF2B5EF4-FFF2-40B4-BE49-F238E27FC236}">
                  <a16:creationId xmlns:a16="http://schemas.microsoft.com/office/drawing/2014/main" id="{B164EB03-9478-0DF4-262B-152252C78C61}"/>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79FB0444-3174-6C46-5B3D-B324BA411C34}"/>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ED7920D-DA30-4C09-EEC0-E0FEF325AB74}"/>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257AECB2-FD54-DFE2-259E-954E1DA88049}"/>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56B446F0-603C-5656-EAAF-22706112FA14}"/>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A2C834B0-69E2-3B6F-D962-DAF3D457A1E5}"/>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265BC39A-9416-00B6-6CD0-45CB756C9D42}"/>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C709BDA5-1303-D485-9372-34EB20B20653}"/>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9B94CA77-B33E-353F-227E-B0055763DABD}"/>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F511CB78-C15D-6BD8-CD4D-7CD6F0674858}"/>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56B2140-344A-65A1-9F60-BAA562CC5FC2}"/>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E428B929-CA61-F16F-4EEF-2B372D82A5A7}"/>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9DE2BDE8-CE9F-0D48-789C-8DD907A7504E}"/>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6CF93E06-778D-85B9-A3B3-1C38FCD21054}"/>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B60B3475-8ACF-958A-7756-BD8001D358E3}"/>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0F21835E-BC06-4E21-6179-BC8A17FDBF03}"/>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22194C4B-6081-73AF-2CC1-D6EC58AB319D}"/>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49FDAFDB-A58F-37C0-E065-50171FBBA93F}"/>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6812739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Numbered Divider Hope with illustration">
    <p:bg>
      <p:bgPr>
        <a:solidFill>
          <a:schemeClr val="accent2"/>
        </a:solidFill>
        <a:effectLst/>
      </p:bgPr>
    </p:bg>
    <p:spTree>
      <p:nvGrpSpPr>
        <p:cNvPr id="1" name=""/>
        <p:cNvGrpSpPr/>
        <p:nvPr/>
      </p:nvGrpSpPr>
      <p:grpSpPr>
        <a:xfrm>
          <a:off x="0" y="0"/>
          <a:ext cx="0" cy="0"/>
          <a:chOff x="0" y="0"/>
          <a:chExt cx="0" cy="0"/>
        </a:xfrm>
      </p:grpSpPr>
      <p:pic>
        <p:nvPicPr>
          <p:cNvPr id="3" name="Picture 2" descr="A cartoon of a person wearing glasses and a hat&#10;&#10;Description automatically generated">
            <a:extLst>
              <a:ext uri="{FF2B5EF4-FFF2-40B4-BE49-F238E27FC236}">
                <a16:creationId xmlns:a16="http://schemas.microsoft.com/office/drawing/2014/main" id="{49C86367-9527-CC4A-BC42-C32A520C7BED}"/>
              </a:ext>
            </a:extLst>
          </p:cNvPr>
          <p:cNvPicPr>
            <a:picLocks noChangeAspect="1"/>
          </p:cNvPicPr>
          <p:nvPr userDrawn="1"/>
        </p:nvPicPr>
        <p:blipFill>
          <a:blip r:embed="rId2"/>
          <a:stretch>
            <a:fillRect/>
          </a:stretch>
        </p:blipFill>
        <p:spPr>
          <a:xfrm>
            <a:off x="0" y="11023"/>
            <a:ext cx="20104100" cy="11287305"/>
          </a:xfrm>
          <a:prstGeom prst="rect">
            <a:avLst/>
          </a:prstGeom>
        </p:spPr>
      </p:pic>
      <p:sp>
        <p:nvSpPr>
          <p:cNvPr id="4" name="Title 1">
            <a:extLst>
              <a:ext uri="{FF2B5EF4-FFF2-40B4-BE49-F238E27FC236}">
                <a16:creationId xmlns:a16="http://schemas.microsoft.com/office/drawing/2014/main" id="{0DC5AC50-8F4D-2BB7-0CC0-5F625E1AD35E}"/>
              </a:ext>
            </a:extLst>
          </p:cNvPr>
          <p:cNvSpPr>
            <a:spLocks noGrp="1"/>
          </p:cNvSpPr>
          <p:nvPr>
            <p:ph type="ctrTitle" hasCustomPrompt="1"/>
          </p:nvPr>
        </p:nvSpPr>
        <p:spPr>
          <a:xfrm>
            <a:off x="596334" y="5089949"/>
            <a:ext cx="9156488" cy="1443057"/>
          </a:xfrm>
          <a:prstGeom prst="rect">
            <a:avLst/>
          </a:prstGeom>
        </p:spPr>
        <p:txBody>
          <a:bodyPr lIns="0" tIns="0" rIns="0" bIns="0" anchor="b">
            <a:noAutofit/>
          </a:bodyPr>
          <a:lstStyle>
            <a:lvl1pPr algn="l">
              <a:defRPr sz="7091" b="1">
                <a:solidFill>
                  <a:schemeClr val="tx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6" name="Subtitle 2">
            <a:extLst>
              <a:ext uri="{FF2B5EF4-FFF2-40B4-BE49-F238E27FC236}">
                <a16:creationId xmlns:a16="http://schemas.microsoft.com/office/drawing/2014/main" id="{EEAEE328-C386-F506-52D4-9D0371373ADF}"/>
              </a:ext>
            </a:extLst>
          </p:cNvPr>
          <p:cNvSpPr>
            <a:spLocks noGrp="1"/>
          </p:cNvSpPr>
          <p:nvPr>
            <p:ph type="subTitle" idx="1" hasCustomPrompt="1"/>
          </p:nvPr>
        </p:nvSpPr>
        <p:spPr>
          <a:xfrm>
            <a:off x="612547" y="6756619"/>
            <a:ext cx="9156488" cy="1207803"/>
          </a:xfrm>
          <a:prstGeom prst="rect">
            <a:avLst/>
          </a:prstGeom>
        </p:spPr>
        <p:txBody>
          <a:bodyPr lIns="0" tIns="0" rIns="0" bIns="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7" name="Text Placeholder 40">
            <a:extLst>
              <a:ext uri="{FF2B5EF4-FFF2-40B4-BE49-F238E27FC236}">
                <a16:creationId xmlns:a16="http://schemas.microsoft.com/office/drawing/2014/main" id="{AE3BD589-9B31-C92D-2D03-E0CE5FFD152C}"/>
              </a:ext>
            </a:extLst>
          </p:cNvPr>
          <p:cNvSpPr>
            <a:spLocks noGrp="1"/>
          </p:cNvSpPr>
          <p:nvPr>
            <p:ph type="body" sz="quarter" idx="10" hasCustomPrompt="1"/>
          </p:nvPr>
        </p:nvSpPr>
        <p:spPr>
          <a:xfrm>
            <a:off x="596334" y="2458160"/>
            <a:ext cx="4154323" cy="2631789"/>
          </a:xfrm>
        </p:spPr>
        <p:txBody>
          <a:bodyPr anchor="ctr">
            <a:noAutofit/>
          </a:bodyPr>
          <a:lstStyle>
            <a:lvl1pPr marL="0" indent="0" algn="l">
              <a:buNone/>
              <a:defRPr sz="19788" b="1">
                <a:solidFill>
                  <a:schemeClr val="tx1"/>
                </a:solidFill>
                <a:latin typeface="Arial" panose="020B0604020202020204" pitchFamily="34" charset="0"/>
                <a:cs typeface="Arial" panose="020B0604020202020204" pitchFamily="34" charset="0"/>
              </a:defRPr>
            </a:lvl1pPr>
          </a:lstStyle>
          <a:p>
            <a:pPr lvl="0"/>
            <a:r>
              <a:rPr lang="en-US" dirty="0"/>
              <a:t>00</a:t>
            </a:r>
            <a:endParaRPr lang="en-GB" dirty="0"/>
          </a:p>
        </p:txBody>
      </p:sp>
      <p:sp>
        <p:nvSpPr>
          <p:cNvPr id="5" name="Text Placeholder 5">
            <a:extLst>
              <a:ext uri="{FF2B5EF4-FFF2-40B4-BE49-F238E27FC236}">
                <a16:creationId xmlns:a16="http://schemas.microsoft.com/office/drawing/2014/main" id="{E023D510-894C-A4BE-0E76-1295A9AA1EC2}"/>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pic>
        <p:nvPicPr>
          <p:cNvPr id="10" name="Picture 9">
            <a:extLst>
              <a:ext uri="{FF2B5EF4-FFF2-40B4-BE49-F238E27FC236}">
                <a16:creationId xmlns:a16="http://schemas.microsoft.com/office/drawing/2014/main" id="{B898F0E1-46E1-52D0-D5A6-ED6D64B24309}"/>
              </a:ext>
            </a:extLst>
          </p:cNvPr>
          <p:cNvPicPr>
            <a:picLocks noChangeAspect="1"/>
          </p:cNvPicPr>
          <p:nvPr userDrawn="1"/>
        </p:nvPicPr>
        <p:blipFill>
          <a:blip r:embed="rId3"/>
          <a:srcRect l="6" r="6"/>
          <a:stretch/>
        </p:blipFill>
        <p:spPr>
          <a:xfrm>
            <a:off x="16135096" y="10122251"/>
            <a:ext cx="3152276" cy="916912"/>
          </a:xfrm>
          <a:prstGeom prst="rect">
            <a:avLst/>
          </a:prstGeom>
        </p:spPr>
      </p:pic>
      <p:grpSp>
        <p:nvGrpSpPr>
          <p:cNvPr id="2" name="Group 1">
            <a:extLst>
              <a:ext uri="{FF2B5EF4-FFF2-40B4-BE49-F238E27FC236}">
                <a16:creationId xmlns:a16="http://schemas.microsoft.com/office/drawing/2014/main" id="{8F8C5E05-1A86-C3AF-4CC1-D1F40763F202}"/>
              </a:ext>
            </a:extLst>
          </p:cNvPr>
          <p:cNvGrpSpPr/>
          <p:nvPr userDrawn="1"/>
        </p:nvGrpSpPr>
        <p:grpSpPr>
          <a:xfrm>
            <a:off x="19941568" y="-14642"/>
            <a:ext cx="177172" cy="11345953"/>
            <a:chOff x="9042207" y="-13238"/>
            <a:chExt cx="107305" cy="6871238"/>
          </a:xfrm>
        </p:grpSpPr>
        <p:sp>
          <p:nvSpPr>
            <p:cNvPr id="8" name="Rectangle 7">
              <a:extLst>
                <a:ext uri="{FF2B5EF4-FFF2-40B4-BE49-F238E27FC236}">
                  <a16:creationId xmlns:a16="http://schemas.microsoft.com/office/drawing/2014/main" id="{24973EDA-3B4E-836E-ACA8-4DC29A98333A}"/>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CCF6C022-17AC-2EFC-C5FE-36958444C7D8}"/>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DE579DA9-4D86-EA29-F132-7DB4462667EE}"/>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ED0C300B-4126-7B35-9C72-F47E0D2EA3A6}"/>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4C24CBD6-F155-ADBC-0E6F-DD55459783E1}"/>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6DC4B783-1B8F-879C-9340-FFF71594A5BB}"/>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94DB3E98-9E8E-9932-CE2E-0011936E0BB8}"/>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7483494C-3F28-D06B-15AA-4D2A0B9C09C1}"/>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6B4BA77F-A0A9-782A-B6C4-08DEF1308033}"/>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F583C59B-6F55-73E1-51EF-600082361967}"/>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03F6907B-709C-99FA-2858-DDC2AF85DF66}"/>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1D9905D9-B8F7-D1A8-7E3B-912E91E29F4F}"/>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0F2AC251-5689-03B0-BFAC-F7B28DC17BD5}"/>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76634D90-5C0F-7733-0D52-06D82AABF38E}"/>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432287E0-A864-845A-2517-F3CE9BB69AA2}"/>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4506B8A5-6341-A2EE-1A19-702919D22EAD}"/>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34D93603-6EB5-FB62-6E85-5599DAD1A752}"/>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242777DC-FE0E-4F59-DAA5-8699F61BEB36}"/>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195828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Numbered Divider Passion red">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C5AC50-8F4D-2BB7-0CC0-5F625E1AD35E}"/>
              </a:ext>
            </a:extLst>
          </p:cNvPr>
          <p:cNvSpPr>
            <a:spLocks noGrp="1"/>
          </p:cNvSpPr>
          <p:nvPr>
            <p:ph type="ctrTitle" hasCustomPrompt="1"/>
          </p:nvPr>
        </p:nvSpPr>
        <p:spPr>
          <a:xfrm>
            <a:off x="612547" y="5089949"/>
            <a:ext cx="9156488" cy="1443057"/>
          </a:xfrm>
          <a:prstGeom prst="rect">
            <a:avLst/>
          </a:prstGeom>
        </p:spPr>
        <p:txBody>
          <a:bodyPr lIns="0" tIns="0" rIns="0" bIns="0" anchor="b">
            <a:noAutofit/>
          </a:bodyPr>
          <a:lstStyle>
            <a:lvl1pPr algn="l">
              <a:defRPr sz="7091" b="1">
                <a:solidFill>
                  <a:schemeClr val="tx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6" name="Subtitle 2">
            <a:extLst>
              <a:ext uri="{FF2B5EF4-FFF2-40B4-BE49-F238E27FC236}">
                <a16:creationId xmlns:a16="http://schemas.microsoft.com/office/drawing/2014/main" id="{EEAEE328-C386-F506-52D4-9D0371373ADF}"/>
              </a:ext>
            </a:extLst>
          </p:cNvPr>
          <p:cNvSpPr>
            <a:spLocks noGrp="1"/>
          </p:cNvSpPr>
          <p:nvPr>
            <p:ph type="subTitle" idx="1" hasCustomPrompt="1"/>
          </p:nvPr>
        </p:nvSpPr>
        <p:spPr>
          <a:xfrm>
            <a:off x="628759" y="6756619"/>
            <a:ext cx="9156488" cy="1207803"/>
          </a:xfrm>
          <a:prstGeom prst="rect">
            <a:avLst/>
          </a:prstGeom>
        </p:spPr>
        <p:txBody>
          <a:bodyPr lIns="0" tIns="0" rIns="0" bIns="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7" name="Text Placeholder 40">
            <a:extLst>
              <a:ext uri="{FF2B5EF4-FFF2-40B4-BE49-F238E27FC236}">
                <a16:creationId xmlns:a16="http://schemas.microsoft.com/office/drawing/2014/main" id="{AE3BD589-9B31-C92D-2D03-E0CE5FFD152C}"/>
              </a:ext>
            </a:extLst>
          </p:cNvPr>
          <p:cNvSpPr>
            <a:spLocks noGrp="1"/>
          </p:cNvSpPr>
          <p:nvPr>
            <p:ph type="body" sz="quarter" idx="10" hasCustomPrompt="1"/>
          </p:nvPr>
        </p:nvSpPr>
        <p:spPr>
          <a:xfrm>
            <a:off x="612547" y="2458160"/>
            <a:ext cx="4154323" cy="2631789"/>
          </a:xfrm>
        </p:spPr>
        <p:txBody>
          <a:bodyPr anchor="ctr">
            <a:noAutofit/>
          </a:bodyPr>
          <a:lstStyle>
            <a:lvl1pPr marL="0" indent="0" algn="l">
              <a:buNone/>
              <a:defRPr sz="19788" b="1">
                <a:solidFill>
                  <a:schemeClr val="tx1"/>
                </a:solidFill>
                <a:latin typeface="Arial" panose="020B0604020202020204" pitchFamily="34" charset="0"/>
                <a:cs typeface="Arial" panose="020B0604020202020204" pitchFamily="34" charset="0"/>
              </a:defRPr>
            </a:lvl1pPr>
          </a:lstStyle>
          <a:p>
            <a:pPr lvl="0"/>
            <a:r>
              <a:rPr lang="en-US" dirty="0"/>
              <a:t>00</a:t>
            </a:r>
            <a:endParaRPr lang="en-GB" dirty="0"/>
          </a:p>
        </p:txBody>
      </p:sp>
      <p:sp>
        <p:nvSpPr>
          <p:cNvPr id="3" name="Text Placeholder 5">
            <a:extLst>
              <a:ext uri="{FF2B5EF4-FFF2-40B4-BE49-F238E27FC236}">
                <a16:creationId xmlns:a16="http://schemas.microsoft.com/office/drawing/2014/main" id="{482C6EB1-E10C-A3B1-CD77-9E288EA939CC}"/>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pic>
        <p:nvPicPr>
          <p:cNvPr id="9" name="Picture 8">
            <a:extLst>
              <a:ext uri="{FF2B5EF4-FFF2-40B4-BE49-F238E27FC236}">
                <a16:creationId xmlns:a16="http://schemas.microsoft.com/office/drawing/2014/main" id="{C94A64A3-8993-6524-5DDB-690A299132EF}"/>
              </a:ext>
            </a:extLst>
          </p:cNvPr>
          <p:cNvPicPr>
            <a:picLocks noChangeAspect="1"/>
          </p:cNvPicPr>
          <p:nvPr userDrawn="1"/>
        </p:nvPicPr>
        <p:blipFill>
          <a:blip r:embed="rId2"/>
          <a:srcRect l="6" r="6"/>
          <a:stretch/>
        </p:blipFill>
        <p:spPr>
          <a:xfrm>
            <a:off x="16135096" y="10122251"/>
            <a:ext cx="3152276" cy="916912"/>
          </a:xfrm>
          <a:prstGeom prst="rect">
            <a:avLst/>
          </a:prstGeom>
        </p:spPr>
      </p:pic>
      <p:grpSp>
        <p:nvGrpSpPr>
          <p:cNvPr id="2" name="Group 1">
            <a:extLst>
              <a:ext uri="{FF2B5EF4-FFF2-40B4-BE49-F238E27FC236}">
                <a16:creationId xmlns:a16="http://schemas.microsoft.com/office/drawing/2014/main" id="{0B392D6C-4A3B-C162-52E1-AAFBC331A674}"/>
              </a:ext>
            </a:extLst>
          </p:cNvPr>
          <p:cNvGrpSpPr/>
          <p:nvPr userDrawn="1"/>
        </p:nvGrpSpPr>
        <p:grpSpPr>
          <a:xfrm>
            <a:off x="19941568" y="-14642"/>
            <a:ext cx="177172" cy="11345953"/>
            <a:chOff x="9042207" y="-13238"/>
            <a:chExt cx="107305" cy="6871238"/>
          </a:xfrm>
        </p:grpSpPr>
        <p:sp>
          <p:nvSpPr>
            <p:cNvPr id="5" name="Rectangle 4">
              <a:extLst>
                <a:ext uri="{FF2B5EF4-FFF2-40B4-BE49-F238E27FC236}">
                  <a16:creationId xmlns:a16="http://schemas.microsoft.com/office/drawing/2014/main" id="{AF85107F-B886-26AB-BD1C-6D535CB02205}"/>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6AE0A508-AE88-BAD7-B243-EAA1AEDCD846}"/>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509C5667-51E9-2C6D-C461-B156B303AA15}"/>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32246E5C-75A3-52EA-AA41-ACE128870457}"/>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37AD502-5A09-011C-7660-7B3156CD745D}"/>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0B6C785E-1335-F204-2694-FFA887693E86}"/>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88EDDEE6-2212-19D7-8DE3-F8D91420AD4F}"/>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96E582-CA5F-0652-1538-2392AA8401D2}"/>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B94E8E34-9E30-689C-FAD0-DC8D81804654}"/>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893C76A2-1462-2759-19B4-DF41020C6BB9}"/>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D0DF3FA0-8CBC-CD32-2B3E-D5574DA0C601}"/>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4EE01EC3-D0CB-BFB2-69C5-854976511B64}"/>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3FAB5C81-1DD6-6646-A2AF-EF002AE760BB}"/>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BB205D2F-A3E6-6392-BD33-C7EF7704C05D}"/>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F18D4FA1-1BF5-2DAF-1D80-BDBFD87467AD}"/>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1C3FCDF1-522C-64A3-928B-45AB27FC22A7}"/>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67BCB0C5-8ACD-151C-2386-552B1A562B30}"/>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C0EE6FDA-1AD9-0030-01E0-237D1F179730}"/>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74433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Numbered Divider Hope with pattern 5">
    <p:bg>
      <p:bgPr>
        <a:solidFill>
          <a:schemeClr val="accent2"/>
        </a:solidFill>
        <a:effectLst/>
      </p:bgPr>
    </p:bg>
    <p:spTree>
      <p:nvGrpSpPr>
        <p:cNvPr id="1" name=""/>
        <p:cNvGrpSpPr/>
        <p:nvPr/>
      </p:nvGrpSpPr>
      <p:grpSpPr>
        <a:xfrm>
          <a:off x="0" y="0"/>
          <a:ext cx="0" cy="0"/>
          <a:chOff x="0" y="0"/>
          <a:chExt cx="0" cy="0"/>
        </a:xfrm>
      </p:grpSpPr>
      <p:pic>
        <p:nvPicPr>
          <p:cNvPr id="2" name="Picture 1" descr="A red and black pattern&#10;&#10;Description automatically generated">
            <a:extLst>
              <a:ext uri="{FF2B5EF4-FFF2-40B4-BE49-F238E27FC236}">
                <a16:creationId xmlns:a16="http://schemas.microsoft.com/office/drawing/2014/main" id="{8F4038BD-C7D4-84DA-45E9-F72F38B07B1C}"/>
              </a:ext>
            </a:extLst>
          </p:cNvPr>
          <p:cNvPicPr>
            <a:picLocks noChangeAspect="1"/>
          </p:cNvPicPr>
          <p:nvPr userDrawn="1"/>
        </p:nvPicPr>
        <p:blipFill>
          <a:blip r:embed="rId2"/>
          <a:stretch>
            <a:fillRect/>
          </a:stretch>
        </p:blipFill>
        <p:spPr>
          <a:xfrm>
            <a:off x="0" y="0"/>
            <a:ext cx="20104100" cy="11309350"/>
          </a:xfrm>
          <a:prstGeom prst="rect">
            <a:avLst/>
          </a:prstGeom>
        </p:spPr>
      </p:pic>
      <p:sp>
        <p:nvSpPr>
          <p:cNvPr id="4" name="Title 1">
            <a:extLst>
              <a:ext uri="{FF2B5EF4-FFF2-40B4-BE49-F238E27FC236}">
                <a16:creationId xmlns:a16="http://schemas.microsoft.com/office/drawing/2014/main" id="{0DC5AC50-8F4D-2BB7-0CC0-5F625E1AD35E}"/>
              </a:ext>
            </a:extLst>
          </p:cNvPr>
          <p:cNvSpPr>
            <a:spLocks noGrp="1"/>
          </p:cNvSpPr>
          <p:nvPr>
            <p:ph type="ctrTitle" hasCustomPrompt="1"/>
          </p:nvPr>
        </p:nvSpPr>
        <p:spPr>
          <a:xfrm>
            <a:off x="612547" y="5089949"/>
            <a:ext cx="9156488" cy="1443057"/>
          </a:xfrm>
          <a:prstGeom prst="rect">
            <a:avLst/>
          </a:prstGeom>
        </p:spPr>
        <p:txBody>
          <a:bodyPr lIns="0" tIns="0" rIns="0" bIns="0" anchor="b">
            <a:noAutofit/>
          </a:bodyPr>
          <a:lstStyle>
            <a:lvl1pPr algn="l">
              <a:defRPr sz="7091" b="1">
                <a:solidFill>
                  <a:schemeClr val="tx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6" name="Subtitle 2">
            <a:extLst>
              <a:ext uri="{FF2B5EF4-FFF2-40B4-BE49-F238E27FC236}">
                <a16:creationId xmlns:a16="http://schemas.microsoft.com/office/drawing/2014/main" id="{EEAEE328-C386-F506-52D4-9D0371373ADF}"/>
              </a:ext>
            </a:extLst>
          </p:cNvPr>
          <p:cNvSpPr>
            <a:spLocks noGrp="1"/>
          </p:cNvSpPr>
          <p:nvPr>
            <p:ph type="subTitle" idx="1" hasCustomPrompt="1"/>
          </p:nvPr>
        </p:nvSpPr>
        <p:spPr>
          <a:xfrm>
            <a:off x="628759" y="6756619"/>
            <a:ext cx="9156488" cy="1207803"/>
          </a:xfrm>
          <a:prstGeom prst="rect">
            <a:avLst/>
          </a:prstGeom>
        </p:spPr>
        <p:txBody>
          <a:bodyPr lIns="0" tIns="0" rIns="0" bIns="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7" name="Text Placeholder 40">
            <a:extLst>
              <a:ext uri="{FF2B5EF4-FFF2-40B4-BE49-F238E27FC236}">
                <a16:creationId xmlns:a16="http://schemas.microsoft.com/office/drawing/2014/main" id="{AE3BD589-9B31-C92D-2D03-E0CE5FFD152C}"/>
              </a:ext>
            </a:extLst>
          </p:cNvPr>
          <p:cNvSpPr>
            <a:spLocks noGrp="1"/>
          </p:cNvSpPr>
          <p:nvPr>
            <p:ph type="body" sz="quarter" idx="10" hasCustomPrompt="1"/>
          </p:nvPr>
        </p:nvSpPr>
        <p:spPr>
          <a:xfrm>
            <a:off x="612547" y="2458160"/>
            <a:ext cx="4154323" cy="2631789"/>
          </a:xfrm>
        </p:spPr>
        <p:txBody>
          <a:bodyPr anchor="ctr">
            <a:noAutofit/>
          </a:bodyPr>
          <a:lstStyle>
            <a:lvl1pPr marL="0" indent="0" algn="l">
              <a:buNone/>
              <a:defRPr sz="19788" b="1">
                <a:solidFill>
                  <a:schemeClr val="tx1"/>
                </a:solidFill>
                <a:latin typeface="Arial" panose="020B0604020202020204" pitchFamily="34" charset="0"/>
                <a:cs typeface="Arial" panose="020B0604020202020204" pitchFamily="34" charset="0"/>
              </a:defRPr>
            </a:lvl1pPr>
          </a:lstStyle>
          <a:p>
            <a:pPr lvl="0"/>
            <a:r>
              <a:rPr lang="en-US" dirty="0"/>
              <a:t>00</a:t>
            </a:r>
            <a:endParaRPr lang="en-GB" dirty="0"/>
          </a:p>
        </p:txBody>
      </p:sp>
      <p:sp>
        <p:nvSpPr>
          <p:cNvPr id="5" name="Text Placeholder 5">
            <a:extLst>
              <a:ext uri="{FF2B5EF4-FFF2-40B4-BE49-F238E27FC236}">
                <a16:creationId xmlns:a16="http://schemas.microsoft.com/office/drawing/2014/main" id="{48F733BE-71AA-F153-B460-DC219B0789E3}"/>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pic>
        <p:nvPicPr>
          <p:cNvPr id="10" name="Picture 9">
            <a:extLst>
              <a:ext uri="{FF2B5EF4-FFF2-40B4-BE49-F238E27FC236}">
                <a16:creationId xmlns:a16="http://schemas.microsoft.com/office/drawing/2014/main" id="{6418F3A3-F266-A710-FA2B-7699C8FE7BF7}"/>
              </a:ext>
            </a:extLst>
          </p:cNvPr>
          <p:cNvPicPr>
            <a:picLocks noChangeAspect="1"/>
          </p:cNvPicPr>
          <p:nvPr userDrawn="1"/>
        </p:nvPicPr>
        <p:blipFill>
          <a:blip r:embed="rId3"/>
          <a:srcRect l="6" r="6"/>
          <a:stretch/>
        </p:blipFill>
        <p:spPr>
          <a:xfrm>
            <a:off x="16135096" y="10122251"/>
            <a:ext cx="3152276" cy="916912"/>
          </a:xfrm>
          <a:prstGeom prst="rect">
            <a:avLst/>
          </a:prstGeom>
        </p:spPr>
      </p:pic>
      <p:grpSp>
        <p:nvGrpSpPr>
          <p:cNvPr id="3" name="Group 2">
            <a:extLst>
              <a:ext uri="{FF2B5EF4-FFF2-40B4-BE49-F238E27FC236}">
                <a16:creationId xmlns:a16="http://schemas.microsoft.com/office/drawing/2014/main" id="{1EFCF9B9-B7B2-B8EB-6027-F1B07CF57EB7}"/>
              </a:ext>
            </a:extLst>
          </p:cNvPr>
          <p:cNvGrpSpPr/>
          <p:nvPr userDrawn="1"/>
        </p:nvGrpSpPr>
        <p:grpSpPr>
          <a:xfrm>
            <a:off x="19941568" y="-14642"/>
            <a:ext cx="177172" cy="11345953"/>
            <a:chOff x="9042207" y="-13238"/>
            <a:chExt cx="107305" cy="6871238"/>
          </a:xfrm>
        </p:grpSpPr>
        <p:sp>
          <p:nvSpPr>
            <p:cNvPr id="8" name="Rectangle 7">
              <a:extLst>
                <a:ext uri="{FF2B5EF4-FFF2-40B4-BE49-F238E27FC236}">
                  <a16:creationId xmlns:a16="http://schemas.microsoft.com/office/drawing/2014/main" id="{92B73559-ADCE-AB4E-27A6-FDD4E163DB2A}"/>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F16FAF1-2832-350A-456B-CEFE8FF83E77}"/>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57B2132F-7624-B1F7-20B4-3F7850F818B6}"/>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57BB08C9-800B-BCAD-598E-63B173498420}"/>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406CF900-EFE5-4FBC-A692-6E0760E4EC61}"/>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F9994A1B-1A49-E5C1-DCED-53FC480DA474}"/>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89633CD4-E367-8B3E-C703-C3791CE00646}"/>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5C876836-379A-6204-F90E-19B27EA8D41A}"/>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319E2DF4-DB01-8197-A2AA-58848A71EC6A}"/>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A40E2F68-5506-0181-0126-B8A94F3813B9}"/>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3529BA63-4104-D8DC-4067-081305DF52DF}"/>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92A79AA5-4782-EDE7-65E9-76B843C49A4B}"/>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D68BA2F-D0F3-48AD-8FE3-6B7C4DC08429}"/>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834912B8-D504-DEA2-7DA4-6AD8D66F2E8D}"/>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CA390C60-73B7-9056-0D8A-7B3DDA9A6C7C}"/>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65C5EFF7-D943-3603-B4EF-14117A0445D6}"/>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BBA8749B-8A57-AD66-8CD5-4E66FAD78F8B}"/>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176E4172-A285-5C0E-3320-31396B13FF42}"/>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0236045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editable image-white">
    <p:bg>
      <p:bgPr>
        <a:solidFill>
          <a:schemeClr val="bg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700A960-637F-CF97-F447-D0E1DDF4952C}"/>
              </a:ext>
            </a:extLst>
          </p:cNvPr>
          <p:cNvSpPr>
            <a:spLocks noGrp="1"/>
          </p:cNvSpPr>
          <p:nvPr>
            <p:ph type="pic" sz="quarter" idx="11" hasCustomPrompt="1"/>
          </p:nvPr>
        </p:nvSpPr>
        <p:spPr>
          <a:xfrm>
            <a:off x="0" y="0"/>
            <a:ext cx="20104100" cy="11309350"/>
          </a:xfrm>
        </p:spPr>
        <p:txBody>
          <a:bodyPr/>
          <a:lstStyle>
            <a:lvl1pPr marL="0" indent="0" algn="ctr">
              <a:buNone/>
              <a:defRPr/>
            </a:lvl1pPr>
          </a:lstStyle>
          <a:p>
            <a:r>
              <a:rPr lang="en-US" dirty="0"/>
              <a:t>Add picture &gt; send to back</a:t>
            </a:r>
            <a:endParaRPr lang="en-GB" dirty="0"/>
          </a:p>
        </p:txBody>
      </p:sp>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612547" y="5089949"/>
            <a:ext cx="9156488" cy="1443057"/>
          </a:xfrm>
          <a:prstGeom prst="rect">
            <a:avLst/>
          </a:prstGeom>
        </p:spPr>
        <p:txBody>
          <a:bodyPr lIns="0" tIns="0" rIns="0" bIns="0" anchor="b">
            <a:noAutofit/>
          </a:bodyPr>
          <a:lstStyle>
            <a:lvl1pPr algn="l">
              <a:defRPr sz="7091" b="1">
                <a:solidFill>
                  <a:schemeClr val="tx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628759" y="6756619"/>
            <a:ext cx="9156488" cy="1207803"/>
          </a:xfrm>
          <a:prstGeom prst="rect">
            <a:avLst/>
          </a:prstGeom>
        </p:spPr>
        <p:txBody>
          <a:bodyPr lIns="0" tIns="0" rIns="0" bIns="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6" name="Text Placeholder 5">
            <a:extLst>
              <a:ext uri="{FF2B5EF4-FFF2-40B4-BE49-F238E27FC236}">
                <a16:creationId xmlns:a16="http://schemas.microsoft.com/office/drawing/2014/main" id="{2974B4A1-D8CC-67C2-A733-ED2806457360}"/>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pic>
        <p:nvPicPr>
          <p:cNvPr id="8" name="Picture 7">
            <a:extLst>
              <a:ext uri="{FF2B5EF4-FFF2-40B4-BE49-F238E27FC236}">
                <a16:creationId xmlns:a16="http://schemas.microsoft.com/office/drawing/2014/main" id="{05C53E4E-A9C6-2EDA-F517-5875320CC920}"/>
              </a:ext>
            </a:extLst>
          </p:cNvPr>
          <p:cNvPicPr>
            <a:picLocks noChangeAspect="1"/>
          </p:cNvPicPr>
          <p:nvPr userDrawn="1"/>
        </p:nvPicPr>
        <p:blipFill>
          <a:blip r:embed="rId2"/>
          <a:srcRect l="6" r="6"/>
          <a:stretch/>
        </p:blipFill>
        <p:spPr>
          <a:xfrm>
            <a:off x="16135096" y="10122251"/>
            <a:ext cx="3152276" cy="916912"/>
          </a:xfrm>
          <a:prstGeom prst="rect">
            <a:avLst/>
          </a:prstGeom>
        </p:spPr>
      </p:pic>
      <p:grpSp>
        <p:nvGrpSpPr>
          <p:cNvPr id="4" name="Group 3">
            <a:extLst>
              <a:ext uri="{FF2B5EF4-FFF2-40B4-BE49-F238E27FC236}">
                <a16:creationId xmlns:a16="http://schemas.microsoft.com/office/drawing/2014/main" id="{B9E903DE-6672-9EE5-AEE6-735508D81261}"/>
              </a:ext>
            </a:extLst>
          </p:cNvPr>
          <p:cNvGrpSpPr/>
          <p:nvPr userDrawn="1"/>
        </p:nvGrpSpPr>
        <p:grpSpPr>
          <a:xfrm>
            <a:off x="19941568" y="-14642"/>
            <a:ext cx="177172" cy="11345953"/>
            <a:chOff x="9042207" y="-13238"/>
            <a:chExt cx="107305" cy="6871238"/>
          </a:xfrm>
        </p:grpSpPr>
        <p:sp>
          <p:nvSpPr>
            <p:cNvPr id="5" name="Rectangle 4">
              <a:extLst>
                <a:ext uri="{FF2B5EF4-FFF2-40B4-BE49-F238E27FC236}">
                  <a16:creationId xmlns:a16="http://schemas.microsoft.com/office/drawing/2014/main" id="{6CC543DD-3BC0-B36B-2C52-D5CBFD2FB09F}"/>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12740314-0693-99EE-D3E1-999EE23F6B54}"/>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11A5DBDC-5D06-7480-DF19-26E19947F4C4}"/>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15BECAE9-8A0E-084A-2C62-5E607DE539A1}"/>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6C934F9A-31F5-D38E-00A2-776F170EDE19}"/>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5E62CBCF-D77F-35D7-032C-CF1F54D4974D}"/>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4E9422C9-3091-66CA-3DB3-323FC0BA26B8}"/>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ACA8B136-E1B4-3F11-BC55-5ED430ACE9D8}"/>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2D06EEF1-60B8-DD6E-B5C2-77D4F4FF8035}"/>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12D97A57-002B-DC98-6BA9-F92E5F52888F}"/>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CF21E31C-CFCA-EDAF-7892-570B3B00FB4F}"/>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CD908270-7DB7-F3F9-D3A5-F4C479F935CF}"/>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068E378B-74A5-CE60-F58A-9CC6DF443E8E}"/>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0C53697D-9E2B-3CD2-76FC-546BE7543814}"/>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D3DFB925-46EF-1C14-3EC9-6272DFE6442A}"/>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6811F5D8-A748-BB2F-4E7A-8CCF51B0277E}"/>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31758C1C-F0C2-7C96-7F4B-D0B72EA171E9}"/>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AD989A09-B813-2F8D-A6FE-D064E72FFD00}"/>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01978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1" i="0">
                <a:solidFill>
                  <a:srgbClr val="DB1437"/>
                </a:solidFill>
                <a:latin typeface="Brave Sans Bold"/>
                <a:cs typeface="Brave Sans Bold"/>
              </a:defRPr>
            </a:lvl1pPr>
          </a:lstStyle>
          <a:p>
            <a:endParaRPr/>
          </a:p>
        </p:txBody>
      </p:sp>
      <p:sp>
        <p:nvSpPr>
          <p:cNvPr id="3" name="Holder 3"/>
          <p:cNvSpPr>
            <a:spLocks noGrp="1"/>
          </p:cNvSpPr>
          <p:nvPr>
            <p:ph type="ftr" sz="quarter" idx="5"/>
          </p:nvPr>
        </p:nvSpPr>
        <p:spPr/>
        <p:txBody>
          <a:bodyPr lIns="0" tIns="0" rIns="0" bIns="0"/>
          <a:lstStyle>
            <a:lvl1pPr>
              <a:defRPr sz="1150" b="0" i="0">
                <a:solidFill>
                  <a:srgbClr val="A09E9E"/>
                </a:solidFill>
                <a:latin typeface="Brave Sans"/>
                <a:cs typeface="Brave Sans"/>
              </a:defRPr>
            </a:lvl1pPr>
          </a:lstStyle>
          <a:p>
            <a:pPr marL="12700" marR="5080">
              <a:lnSpc>
                <a:spcPct val="100000"/>
              </a:lnSpc>
              <a:spcBef>
                <a:spcPts val="55"/>
              </a:spcBef>
            </a:pPr>
            <a:r>
              <a:rPr lang="en-US" b="1" dirty="0">
                <a:latin typeface="Brave Sans Bold"/>
                <a:cs typeface="Brave Sans Bold"/>
              </a:rPr>
              <a:t>Absa’s Merchant Spend Analytics: December 2024 Consumer Goods and Services</a:t>
            </a:r>
            <a:endParaRPr spc="-10"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C74E40F2-3763-4A3A-B860-C5D678D704EF}" type="datetime1">
              <a:rPr lang="en-US" smtClean="0"/>
              <a:t>05-Jun-25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editable image_passion">
    <p:bg>
      <p:bgPr>
        <a:solidFill>
          <a:schemeClr val="bg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700A960-637F-CF97-F447-D0E1DDF4952C}"/>
              </a:ext>
            </a:extLst>
          </p:cNvPr>
          <p:cNvSpPr>
            <a:spLocks noGrp="1"/>
          </p:cNvSpPr>
          <p:nvPr>
            <p:ph type="pic" sz="quarter" idx="11" hasCustomPrompt="1"/>
          </p:nvPr>
        </p:nvSpPr>
        <p:spPr>
          <a:xfrm>
            <a:off x="0" y="0"/>
            <a:ext cx="20104100" cy="11309350"/>
          </a:xfrm>
        </p:spPr>
        <p:txBody>
          <a:bodyPr/>
          <a:lstStyle>
            <a:lvl1pPr marL="0" indent="0" algn="ctr">
              <a:buNone/>
              <a:defRPr/>
            </a:lvl1pPr>
          </a:lstStyle>
          <a:p>
            <a:r>
              <a:rPr lang="en-US" dirty="0"/>
              <a:t>Add picture &gt; send to back</a:t>
            </a:r>
            <a:endParaRPr lang="en-GB" dirty="0"/>
          </a:p>
        </p:txBody>
      </p:sp>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612547" y="5089949"/>
            <a:ext cx="9156488" cy="1443057"/>
          </a:xfrm>
          <a:prstGeom prst="rect">
            <a:avLst/>
          </a:prstGeom>
        </p:spPr>
        <p:txBody>
          <a:bodyPr lIns="0" tIns="0" rIns="0" bIns="0" anchor="b">
            <a:noAutofit/>
          </a:bodyPr>
          <a:lstStyle>
            <a:lvl1pPr algn="l">
              <a:defRPr sz="7091" b="1">
                <a:solidFill>
                  <a:schemeClr val="accent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628759" y="6756619"/>
            <a:ext cx="9156488" cy="1207803"/>
          </a:xfrm>
          <a:prstGeom prst="rect">
            <a:avLst/>
          </a:prstGeom>
        </p:spPr>
        <p:txBody>
          <a:bodyPr lIns="0" tIns="0" rIns="0" bIns="0">
            <a:noAutofit/>
          </a:bodyPr>
          <a:lstStyle>
            <a:lvl1pPr marL="0" indent="0" algn="l">
              <a:lnSpc>
                <a:spcPct val="90000"/>
              </a:lnSpc>
              <a:buNone/>
              <a:defRPr sz="3793">
                <a:solidFill>
                  <a:schemeClr val="accent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pic>
        <p:nvPicPr>
          <p:cNvPr id="5" name="Picture 4" descr="A black background with red text&#10;&#10;Description automatically generated">
            <a:extLst>
              <a:ext uri="{FF2B5EF4-FFF2-40B4-BE49-F238E27FC236}">
                <a16:creationId xmlns:a16="http://schemas.microsoft.com/office/drawing/2014/main" id="{2FAC1972-AAD4-F3A5-2553-4922038D84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06128" y="10113932"/>
            <a:ext cx="3181243" cy="925231"/>
          </a:xfrm>
          <a:prstGeom prst="rect">
            <a:avLst/>
          </a:prstGeom>
        </p:spPr>
      </p:pic>
      <p:sp>
        <p:nvSpPr>
          <p:cNvPr id="6" name="Text Placeholder 5">
            <a:extLst>
              <a:ext uri="{FF2B5EF4-FFF2-40B4-BE49-F238E27FC236}">
                <a16:creationId xmlns:a16="http://schemas.microsoft.com/office/drawing/2014/main" id="{DE8042BE-32A7-AAD6-4D59-B78EAAFB2CCF}"/>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lumMod val="65000"/>
                  </a:schemeClr>
                </a:solidFill>
              </a:rPr>
              <a:t>[Add company classification and regulatory details] </a:t>
            </a:r>
          </a:p>
        </p:txBody>
      </p:sp>
      <p:grpSp>
        <p:nvGrpSpPr>
          <p:cNvPr id="4" name="Group 3">
            <a:extLst>
              <a:ext uri="{FF2B5EF4-FFF2-40B4-BE49-F238E27FC236}">
                <a16:creationId xmlns:a16="http://schemas.microsoft.com/office/drawing/2014/main" id="{180025C7-456C-7D72-9DCB-39FE23A7CE8B}"/>
              </a:ext>
            </a:extLst>
          </p:cNvPr>
          <p:cNvGrpSpPr/>
          <p:nvPr userDrawn="1"/>
        </p:nvGrpSpPr>
        <p:grpSpPr>
          <a:xfrm>
            <a:off x="19941568" y="-14642"/>
            <a:ext cx="177172" cy="11345953"/>
            <a:chOff x="9042207" y="-13238"/>
            <a:chExt cx="107305" cy="6871238"/>
          </a:xfrm>
        </p:grpSpPr>
        <p:sp>
          <p:nvSpPr>
            <p:cNvPr id="8" name="Rectangle 7">
              <a:extLst>
                <a:ext uri="{FF2B5EF4-FFF2-40B4-BE49-F238E27FC236}">
                  <a16:creationId xmlns:a16="http://schemas.microsoft.com/office/drawing/2014/main" id="{EF56A7FB-EB8A-B15B-0EDB-2F9DD9D6A199}"/>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7E01A29B-311F-5242-7665-FD34A1AC9929}"/>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3009806A-FD1A-1BC8-ABAF-51D5FA73F0C0}"/>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1AC2B5FD-2BAD-6FDC-4869-35C1D164D01B}"/>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B516E3FE-EDA6-4093-8AAB-75D3EF5B44A8}"/>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011F746A-0F71-5733-FFE2-502901309EDD}"/>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10E64837-77DB-FE9D-4126-2097AC74B86E}"/>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A4DF3AA-1C61-C02C-54C0-79D56DDD0C5E}"/>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5818DDA4-CBBD-34DB-ECEC-2CCC98572AA8}"/>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CD4CC856-FC73-59DC-766B-4A45C1472048}"/>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BCBDC981-C8C1-D803-A6D9-68389EF929A1}"/>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F79626D9-4709-9720-C06E-CD7CCCFA5404}"/>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A2431ABA-6430-334F-4813-6B804B32EC77}"/>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ACDE07E-D7F2-3577-FD75-13C936C5BE09}"/>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A9558EB0-FF92-F382-2BF9-38A0A3145326}"/>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9F883D12-ED82-3228-0747-D25F4C94A4A6}"/>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29266342-F413-2292-27B1-1279A8680D61}"/>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921CD516-E13D-E9A1-4BD1-DC82ADECF66E}"/>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060495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African heartbeat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C5AC50-8F4D-2BB7-0CC0-5F625E1AD35E}"/>
              </a:ext>
            </a:extLst>
          </p:cNvPr>
          <p:cNvSpPr>
            <a:spLocks noGrp="1"/>
          </p:cNvSpPr>
          <p:nvPr>
            <p:ph type="ctrTitle" hasCustomPrompt="1"/>
          </p:nvPr>
        </p:nvSpPr>
        <p:spPr>
          <a:xfrm>
            <a:off x="612547" y="5089949"/>
            <a:ext cx="9156488" cy="1443057"/>
          </a:xfrm>
          <a:prstGeom prst="rect">
            <a:avLst/>
          </a:prstGeom>
        </p:spPr>
        <p:txBody>
          <a:bodyPr lIns="0" tIns="0" rIns="0" bIns="0" anchor="b">
            <a:noAutofit/>
          </a:bodyPr>
          <a:lstStyle>
            <a:lvl1pPr algn="l">
              <a:defRPr sz="7091" b="1">
                <a:solidFill>
                  <a:schemeClr val="tx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6" name="Subtitle 2">
            <a:extLst>
              <a:ext uri="{FF2B5EF4-FFF2-40B4-BE49-F238E27FC236}">
                <a16:creationId xmlns:a16="http://schemas.microsoft.com/office/drawing/2014/main" id="{EEAEE328-C386-F506-52D4-9D0371373ADF}"/>
              </a:ext>
            </a:extLst>
          </p:cNvPr>
          <p:cNvSpPr>
            <a:spLocks noGrp="1"/>
          </p:cNvSpPr>
          <p:nvPr>
            <p:ph type="subTitle" idx="1" hasCustomPrompt="1"/>
          </p:nvPr>
        </p:nvSpPr>
        <p:spPr>
          <a:xfrm>
            <a:off x="628759" y="6756619"/>
            <a:ext cx="9156488" cy="1207803"/>
          </a:xfrm>
          <a:prstGeom prst="rect">
            <a:avLst/>
          </a:prstGeom>
        </p:spPr>
        <p:txBody>
          <a:bodyPr lIns="0" tIns="0" rIns="0" bIns="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pic>
        <p:nvPicPr>
          <p:cNvPr id="5" name="Picture 4">
            <a:extLst>
              <a:ext uri="{FF2B5EF4-FFF2-40B4-BE49-F238E27FC236}">
                <a16:creationId xmlns:a16="http://schemas.microsoft.com/office/drawing/2014/main" id="{4D7DFA48-F194-4BD2-818E-D749C5160462}"/>
              </a:ext>
            </a:extLst>
          </p:cNvPr>
          <p:cNvPicPr>
            <a:picLocks noChangeAspect="1"/>
          </p:cNvPicPr>
          <p:nvPr userDrawn="1"/>
        </p:nvPicPr>
        <p:blipFill>
          <a:blip r:embed="rId3"/>
          <a:srcRect l="6" r="6"/>
          <a:stretch/>
        </p:blipFill>
        <p:spPr>
          <a:xfrm>
            <a:off x="16106128" y="10113932"/>
            <a:ext cx="3180880" cy="925231"/>
          </a:xfrm>
          <a:prstGeom prst="rect">
            <a:avLst/>
          </a:prstGeom>
        </p:spPr>
      </p:pic>
      <p:sp>
        <p:nvSpPr>
          <p:cNvPr id="3" name="Text Placeholder 5">
            <a:extLst>
              <a:ext uri="{FF2B5EF4-FFF2-40B4-BE49-F238E27FC236}">
                <a16:creationId xmlns:a16="http://schemas.microsoft.com/office/drawing/2014/main" id="{5B2EA866-5F7A-B127-1FD2-505C63CE66D8}"/>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2" name="Group 1">
            <a:extLst>
              <a:ext uri="{FF2B5EF4-FFF2-40B4-BE49-F238E27FC236}">
                <a16:creationId xmlns:a16="http://schemas.microsoft.com/office/drawing/2014/main" id="{A8AEF5C6-9BA4-1749-1B7D-2E10ED852858}"/>
              </a:ext>
            </a:extLst>
          </p:cNvPr>
          <p:cNvGrpSpPr/>
          <p:nvPr userDrawn="1"/>
        </p:nvGrpSpPr>
        <p:grpSpPr>
          <a:xfrm>
            <a:off x="19941568" y="-14642"/>
            <a:ext cx="177172" cy="11345953"/>
            <a:chOff x="9042207" y="-13238"/>
            <a:chExt cx="107305" cy="6871238"/>
          </a:xfrm>
        </p:grpSpPr>
        <p:sp>
          <p:nvSpPr>
            <p:cNvPr id="7" name="Rectangle 6">
              <a:extLst>
                <a:ext uri="{FF2B5EF4-FFF2-40B4-BE49-F238E27FC236}">
                  <a16:creationId xmlns:a16="http://schemas.microsoft.com/office/drawing/2014/main" id="{99D15033-EA53-A78F-A7F1-47904C775F09}"/>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EBDEED46-561F-EA64-A0B6-2EE534E40913}"/>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5A25079-D083-D99C-3A87-0422C520AF25}"/>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F552B29-A102-8C99-3257-AD1F2DD606B7}"/>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A32ED410-145B-C2C8-5914-934D8D3BF462}"/>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335AE054-FB29-D38D-796A-C001C085B819}"/>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A8D25673-EC68-9B42-668B-63FC4EB00A01}"/>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829FA3D2-1816-1CB5-9C5A-D6CD93BD07ED}"/>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4C4F9794-B6DC-81AB-BBD0-53CFFE9EB6C9}"/>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014DC601-30FB-A902-DA0C-CDE5208C5A42}"/>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3044EA-260D-F9D6-D97B-01EE64C1C5D9}"/>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E5CE2D1F-5685-F4C1-3CEE-BA25CB1E1336}"/>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6FDD4DE0-BC51-4258-4026-1F826E69CAEF}"/>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7869FFD0-3A30-BCDA-2E85-2C4DBA162141}"/>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58391F7-927A-C1DE-5D78-291D868FFCD2}"/>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919CE405-4A3C-6429-3B55-047A0FF57257}"/>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39406740-D896-9EA3-4F0F-BF74A2EEDA0E}"/>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2345B4F4-97DC-7315-1DEE-54AE1F8D8900}"/>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877141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Hope with illustration">
    <p:bg>
      <p:bgPr>
        <a:solidFill>
          <a:schemeClr val="accent2"/>
        </a:solidFill>
        <a:effectLst/>
      </p:bgPr>
    </p:bg>
    <p:spTree>
      <p:nvGrpSpPr>
        <p:cNvPr id="1" name=""/>
        <p:cNvGrpSpPr/>
        <p:nvPr/>
      </p:nvGrpSpPr>
      <p:grpSpPr>
        <a:xfrm>
          <a:off x="0" y="0"/>
          <a:ext cx="0" cy="0"/>
          <a:chOff x="0" y="0"/>
          <a:chExt cx="0" cy="0"/>
        </a:xfrm>
      </p:grpSpPr>
      <p:pic>
        <p:nvPicPr>
          <p:cNvPr id="3" name="Picture 2" descr="A cartoon of a person wearing glasses and a hat&#10;&#10;Description automatically generated">
            <a:extLst>
              <a:ext uri="{FF2B5EF4-FFF2-40B4-BE49-F238E27FC236}">
                <a16:creationId xmlns:a16="http://schemas.microsoft.com/office/drawing/2014/main" id="{49C86367-9527-CC4A-BC42-C32A520C7BED}"/>
              </a:ext>
            </a:extLst>
          </p:cNvPr>
          <p:cNvPicPr>
            <a:picLocks noChangeAspect="1"/>
          </p:cNvPicPr>
          <p:nvPr userDrawn="1"/>
        </p:nvPicPr>
        <p:blipFill>
          <a:blip r:embed="rId2"/>
          <a:stretch>
            <a:fillRect/>
          </a:stretch>
        </p:blipFill>
        <p:spPr>
          <a:xfrm>
            <a:off x="0" y="11023"/>
            <a:ext cx="20104100" cy="11287305"/>
          </a:xfrm>
          <a:prstGeom prst="rect">
            <a:avLst/>
          </a:prstGeom>
        </p:spPr>
      </p:pic>
      <p:sp>
        <p:nvSpPr>
          <p:cNvPr id="4" name="Title 1">
            <a:extLst>
              <a:ext uri="{FF2B5EF4-FFF2-40B4-BE49-F238E27FC236}">
                <a16:creationId xmlns:a16="http://schemas.microsoft.com/office/drawing/2014/main" id="{0DC5AC50-8F4D-2BB7-0CC0-5F625E1AD35E}"/>
              </a:ext>
            </a:extLst>
          </p:cNvPr>
          <p:cNvSpPr>
            <a:spLocks noGrp="1"/>
          </p:cNvSpPr>
          <p:nvPr>
            <p:ph type="ctrTitle" hasCustomPrompt="1"/>
          </p:nvPr>
        </p:nvSpPr>
        <p:spPr>
          <a:xfrm>
            <a:off x="612547" y="5089949"/>
            <a:ext cx="9156488" cy="1443057"/>
          </a:xfrm>
          <a:prstGeom prst="rect">
            <a:avLst/>
          </a:prstGeom>
        </p:spPr>
        <p:txBody>
          <a:bodyPr lIns="0" tIns="0" rIns="0" bIns="0" anchor="b">
            <a:noAutofit/>
          </a:bodyPr>
          <a:lstStyle>
            <a:lvl1pPr algn="l">
              <a:defRPr sz="7091" b="1">
                <a:solidFill>
                  <a:schemeClr val="tx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6" name="Subtitle 2">
            <a:extLst>
              <a:ext uri="{FF2B5EF4-FFF2-40B4-BE49-F238E27FC236}">
                <a16:creationId xmlns:a16="http://schemas.microsoft.com/office/drawing/2014/main" id="{EEAEE328-C386-F506-52D4-9D0371373ADF}"/>
              </a:ext>
            </a:extLst>
          </p:cNvPr>
          <p:cNvSpPr>
            <a:spLocks noGrp="1"/>
          </p:cNvSpPr>
          <p:nvPr>
            <p:ph type="subTitle" idx="1" hasCustomPrompt="1"/>
          </p:nvPr>
        </p:nvSpPr>
        <p:spPr>
          <a:xfrm>
            <a:off x="628759" y="6756619"/>
            <a:ext cx="9156488" cy="1207803"/>
          </a:xfrm>
          <a:prstGeom prst="rect">
            <a:avLst/>
          </a:prstGeom>
        </p:spPr>
        <p:txBody>
          <a:bodyPr lIns="0" tIns="0" rIns="0" bIns="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pic>
        <p:nvPicPr>
          <p:cNvPr id="7" name="Picture 6">
            <a:extLst>
              <a:ext uri="{FF2B5EF4-FFF2-40B4-BE49-F238E27FC236}">
                <a16:creationId xmlns:a16="http://schemas.microsoft.com/office/drawing/2014/main" id="{02C0DF82-0CE2-E26A-E936-96670BB42369}"/>
              </a:ext>
            </a:extLst>
          </p:cNvPr>
          <p:cNvPicPr>
            <a:picLocks noChangeAspect="1"/>
          </p:cNvPicPr>
          <p:nvPr userDrawn="1"/>
        </p:nvPicPr>
        <p:blipFill>
          <a:blip r:embed="rId3"/>
          <a:srcRect l="6" r="6"/>
          <a:stretch/>
        </p:blipFill>
        <p:spPr>
          <a:xfrm>
            <a:off x="16106128" y="10113932"/>
            <a:ext cx="3180880" cy="925231"/>
          </a:xfrm>
          <a:prstGeom prst="rect">
            <a:avLst/>
          </a:prstGeom>
        </p:spPr>
      </p:pic>
      <p:sp>
        <p:nvSpPr>
          <p:cNvPr id="2" name="Text Placeholder 5">
            <a:extLst>
              <a:ext uri="{FF2B5EF4-FFF2-40B4-BE49-F238E27FC236}">
                <a16:creationId xmlns:a16="http://schemas.microsoft.com/office/drawing/2014/main" id="{0AE1B41F-7F8C-4886-691D-C62FEBDF5655}"/>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5" name="Group 4">
            <a:extLst>
              <a:ext uri="{FF2B5EF4-FFF2-40B4-BE49-F238E27FC236}">
                <a16:creationId xmlns:a16="http://schemas.microsoft.com/office/drawing/2014/main" id="{840C92BB-028F-34B6-C2FB-9EB1B8CB018D}"/>
              </a:ext>
            </a:extLst>
          </p:cNvPr>
          <p:cNvGrpSpPr/>
          <p:nvPr userDrawn="1"/>
        </p:nvGrpSpPr>
        <p:grpSpPr>
          <a:xfrm>
            <a:off x="19941568" y="-14642"/>
            <a:ext cx="177172" cy="11345953"/>
            <a:chOff x="9042207" y="-13238"/>
            <a:chExt cx="107305" cy="6871238"/>
          </a:xfrm>
        </p:grpSpPr>
        <p:sp>
          <p:nvSpPr>
            <p:cNvPr id="8" name="Rectangle 7">
              <a:extLst>
                <a:ext uri="{FF2B5EF4-FFF2-40B4-BE49-F238E27FC236}">
                  <a16:creationId xmlns:a16="http://schemas.microsoft.com/office/drawing/2014/main" id="{C7067972-DA76-1BAC-A001-15016190C0F2}"/>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6083BD7-C6A6-5F88-21E5-7DE2ED55BDFB}"/>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CE8A9B9-5A7B-3AE0-B225-79B0583B24D4}"/>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BB8004DD-DCAD-2556-F226-10561C4C2EFF}"/>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5EA7A07F-79FE-0307-FAFD-2B6095E8535F}"/>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D4CCFF25-5DCC-2761-7AE1-1366680F059F}"/>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D6887705-ADC5-97CA-F919-A462B39D5746}"/>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43FA271C-B395-3564-70E2-AE996BFDD920}"/>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42B30615-0CC1-7AF3-C27D-43BFC8412493}"/>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6A27E615-070A-8EA3-7E0B-69F387ABA6C3}"/>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FC128B6A-8225-8243-6DA2-8D021AE11BB9}"/>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2642A84A-DB29-4E39-DBFA-E5587CEB842D}"/>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E5B94766-8A56-2C61-2A9A-97899ACEA5A2}"/>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036AD4D3-8BC4-118F-5102-C5030517DDBA}"/>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2399CCFE-1EE0-748A-7ECA-E0D3526C424E}"/>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21205469-93AF-62F7-84B1-68AE8CFDA82A}"/>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FBDABD0F-760B-850F-6ECD-F309322ACFB2}"/>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5AEF86DF-1D5B-C7AE-8B57-C3A8A8B60A89}"/>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963177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Passion red">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C5AC50-8F4D-2BB7-0CC0-5F625E1AD35E}"/>
              </a:ext>
            </a:extLst>
          </p:cNvPr>
          <p:cNvSpPr>
            <a:spLocks noGrp="1"/>
          </p:cNvSpPr>
          <p:nvPr>
            <p:ph type="ctrTitle" hasCustomPrompt="1"/>
          </p:nvPr>
        </p:nvSpPr>
        <p:spPr>
          <a:xfrm>
            <a:off x="612547" y="5089949"/>
            <a:ext cx="9156488" cy="1443057"/>
          </a:xfrm>
          <a:prstGeom prst="rect">
            <a:avLst/>
          </a:prstGeom>
        </p:spPr>
        <p:txBody>
          <a:bodyPr lIns="0" tIns="0" rIns="0" bIns="0" anchor="b">
            <a:noAutofit/>
          </a:bodyPr>
          <a:lstStyle>
            <a:lvl1pPr algn="l">
              <a:defRPr sz="7091" b="1">
                <a:solidFill>
                  <a:schemeClr val="tx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6" name="Subtitle 2">
            <a:extLst>
              <a:ext uri="{FF2B5EF4-FFF2-40B4-BE49-F238E27FC236}">
                <a16:creationId xmlns:a16="http://schemas.microsoft.com/office/drawing/2014/main" id="{EEAEE328-C386-F506-52D4-9D0371373ADF}"/>
              </a:ext>
            </a:extLst>
          </p:cNvPr>
          <p:cNvSpPr>
            <a:spLocks noGrp="1"/>
          </p:cNvSpPr>
          <p:nvPr>
            <p:ph type="subTitle" idx="1" hasCustomPrompt="1"/>
          </p:nvPr>
        </p:nvSpPr>
        <p:spPr>
          <a:xfrm>
            <a:off x="628759" y="6756619"/>
            <a:ext cx="9156488" cy="1207803"/>
          </a:xfrm>
          <a:prstGeom prst="rect">
            <a:avLst/>
          </a:prstGeom>
        </p:spPr>
        <p:txBody>
          <a:bodyPr lIns="0" tIns="0" rIns="0" bIns="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pic>
        <p:nvPicPr>
          <p:cNvPr id="5" name="Picture 4">
            <a:extLst>
              <a:ext uri="{FF2B5EF4-FFF2-40B4-BE49-F238E27FC236}">
                <a16:creationId xmlns:a16="http://schemas.microsoft.com/office/drawing/2014/main" id="{9D678C0D-2CC9-6611-9433-3980788AF0B0}"/>
              </a:ext>
            </a:extLst>
          </p:cNvPr>
          <p:cNvPicPr>
            <a:picLocks noChangeAspect="1"/>
          </p:cNvPicPr>
          <p:nvPr userDrawn="1"/>
        </p:nvPicPr>
        <p:blipFill>
          <a:blip r:embed="rId2"/>
          <a:srcRect l="6" r="6"/>
          <a:stretch/>
        </p:blipFill>
        <p:spPr>
          <a:xfrm>
            <a:off x="16106128" y="10113932"/>
            <a:ext cx="3180880" cy="925231"/>
          </a:xfrm>
          <a:prstGeom prst="rect">
            <a:avLst/>
          </a:prstGeom>
        </p:spPr>
      </p:pic>
      <p:grpSp>
        <p:nvGrpSpPr>
          <p:cNvPr id="3" name="Group 2">
            <a:extLst>
              <a:ext uri="{FF2B5EF4-FFF2-40B4-BE49-F238E27FC236}">
                <a16:creationId xmlns:a16="http://schemas.microsoft.com/office/drawing/2014/main" id="{696F79CF-3CA1-04CD-BA4F-09A6312BDDFB}"/>
              </a:ext>
            </a:extLst>
          </p:cNvPr>
          <p:cNvGrpSpPr/>
          <p:nvPr userDrawn="1"/>
        </p:nvGrpSpPr>
        <p:grpSpPr>
          <a:xfrm>
            <a:off x="19941568" y="-14642"/>
            <a:ext cx="177172" cy="11345953"/>
            <a:chOff x="9042207" y="-13238"/>
            <a:chExt cx="107305" cy="6871238"/>
          </a:xfrm>
        </p:grpSpPr>
        <p:sp>
          <p:nvSpPr>
            <p:cNvPr id="7" name="Rectangle 6">
              <a:extLst>
                <a:ext uri="{FF2B5EF4-FFF2-40B4-BE49-F238E27FC236}">
                  <a16:creationId xmlns:a16="http://schemas.microsoft.com/office/drawing/2014/main" id="{A09CFAA0-306F-2EE9-37FA-E58C2C134071}"/>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F7179DD3-15F0-30FF-A18F-15D94BDC9438}"/>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46939079-F14A-1832-D6BE-3E69DE6E5897}"/>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ECC2D2E1-956E-791E-703B-9D2936CC67EC}"/>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FFF1A996-31F5-0F4C-BA83-74904E4E3119}"/>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E598BF31-6926-8637-AF5B-0EFC9CC99624}"/>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FB99E03A-D189-2723-615D-1E0B25EDA422}"/>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18C09489-56AC-B50C-31D0-BED423285692}"/>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C28E2A82-5A4B-35EF-95AA-9A55C994AF01}"/>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7BDE3143-1690-DF1F-D61B-B89CF23C9E01}"/>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ADA0D86-126F-0F83-6470-BC171E4A5995}"/>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05E5D3B2-9868-C949-E0F2-14B2BF106573}"/>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BEB5C1E7-6618-ABA9-7B17-30D6222C315D}"/>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2B2ECE26-3346-34C8-D238-7658FBEFF605}"/>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5F3C2780-4E92-D4CA-2540-827C3EC1AC89}"/>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23961349-C4E9-354B-8EEE-BFF3EE825E49}"/>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0FED8D4F-EAB7-5352-2662-A14D7B7500CE}"/>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29DEF43E-ED58-B585-BAB7-56291D429E24}"/>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8772844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Hope with pattern 5">
    <p:bg>
      <p:bgPr>
        <a:solidFill>
          <a:schemeClr val="accent2"/>
        </a:solidFill>
        <a:effectLst/>
      </p:bgPr>
    </p:bg>
    <p:spTree>
      <p:nvGrpSpPr>
        <p:cNvPr id="1" name=""/>
        <p:cNvGrpSpPr/>
        <p:nvPr/>
      </p:nvGrpSpPr>
      <p:grpSpPr>
        <a:xfrm>
          <a:off x="0" y="0"/>
          <a:ext cx="0" cy="0"/>
          <a:chOff x="0" y="0"/>
          <a:chExt cx="0" cy="0"/>
        </a:xfrm>
      </p:grpSpPr>
      <p:pic>
        <p:nvPicPr>
          <p:cNvPr id="2" name="Picture 1" descr="A red and black pattern&#10;&#10;Description automatically generated">
            <a:extLst>
              <a:ext uri="{FF2B5EF4-FFF2-40B4-BE49-F238E27FC236}">
                <a16:creationId xmlns:a16="http://schemas.microsoft.com/office/drawing/2014/main" id="{8F4038BD-C7D4-84DA-45E9-F72F38B07B1C}"/>
              </a:ext>
            </a:extLst>
          </p:cNvPr>
          <p:cNvPicPr>
            <a:picLocks noChangeAspect="1"/>
          </p:cNvPicPr>
          <p:nvPr userDrawn="1"/>
        </p:nvPicPr>
        <p:blipFill>
          <a:blip r:embed="rId2"/>
          <a:stretch>
            <a:fillRect/>
          </a:stretch>
        </p:blipFill>
        <p:spPr>
          <a:xfrm>
            <a:off x="0" y="0"/>
            <a:ext cx="20104100" cy="11309350"/>
          </a:xfrm>
          <a:prstGeom prst="rect">
            <a:avLst/>
          </a:prstGeom>
        </p:spPr>
      </p:pic>
      <p:sp>
        <p:nvSpPr>
          <p:cNvPr id="4" name="Title 1">
            <a:extLst>
              <a:ext uri="{FF2B5EF4-FFF2-40B4-BE49-F238E27FC236}">
                <a16:creationId xmlns:a16="http://schemas.microsoft.com/office/drawing/2014/main" id="{0DC5AC50-8F4D-2BB7-0CC0-5F625E1AD35E}"/>
              </a:ext>
            </a:extLst>
          </p:cNvPr>
          <p:cNvSpPr>
            <a:spLocks noGrp="1"/>
          </p:cNvSpPr>
          <p:nvPr>
            <p:ph type="ctrTitle" hasCustomPrompt="1"/>
          </p:nvPr>
        </p:nvSpPr>
        <p:spPr>
          <a:xfrm>
            <a:off x="612547" y="5089949"/>
            <a:ext cx="9156488" cy="1443057"/>
          </a:xfrm>
          <a:prstGeom prst="rect">
            <a:avLst/>
          </a:prstGeom>
        </p:spPr>
        <p:txBody>
          <a:bodyPr lIns="0" tIns="0" rIns="0" bIns="0" anchor="b">
            <a:noAutofit/>
          </a:bodyPr>
          <a:lstStyle>
            <a:lvl1pPr algn="l">
              <a:defRPr sz="7091" b="1">
                <a:solidFill>
                  <a:schemeClr val="tx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6" name="Subtitle 2">
            <a:extLst>
              <a:ext uri="{FF2B5EF4-FFF2-40B4-BE49-F238E27FC236}">
                <a16:creationId xmlns:a16="http://schemas.microsoft.com/office/drawing/2014/main" id="{EEAEE328-C386-F506-52D4-9D0371373ADF}"/>
              </a:ext>
            </a:extLst>
          </p:cNvPr>
          <p:cNvSpPr>
            <a:spLocks noGrp="1"/>
          </p:cNvSpPr>
          <p:nvPr>
            <p:ph type="subTitle" idx="1" hasCustomPrompt="1"/>
          </p:nvPr>
        </p:nvSpPr>
        <p:spPr>
          <a:xfrm>
            <a:off x="628759" y="6756619"/>
            <a:ext cx="9156488" cy="1207803"/>
          </a:xfrm>
          <a:prstGeom prst="rect">
            <a:avLst/>
          </a:prstGeom>
        </p:spPr>
        <p:txBody>
          <a:bodyPr lIns="0" tIns="0" rIns="0" bIns="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pic>
        <p:nvPicPr>
          <p:cNvPr id="5" name="Picture 4">
            <a:extLst>
              <a:ext uri="{FF2B5EF4-FFF2-40B4-BE49-F238E27FC236}">
                <a16:creationId xmlns:a16="http://schemas.microsoft.com/office/drawing/2014/main" id="{009C35DC-5268-B51F-E3E6-2B1BD6F03429}"/>
              </a:ext>
            </a:extLst>
          </p:cNvPr>
          <p:cNvPicPr>
            <a:picLocks noChangeAspect="1"/>
          </p:cNvPicPr>
          <p:nvPr userDrawn="1"/>
        </p:nvPicPr>
        <p:blipFill>
          <a:blip r:embed="rId3"/>
          <a:srcRect l="6" r="6"/>
          <a:stretch/>
        </p:blipFill>
        <p:spPr>
          <a:xfrm>
            <a:off x="16106128" y="10113932"/>
            <a:ext cx="3180880" cy="925231"/>
          </a:xfrm>
          <a:prstGeom prst="rect">
            <a:avLst/>
          </a:prstGeom>
        </p:spPr>
      </p:pic>
      <p:sp>
        <p:nvSpPr>
          <p:cNvPr id="3" name="Text Placeholder 5">
            <a:extLst>
              <a:ext uri="{FF2B5EF4-FFF2-40B4-BE49-F238E27FC236}">
                <a16:creationId xmlns:a16="http://schemas.microsoft.com/office/drawing/2014/main" id="{068CE14F-7427-14F4-D9FF-24650C8929A3}"/>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7" name="Group 6">
            <a:extLst>
              <a:ext uri="{FF2B5EF4-FFF2-40B4-BE49-F238E27FC236}">
                <a16:creationId xmlns:a16="http://schemas.microsoft.com/office/drawing/2014/main" id="{D7C2B6AF-EBF3-C940-5758-05229A7E079F}"/>
              </a:ext>
            </a:extLst>
          </p:cNvPr>
          <p:cNvGrpSpPr/>
          <p:nvPr userDrawn="1"/>
        </p:nvGrpSpPr>
        <p:grpSpPr>
          <a:xfrm>
            <a:off x="19941568" y="-14642"/>
            <a:ext cx="177172" cy="11345953"/>
            <a:chOff x="9042207" y="-13238"/>
            <a:chExt cx="107305" cy="6871238"/>
          </a:xfrm>
        </p:grpSpPr>
        <p:sp>
          <p:nvSpPr>
            <p:cNvPr id="8" name="Rectangle 7">
              <a:extLst>
                <a:ext uri="{FF2B5EF4-FFF2-40B4-BE49-F238E27FC236}">
                  <a16:creationId xmlns:a16="http://schemas.microsoft.com/office/drawing/2014/main" id="{909F52FC-723D-FDC4-E92A-B38C0FE3F7B9}"/>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C6B2A718-B748-8948-4255-F0A09EFA5E45}"/>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12F3B610-2271-A816-ADF5-8F889918BD9A}"/>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5A680D55-B294-34EE-79DC-E076CBDCE367}"/>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24722CA3-02A7-428E-07AC-B35D5BA46591}"/>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2B168AEA-AB6E-401C-2A28-1A34F865FF8F}"/>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7BEAC247-1D02-80FA-4B52-16DA0DA7917F}"/>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2661F7E0-06F4-922F-F0B0-680E8863B83B}"/>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2C6D8DB4-CCC0-BEEF-745B-2DF9997028CB}"/>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5CA331A6-17EC-F2FC-09ED-435F52961F2B}"/>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7ECE97B1-AF72-09AF-6F00-50A2CCFBCDEA}"/>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5B651D40-A37B-D760-9E2E-04982B0C2C12}"/>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A5AD1006-B558-6EB6-F7DB-335FE77BF208}"/>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D3DED845-EE46-2F13-CB6E-E29E6530AD54}"/>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4DF5FE91-16A5-C81D-EB1B-C3843CC09698}"/>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76055D61-9AA7-7EE5-5154-83FD0DD1C498}"/>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C7EBE5DB-D6EC-EAA3-B41F-EC13212367A1}"/>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BC3B1409-A088-96E3-1801-7B9733C12D47}"/>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641848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ank you Passion red">
    <p:bg>
      <p:bgPr>
        <a:solidFill>
          <a:schemeClr val="accent1"/>
        </a:solidFill>
        <a:effectLst/>
      </p:bgPr>
    </p:bg>
    <p:spTree>
      <p:nvGrpSpPr>
        <p:cNvPr id="1" name=""/>
        <p:cNvGrpSpPr/>
        <p:nvPr/>
      </p:nvGrpSpPr>
      <p:grpSpPr>
        <a:xfrm>
          <a:off x="0" y="0"/>
          <a:ext cx="0" cy="0"/>
          <a:chOff x="0" y="0"/>
          <a:chExt cx="0" cy="0"/>
        </a:xfrm>
      </p:grpSpPr>
      <p:pic>
        <p:nvPicPr>
          <p:cNvPr id="2" name="Picture 1" descr="A black background with white text&#10;&#10;Description automatically generated">
            <a:extLst>
              <a:ext uri="{FF2B5EF4-FFF2-40B4-BE49-F238E27FC236}">
                <a16:creationId xmlns:a16="http://schemas.microsoft.com/office/drawing/2014/main" id="{E71F9244-52E9-4CEC-68D0-02DB8CE9F9BB}"/>
              </a:ext>
            </a:extLst>
          </p:cNvPr>
          <p:cNvPicPr>
            <a:picLocks noChangeAspect="1"/>
          </p:cNvPicPr>
          <p:nvPr userDrawn="1"/>
        </p:nvPicPr>
        <p:blipFill>
          <a:blip r:embed="rId2"/>
          <a:stretch>
            <a:fillRect/>
          </a:stretch>
        </p:blipFill>
        <p:spPr>
          <a:xfrm>
            <a:off x="3677575" y="3141257"/>
            <a:ext cx="12956946" cy="5063089"/>
          </a:xfrm>
          <a:prstGeom prst="rect">
            <a:avLst/>
          </a:prstGeom>
        </p:spPr>
      </p:pic>
      <p:pic>
        <p:nvPicPr>
          <p:cNvPr id="6" name="Picture 5">
            <a:extLst>
              <a:ext uri="{FF2B5EF4-FFF2-40B4-BE49-F238E27FC236}">
                <a16:creationId xmlns:a16="http://schemas.microsoft.com/office/drawing/2014/main" id="{C83B5296-5E3F-9B58-26DC-E903448B8C00}"/>
              </a:ext>
            </a:extLst>
          </p:cNvPr>
          <p:cNvPicPr>
            <a:picLocks noChangeAspect="1"/>
          </p:cNvPicPr>
          <p:nvPr userDrawn="1"/>
        </p:nvPicPr>
        <p:blipFill>
          <a:blip r:embed="rId3"/>
          <a:srcRect l="6" r="6"/>
          <a:stretch/>
        </p:blipFill>
        <p:spPr>
          <a:xfrm>
            <a:off x="16106128" y="10113932"/>
            <a:ext cx="3180880" cy="925231"/>
          </a:xfrm>
          <a:prstGeom prst="rect">
            <a:avLst/>
          </a:prstGeom>
        </p:spPr>
      </p:pic>
      <p:grpSp>
        <p:nvGrpSpPr>
          <p:cNvPr id="3" name="Group 2">
            <a:extLst>
              <a:ext uri="{FF2B5EF4-FFF2-40B4-BE49-F238E27FC236}">
                <a16:creationId xmlns:a16="http://schemas.microsoft.com/office/drawing/2014/main" id="{2101250F-4395-9B3B-BFFB-2D17D47A6659}"/>
              </a:ext>
            </a:extLst>
          </p:cNvPr>
          <p:cNvGrpSpPr/>
          <p:nvPr userDrawn="1"/>
        </p:nvGrpSpPr>
        <p:grpSpPr>
          <a:xfrm>
            <a:off x="19941568" y="-14642"/>
            <a:ext cx="177172" cy="11345953"/>
            <a:chOff x="9042207" y="-13238"/>
            <a:chExt cx="107305" cy="6871238"/>
          </a:xfrm>
        </p:grpSpPr>
        <p:sp>
          <p:nvSpPr>
            <p:cNvPr id="4" name="Rectangle 3">
              <a:extLst>
                <a:ext uri="{FF2B5EF4-FFF2-40B4-BE49-F238E27FC236}">
                  <a16:creationId xmlns:a16="http://schemas.microsoft.com/office/drawing/2014/main" id="{5FC4E4CD-EFBC-8039-D623-D7D0FB5F5D12}"/>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2DF8F2E6-0820-FD87-E545-D512A2C66BE6}"/>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3DE83FBC-29CD-64E7-3B17-7AA6B3568795}"/>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C1B752A-55B7-0477-AB57-4DB869DA1E34}"/>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4259B3A1-49DD-623E-E45C-E388F8275A51}"/>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660B5055-CF8D-2823-0147-A5D6E1ED152A}"/>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F98AE5AA-0151-B2AA-FCB8-8A183EE638C2}"/>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3000980-433F-BF11-1D34-B24CFDF41BB5}"/>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DD2897E7-1274-40A1-D998-41B016EDD76F}"/>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FF795659-63EC-1AB2-6C40-CBBC7413E825}"/>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15258CCD-10F7-855B-3278-04111DA0EC17}"/>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33C1146-26D3-7561-F842-898C0F3E14EE}"/>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A1EE976-DB9A-6D85-7D9A-5C5597E7EB4E}"/>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4E0DA266-E512-7178-BFAB-B9DC8CB66FFC}"/>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29FF6BD9-C0E1-E502-94AF-263A10163369}"/>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57BB0A75-1D7D-1C46-6BC3-783FBE503F98}"/>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5471E6EA-D62D-6398-415C-CDFC7F2B49A5}"/>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240C6F65-A013-09BF-CB3F-A55F3776674F}"/>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4578083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hank you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15E780-A6F6-DD77-BB3F-9C1684DCEBD8}"/>
              </a:ext>
            </a:extLst>
          </p:cNvPr>
          <p:cNvPicPr>
            <a:picLocks noChangeAspect="1"/>
          </p:cNvPicPr>
          <p:nvPr userDrawn="1"/>
        </p:nvPicPr>
        <p:blipFill>
          <a:blip r:embed="rId3"/>
          <a:srcRect l="6" r="6"/>
          <a:stretch/>
        </p:blipFill>
        <p:spPr>
          <a:xfrm>
            <a:off x="16106128" y="10113932"/>
            <a:ext cx="3180880" cy="925231"/>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id="{3E7EEEE8-F7C6-ED26-784B-59E1124E681B}"/>
              </a:ext>
            </a:extLst>
          </p:cNvPr>
          <p:cNvPicPr>
            <a:picLocks noChangeAspect="1"/>
          </p:cNvPicPr>
          <p:nvPr userDrawn="1"/>
        </p:nvPicPr>
        <p:blipFill>
          <a:blip r:embed="rId4"/>
          <a:stretch>
            <a:fillRect/>
          </a:stretch>
        </p:blipFill>
        <p:spPr>
          <a:xfrm>
            <a:off x="3677575" y="3141257"/>
            <a:ext cx="12956946" cy="5063089"/>
          </a:xfrm>
          <a:prstGeom prst="rect">
            <a:avLst/>
          </a:prstGeom>
        </p:spPr>
      </p:pic>
      <p:grpSp>
        <p:nvGrpSpPr>
          <p:cNvPr id="3" name="Group 2">
            <a:extLst>
              <a:ext uri="{FF2B5EF4-FFF2-40B4-BE49-F238E27FC236}">
                <a16:creationId xmlns:a16="http://schemas.microsoft.com/office/drawing/2014/main" id="{92C43049-096E-1AB8-AD20-B5012E4A4CA1}"/>
              </a:ext>
            </a:extLst>
          </p:cNvPr>
          <p:cNvGrpSpPr/>
          <p:nvPr userDrawn="1"/>
        </p:nvGrpSpPr>
        <p:grpSpPr>
          <a:xfrm>
            <a:off x="19941568" y="-14642"/>
            <a:ext cx="177172" cy="11345953"/>
            <a:chOff x="9042207" y="-13238"/>
            <a:chExt cx="107305" cy="6871238"/>
          </a:xfrm>
        </p:grpSpPr>
        <p:sp>
          <p:nvSpPr>
            <p:cNvPr id="4" name="Rectangle 3">
              <a:extLst>
                <a:ext uri="{FF2B5EF4-FFF2-40B4-BE49-F238E27FC236}">
                  <a16:creationId xmlns:a16="http://schemas.microsoft.com/office/drawing/2014/main" id="{CFA2EE2F-53FC-7B8C-2A80-5A7334FEF7CC}"/>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F80ABA7F-8724-6A2F-67AD-EE5B3BB4102E}"/>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AB3A0B35-A324-E388-7148-71033CFECACF}"/>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7CCA9EF-5B88-CB12-BB40-23DC5EFAB879}"/>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1DB6DE87-3E36-F718-7DB8-FA3E4A2E5F6D}"/>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2F997C5-6EB2-6180-8AA9-36CD8DAD5A86}"/>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041028A0-E8E5-D92B-E505-AB9625D3EC46}"/>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81741CB1-CF21-A30B-4C34-EAE316719E4F}"/>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F4F095B7-3AA6-C880-581C-063A63D7A503}"/>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20D000FB-6EA6-96AF-8E11-CF912D267B5C}"/>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3003A545-2E09-DD3D-AEC9-EF81B76DC413}"/>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9F78A04E-9901-363B-2465-6602F612FF8B}"/>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429A118-8666-C48B-4845-AA73FCE81461}"/>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A671A3E5-3589-B40C-6E35-E47F6BCC9079}"/>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B93085E2-678E-20D4-9614-0738C0EE1A25}"/>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C2902E35-454E-CA87-881F-2EDA237318BB}"/>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9BB96A95-13FA-F76C-D4A7-FD5E92F18FDA}"/>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D706D543-AB7A-DDB6-E29C-1B8DE08DD8F1}"/>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293640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hank you African heartbeat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black background with white text&#10;&#10;Description automatically generated">
            <a:extLst>
              <a:ext uri="{FF2B5EF4-FFF2-40B4-BE49-F238E27FC236}">
                <a16:creationId xmlns:a16="http://schemas.microsoft.com/office/drawing/2014/main" id="{E71F9244-52E9-4CEC-68D0-02DB8CE9F9BB}"/>
              </a:ext>
            </a:extLst>
          </p:cNvPr>
          <p:cNvPicPr>
            <a:picLocks noChangeAspect="1"/>
          </p:cNvPicPr>
          <p:nvPr userDrawn="1"/>
        </p:nvPicPr>
        <p:blipFill>
          <a:blip r:embed="rId3"/>
          <a:stretch>
            <a:fillRect/>
          </a:stretch>
        </p:blipFill>
        <p:spPr>
          <a:xfrm>
            <a:off x="3677575" y="3141257"/>
            <a:ext cx="12956946" cy="5063089"/>
          </a:xfrm>
          <a:prstGeom prst="rect">
            <a:avLst/>
          </a:prstGeom>
        </p:spPr>
      </p:pic>
      <p:pic>
        <p:nvPicPr>
          <p:cNvPr id="5" name="Picture 4">
            <a:extLst>
              <a:ext uri="{FF2B5EF4-FFF2-40B4-BE49-F238E27FC236}">
                <a16:creationId xmlns:a16="http://schemas.microsoft.com/office/drawing/2014/main" id="{4B82AEE4-4F33-0982-4F28-E4D7EDA9FD15}"/>
              </a:ext>
            </a:extLst>
          </p:cNvPr>
          <p:cNvPicPr>
            <a:picLocks noChangeAspect="1"/>
          </p:cNvPicPr>
          <p:nvPr userDrawn="1"/>
        </p:nvPicPr>
        <p:blipFill>
          <a:blip r:embed="rId4"/>
          <a:srcRect l="6" r="6"/>
          <a:stretch/>
        </p:blipFill>
        <p:spPr>
          <a:xfrm>
            <a:off x="16106128" y="10113932"/>
            <a:ext cx="3180880" cy="925231"/>
          </a:xfrm>
          <a:prstGeom prst="rect">
            <a:avLst/>
          </a:prstGeom>
        </p:spPr>
      </p:pic>
      <p:grpSp>
        <p:nvGrpSpPr>
          <p:cNvPr id="3" name="Group 2">
            <a:extLst>
              <a:ext uri="{FF2B5EF4-FFF2-40B4-BE49-F238E27FC236}">
                <a16:creationId xmlns:a16="http://schemas.microsoft.com/office/drawing/2014/main" id="{B7EE738B-E0EF-4022-EBC7-BFE519248978}"/>
              </a:ext>
            </a:extLst>
          </p:cNvPr>
          <p:cNvGrpSpPr/>
          <p:nvPr userDrawn="1"/>
        </p:nvGrpSpPr>
        <p:grpSpPr>
          <a:xfrm>
            <a:off x="19941568" y="-14642"/>
            <a:ext cx="177172" cy="11345953"/>
            <a:chOff x="9042207" y="-13238"/>
            <a:chExt cx="107305" cy="6871238"/>
          </a:xfrm>
        </p:grpSpPr>
        <p:sp>
          <p:nvSpPr>
            <p:cNvPr id="4" name="Rectangle 3">
              <a:extLst>
                <a:ext uri="{FF2B5EF4-FFF2-40B4-BE49-F238E27FC236}">
                  <a16:creationId xmlns:a16="http://schemas.microsoft.com/office/drawing/2014/main" id="{B48947D6-2E76-D69F-1E2E-2DFD734BADEF}"/>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43401263-A0BF-BEB1-D7DD-B36751F2E463}"/>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1502DF8C-D8E0-2F9A-E48E-C0B296C3E878}"/>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6690F903-B0A5-0E25-1D91-7B511A8B1A3A}"/>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F64C9F65-2ACF-A2EA-1F57-42CA3E3E51D5}"/>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761F9C0B-403E-4CE2-6D6D-02EF88BDF26F}"/>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3FF74647-C303-F127-8EC4-0B31D2744F6C}"/>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B5E37F9-5A9B-2182-B38B-20C56C0B01E0}"/>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6AC80C08-491C-484C-3CCF-C558EE725585}"/>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A2264FF8-22AB-C694-15A0-B3DA0C9F83C7}"/>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11F44FE6-64CC-2F9C-4303-195FFB072777}"/>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E4C90DBC-108F-2C11-0E92-F1B1E3251CCD}"/>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B9E3D5B-F1B4-845D-FA5C-FF6B291AEF9D}"/>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FECCEF40-447C-5A3D-99DB-D39D93751A0B}"/>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9CC13774-1998-D2A7-A197-883C1C32054F}"/>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1CD6756A-8302-2479-6D1B-3F196ACAEF7C}"/>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5880112E-2780-433C-A993-F054F2C4F7DC}"/>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B8E17CCF-5E26-FFB4-715C-39FA5462B67E}"/>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50216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 you Inspire pattern">
    <p:bg>
      <p:bgPr>
        <a:solidFill>
          <a:schemeClr val="accent4"/>
        </a:solidFill>
        <a:effectLst/>
      </p:bgPr>
    </p:bg>
    <p:spTree>
      <p:nvGrpSpPr>
        <p:cNvPr id="1" name=""/>
        <p:cNvGrpSpPr/>
        <p:nvPr/>
      </p:nvGrpSpPr>
      <p:grpSpPr>
        <a:xfrm>
          <a:off x="0" y="0"/>
          <a:ext cx="0" cy="0"/>
          <a:chOff x="0" y="0"/>
          <a:chExt cx="0" cy="0"/>
        </a:xfrm>
      </p:grpSpPr>
      <p:pic>
        <p:nvPicPr>
          <p:cNvPr id="7" name="Picture 6" descr="A black background with red text&#10;&#10;Description automatically generated">
            <a:extLst>
              <a:ext uri="{FF2B5EF4-FFF2-40B4-BE49-F238E27FC236}">
                <a16:creationId xmlns:a16="http://schemas.microsoft.com/office/drawing/2014/main" id="{AEBE35F8-5B53-985B-854B-45D5ED054A2A}"/>
              </a:ext>
            </a:extLst>
          </p:cNvPr>
          <p:cNvPicPr>
            <a:picLocks noChangeAspect="1"/>
          </p:cNvPicPr>
          <p:nvPr userDrawn="1"/>
        </p:nvPicPr>
        <p:blipFill>
          <a:blip r:embed="rId2"/>
          <a:stretch>
            <a:fillRect/>
          </a:stretch>
        </p:blipFill>
        <p:spPr>
          <a:xfrm>
            <a:off x="0" y="0"/>
            <a:ext cx="20104100" cy="11309350"/>
          </a:xfrm>
          <a:prstGeom prst="rect">
            <a:avLst/>
          </a:prstGeom>
        </p:spPr>
      </p:pic>
      <p:pic>
        <p:nvPicPr>
          <p:cNvPr id="3" name="Picture 2">
            <a:extLst>
              <a:ext uri="{FF2B5EF4-FFF2-40B4-BE49-F238E27FC236}">
                <a16:creationId xmlns:a16="http://schemas.microsoft.com/office/drawing/2014/main" id="{E714F399-2744-FC49-B15B-A015F098BBF6}"/>
              </a:ext>
            </a:extLst>
          </p:cNvPr>
          <p:cNvPicPr>
            <a:picLocks noChangeAspect="1"/>
          </p:cNvPicPr>
          <p:nvPr userDrawn="1"/>
        </p:nvPicPr>
        <p:blipFill>
          <a:blip r:embed="rId3"/>
          <a:srcRect l="6" r="6"/>
          <a:stretch/>
        </p:blipFill>
        <p:spPr>
          <a:xfrm>
            <a:off x="16106128" y="10113932"/>
            <a:ext cx="3180880" cy="925231"/>
          </a:xfrm>
          <a:prstGeom prst="rect">
            <a:avLst/>
          </a:prstGeom>
        </p:spPr>
      </p:pic>
      <p:grpSp>
        <p:nvGrpSpPr>
          <p:cNvPr id="2" name="Group 1">
            <a:extLst>
              <a:ext uri="{FF2B5EF4-FFF2-40B4-BE49-F238E27FC236}">
                <a16:creationId xmlns:a16="http://schemas.microsoft.com/office/drawing/2014/main" id="{73D369CF-49CF-FEC8-52E2-4794D852C6CF}"/>
              </a:ext>
            </a:extLst>
          </p:cNvPr>
          <p:cNvGrpSpPr/>
          <p:nvPr userDrawn="1"/>
        </p:nvGrpSpPr>
        <p:grpSpPr>
          <a:xfrm>
            <a:off x="19941568" y="-14642"/>
            <a:ext cx="177172" cy="11345953"/>
            <a:chOff x="9042207" y="-13238"/>
            <a:chExt cx="107305" cy="6871238"/>
          </a:xfrm>
        </p:grpSpPr>
        <p:sp>
          <p:nvSpPr>
            <p:cNvPr id="4" name="Rectangle 3">
              <a:extLst>
                <a:ext uri="{FF2B5EF4-FFF2-40B4-BE49-F238E27FC236}">
                  <a16:creationId xmlns:a16="http://schemas.microsoft.com/office/drawing/2014/main" id="{3826BBAC-0723-8B5B-CFFA-3B3DF0E7803B}"/>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73316689-856E-4042-88CB-0818AE3827E8}"/>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FFD40A0E-A105-DF5B-8AEB-BF79C52D4531}"/>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D6B2BDF-7B40-C385-ABA5-D024EA01E246}"/>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4FC605FD-9407-3609-7035-9E386CF521D4}"/>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D349A61B-3207-92AA-F71D-6715F8945318}"/>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6E859089-9D0D-42A9-20DA-FACCF7BD706A}"/>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CC74D33-3CB5-D66E-269B-F3C71B1A43FB}"/>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FCB5884A-76F9-9E4A-F21D-571E2D93D7E2}"/>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3DAB4FB7-97F6-3662-3E1F-5BBE7DCB9B49}"/>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5B07B453-E9AE-CAF4-9C46-31562660CA0C}"/>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6B2146DD-81C6-6C2B-8183-C5BD233B2889}"/>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05858F1-0D37-068A-5D9F-DD35DB3B7891}"/>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F7274870-A1EB-FC48-E9A4-5E07BEA1B4AD}"/>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BEE990F1-0530-6B04-AC98-EC4D5F4D4AFA}"/>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5DB335DB-7301-D14B-20D6-B186EF7A5AD4}"/>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88D91F2D-D0A3-8F22-67FE-B54329DE3A31}"/>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35A7B204-3291-479B-F17E-64CF982344D5}"/>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1822237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hank you image - whit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DD7EAA-5250-61BD-0FD3-B55F26306C9D}"/>
              </a:ext>
            </a:extLst>
          </p:cNvPr>
          <p:cNvSpPr>
            <a:spLocks noGrp="1"/>
          </p:cNvSpPr>
          <p:nvPr>
            <p:ph type="pic" sz="quarter" idx="10" hasCustomPrompt="1"/>
          </p:nvPr>
        </p:nvSpPr>
        <p:spPr>
          <a:xfrm>
            <a:off x="0" y="0"/>
            <a:ext cx="20104100" cy="11309350"/>
          </a:xfrm>
        </p:spPr>
        <p:txBody>
          <a:bodyPr/>
          <a:lstStyle>
            <a:lvl1pPr marL="0" indent="0" algn="ctr">
              <a:buNone/>
              <a:defRPr/>
            </a:lvl1pPr>
          </a:lstStyle>
          <a:p>
            <a:r>
              <a:rPr lang="en-US" dirty="0"/>
              <a:t>Add picture</a:t>
            </a:r>
            <a:endParaRPr lang="en-GB" dirty="0"/>
          </a:p>
        </p:txBody>
      </p:sp>
      <p:pic>
        <p:nvPicPr>
          <p:cNvPr id="2" name="Picture 1" descr="A black background with white text&#10;&#10;Description automatically generated">
            <a:extLst>
              <a:ext uri="{FF2B5EF4-FFF2-40B4-BE49-F238E27FC236}">
                <a16:creationId xmlns:a16="http://schemas.microsoft.com/office/drawing/2014/main" id="{11F7CBDA-2C5A-F11C-9FDD-C063363BD563}"/>
              </a:ext>
            </a:extLst>
          </p:cNvPr>
          <p:cNvPicPr>
            <a:picLocks noChangeAspect="1"/>
          </p:cNvPicPr>
          <p:nvPr userDrawn="1"/>
        </p:nvPicPr>
        <p:blipFill>
          <a:blip r:embed="rId2"/>
          <a:stretch>
            <a:fillRect/>
          </a:stretch>
        </p:blipFill>
        <p:spPr>
          <a:xfrm>
            <a:off x="3677575" y="3141257"/>
            <a:ext cx="12956946" cy="5063089"/>
          </a:xfrm>
          <a:prstGeom prst="rect">
            <a:avLst/>
          </a:prstGeom>
        </p:spPr>
      </p:pic>
      <p:pic>
        <p:nvPicPr>
          <p:cNvPr id="3" name="Picture 2">
            <a:extLst>
              <a:ext uri="{FF2B5EF4-FFF2-40B4-BE49-F238E27FC236}">
                <a16:creationId xmlns:a16="http://schemas.microsoft.com/office/drawing/2014/main" id="{FB0F8B5C-F4DB-E7DB-01E7-9540F10D5D42}"/>
              </a:ext>
            </a:extLst>
          </p:cNvPr>
          <p:cNvPicPr>
            <a:picLocks noChangeAspect="1"/>
          </p:cNvPicPr>
          <p:nvPr userDrawn="1"/>
        </p:nvPicPr>
        <p:blipFill>
          <a:blip r:embed="rId3"/>
          <a:srcRect l="6" r="6"/>
          <a:stretch/>
        </p:blipFill>
        <p:spPr>
          <a:xfrm>
            <a:off x="16106128" y="10113932"/>
            <a:ext cx="3180880" cy="925231"/>
          </a:xfrm>
          <a:prstGeom prst="rect">
            <a:avLst/>
          </a:prstGeom>
        </p:spPr>
      </p:pic>
      <p:grpSp>
        <p:nvGrpSpPr>
          <p:cNvPr id="5" name="Group 4">
            <a:extLst>
              <a:ext uri="{FF2B5EF4-FFF2-40B4-BE49-F238E27FC236}">
                <a16:creationId xmlns:a16="http://schemas.microsoft.com/office/drawing/2014/main" id="{48DBAA41-B347-0C0B-CC44-9AD22FA61ACF}"/>
              </a:ext>
            </a:extLst>
          </p:cNvPr>
          <p:cNvGrpSpPr/>
          <p:nvPr userDrawn="1"/>
        </p:nvGrpSpPr>
        <p:grpSpPr>
          <a:xfrm>
            <a:off x="19941568" y="-14642"/>
            <a:ext cx="177172" cy="11345953"/>
            <a:chOff x="9042207" y="-13238"/>
            <a:chExt cx="107305" cy="6871238"/>
          </a:xfrm>
        </p:grpSpPr>
        <p:sp>
          <p:nvSpPr>
            <p:cNvPr id="6" name="Rectangle 5">
              <a:extLst>
                <a:ext uri="{FF2B5EF4-FFF2-40B4-BE49-F238E27FC236}">
                  <a16:creationId xmlns:a16="http://schemas.microsoft.com/office/drawing/2014/main" id="{3A120D81-384A-5730-3EA7-57A6DB9355B3}"/>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17EB7A39-D0AC-1BED-352C-5A8204C92D1B}"/>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E1E067E6-5924-274A-0287-59EAB200350E}"/>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ADD43888-478E-EDBD-DC0B-7D9AB4522387}"/>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FE34454-6F0F-769E-6B44-843EE8B037F1}"/>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F59E04E6-4816-B64F-3740-A7CAA2A96B85}"/>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6EE9F93-19E5-9DBA-2947-C8841EAFAC6C}"/>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C3A4848-0D42-5429-0929-B744C56788B8}"/>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859A209E-CDE4-572C-0CBC-395F4DCD8DCC}"/>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7134BDC7-9C48-471D-0285-08ACBFE34BFE}"/>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EBBE2DC0-4F4D-0254-3C02-8E47E44B6E8A}"/>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2A2EA10C-5179-00EE-02E6-632752FC9644}"/>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52E4A8E4-733F-965E-2EA1-4876494FDB16}"/>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6F395567-17E0-FF2C-9662-A036C69ED985}"/>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0F57D594-B45C-4B7C-03A1-93B64ACC4B38}"/>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4AD5301D-ED93-F05D-D2CE-48F445AAA9FE}"/>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902D836E-5647-548D-6CA8-A04726A1730E}"/>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41C21B0A-94C4-CC72-8B81-0F83E30B1FF4}"/>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5154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50" b="0" i="0">
                <a:solidFill>
                  <a:srgbClr val="A09E9E"/>
                </a:solidFill>
                <a:latin typeface="Brave Sans"/>
                <a:cs typeface="Brave Sans"/>
              </a:defRPr>
            </a:lvl1pPr>
          </a:lstStyle>
          <a:p>
            <a:pPr marL="12700" marR="5080">
              <a:lnSpc>
                <a:spcPct val="100000"/>
              </a:lnSpc>
              <a:spcBef>
                <a:spcPts val="55"/>
              </a:spcBef>
            </a:pPr>
            <a:r>
              <a:rPr lang="en-US" b="1" dirty="0">
                <a:latin typeface="Brave Sans Bold"/>
                <a:cs typeface="Brave Sans Bold"/>
              </a:rPr>
              <a:t>Absa’s Merchant Spend Analytics: December 2024 Consumer Goods and Services</a:t>
            </a:r>
            <a:endParaRPr spc="-10"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FBDFF5C-88DC-41AE-92DD-6FD24A487C97}" type="datetime1">
              <a:rPr lang="en-US" smtClean="0"/>
              <a:t>05-Jun-25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hank you image - red">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DD7EAA-5250-61BD-0FD3-B55F26306C9D}"/>
              </a:ext>
            </a:extLst>
          </p:cNvPr>
          <p:cNvSpPr>
            <a:spLocks noGrp="1"/>
          </p:cNvSpPr>
          <p:nvPr>
            <p:ph type="pic" sz="quarter" idx="10" hasCustomPrompt="1"/>
          </p:nvPr>
        </p:nvSpPr>
        <p:spPr>
          <a:xfrm>
            <a:off x="0" y="0"/>
            <a:ext cx="20104100" cy="11309350"/>
          </a:xfrm>
        </p:spPr>
        <p:txBody>
          <a:bodyPr/>
          <a:lstStyle>
            <a:lvl1pPr marL="0" indent="0" algn="ctr">
              <a:buNone/>
              <a:defRPr/>
            </a:lvl1pPr>
          </a:lstStyle>
          <a:p>
            <a:r>
              <a:rPr lang="en-US" dirty="0"/>
              <a:t>Add picture</a:t>
            </a:r>
            <a:endParaRPr lang="en-GB" dirty="0"/>
          </a:p>
        </p:txBody>
      </p:sp>
      <p:pic>
        <p:nvPicPr>
          <p:cNvPr id="6" name="Picture 5" descr="A close up of a black background&#10;&#10;Description automatically generated">
            <a:extLst>
              <a:ext uri="{FF2B5EF4-FFF2-40B4-BE49-F238E27FC236}">
                <a16:creationId xmlns:a16="http://schemas.microsoft.com/office/drawing/2014/main" id="{05599CF9-A555-DEBF-B0B1-1427E7B23E4C}"/>
              </a:ext>
            </a:extLst>
          </p:cNvPr>
          <p:cNvPicPr>
            <a:picLocks noChangeAspect="1"/>
          </p:cNvPicPr>
          <p:nvPr userDrawn="1"/>
        </p:nvPicPr>
        <p:blipFill>
          <a:blip r:embed="rId2"/>
          <a:stretch>
            <a:fillRect/>
          </a:stretch>
        </p:blipFill>
        <p:spPr>
          <a:xfrm>
            <a:off x="3677575" y="3141257"/>
            <a:ext cx="12956944" cy="5063089"/>
          </a:xfrm>
          <a:prstGeom prst="rect">
            <a:avLst/>
          </a:prstGeom>
        </p:spPr>
      </p:pic>
      <p:pic>
        <p:nvPicPr>
          <p:cNvPr id="2" name="Picture 1" descr="A black background with red text&#10;&#10;Description automatically generated">
            <a:extLst>
              <a:ext uri="{FF2B5EF4-FFF2-40B4-BE49-F238E27FC236}">
                <a16:creationId xmlns:a16="http://schemas.microsoft.com/office/drawing/2014/main" id="{A0101971-247B-C71C-97B6-FAADF9D944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06128" y="10113932"/>
            <a:ext cx="3181243" cy="925231"/>
          </a:xfrm>
          <a:prstGeom prst="rect">
            <a:avLst/>
          </a:prstGeom>
        </p:spPr>
      </p:pic>
      <p:grpSp>
        <p:nvGrpSpPr>
          <p:cNvPr id="3" name="Group 2">
            <a:extLst>
              <a:ext uri="{FF2B5EF4-FFF2-40B4-BE49-F238E27FC236}">
                <a16:creationId xmlns:a16="http://schemas.microsoft.com/office/drawing/2014/main" id="{71544C36-2468-C1DA-C407-A5BF9A3E0052}"/>
              </a:ext>
            </a:extLst>
          </p:cNvPr>
          <p:cNvGrpSpPr/>
          <p:nvPr userDrawn="1"/>
        </p:nvGrpSpPr>
        <p:grpSpPr>
          <a:xfrm>
            <a:off x="19941568" y="-14642"/>
            <a:ext cx="177172" cy="11345953"/>
            <a:chOff x="9042207" y="-13238"/>
            <a:chExt cx="107305" cy="6871238"/>
          </a:xfrm>
        </p:grpSpPr>
        <p:sp>
          <p:nvSpPr>
            <p:cNvPr id="5" name="Rectangle 4">
              <a:extLst>
                <a:ext uri="{FF2B5EF4-FFF2-40B4-BE49-F238E27FC236}">
                  <a16:creationId xmlns:a16="http://schemas.microsoft.com/office/drawing/2014/main" id="{64EBB49F-F4ED-1406-6670-EABEEF65E5DA}"/>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ECBC7E14-AD7A-CB65-CD20-6580A0717F83}"/>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1CA3B91B-B76E-3EE4-7309-6AC4C99DA4B6}"/>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654E585B-BE09-5444-1F18-593296035B70}"/>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D4F41E-223E-0E43-DA8C-0B942747AF50}"/>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A4C4FF87-AB47-466E-2C43-87E9141E2946}"/>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667F351C-F82F-1311-78BE-AD28826BA79F}"/>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71F9ADED-8AB0-B0D9-6440-45681C71F07E}"/>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5EA93459-CBAB-4BEC-4A98-A078933FD59C}"/>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87FAACEC-B470-14E5-23C4-469D343519FB}"/>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2A9D3F6-F07B-4525-2BCE-BBBAB7906977}"/>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7E4F054A-DB00-82C7-4FA5-1B86B58AA37E}"/>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93B89BE5-549E-2E7E-ACCD-435FD822B4F6}"/>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1AB73575-9337-144F-659B-6BDEAEDD44AA}"/>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F5DE900F-EADE-9C27-E1DA-78D35B2C1060}"/>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18A019A2-AF46-D2D9-FEF2-22D15632FF89}"/>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BCD58235-3FD1-97F7-580F-9A6B5496B2CC}"/>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DE254636-C35D-178C-D27E-C349DB175304}"/>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972641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p:txBody>
          <a:bodyPr anchor="b"/>
          <a:lstStyle>
            <a:lvl1pPr>
              <a:defRPr/>
            </a:lvl1pPr>
          </a:lstStyle>
          <a:p>
            <a:r>
              <a:rPr lang="en-US" dirty="0"/>
              <a:t>Add title</a:t>
            </a:r>
            <a:endParaRPr lang="en-GB" dirty="0"/>
          </a:p>
        </p:txBody>
      </p:sp>
      <p:sp>
        <p:nvSpPr>
          <p:cNvPr id="3" name="TextBox 2">
            <a:extLst>
              <a:ext uri="{FF2B5EF4-FFF2-40B4-BE49-F238E27FC236}">
                <a16:creationId xmlns:a16="http://schemas.microsoft.com/office/drawing/2014/main" id="{0EBD38C1-C813-FA08-A9E5-F98AF7DAE270}"/>
              </a:ext>
            </a:extLst>
          </p:cNvPr>
          <p:cNvSpPr txBox="1"/>
          <p:nvPr userDrawn="1"/>
        </p:nvSpPr>
        <p:spPr>
          <a:xfrm>
            <a:off x="591606" y="10469426"/>
            <a:ext cx="374563" cy="468165"/>
          </a:xfrm>
          <a:prstGeom prst="rect">
            <a:avLst/>
          </a:prstGeom>
          <a:noFill/>
        </p:spPr>
        <p:txBody>
          <a:bodyPr wrap="square" lIns="0" tIns="0" rIns="0" bIns="237450" rtlCol="0">
            <a:spAutoFit/>
          </a:bodyPr>
          <a:lstStyle/>
          <a:p>
            <a:fld id="{1B89E529-AE4E-4371-8EFE-1FBBC6F604E7}" type="slidenum">
              <a:rPr lang="en-US" sz="1484" smtClean="0">
                <a:solidFill>
                  <a:schemeClr val="tx2"/>
                </a:solidFill>
              </a:rPr>
              <a:t>‹#›</a:t>
            </a:fld>
            <a:endParaRPr lang="en-GB" sz="1484" dirty="0">
              <a:solidFill>
                <a:schemeClr val="tx2"/>
              </a:solidFill>
            </a:endParaRPr>
          </a:p>
        </p:txBody>
      </p:sp>
    </p:spTree>
    <p:extLst>
      <p:ext uri="{BB962C8B-B14F-4D97-AF65-F5344CB8AC3E}">
        <p14:creationId xmlns:p14="http://schemas.microsoft.com/office/powerpoint/2010/main" val="32741255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Logo badge on white">
    <p:bg>
      <p:bgPr>
        <a:solidFill>
          <a:schemeClr val="tx1"/>
        </a:solidFill>
        <a:effectLst/>
      </p:bgPr>
    </p:bg>
    <p:spTree>
      <p:nvGrpSpPr>
        <p:cNvPr id="1" name=""/>
        <p:cNvGrpSpPr/>
        <p:nvPr/>
      </p:nvGrpSpPr>
      <p:grpSpPr>
        <a:xfrm>
          <a:off x="0" y="0"/>
          <a:ext cx="0" cy="0"/>
          <a:chOff x="0" y="0"/>
          <a:chExt cx="0" cy="0"/>
        </a:xfrm>
      </p:grpSpPr>
      <p:pic>
        <p:nvPicPr>
          <p:cNvPr id="3" name="Picture 2" descr="A black background with red text&#10;&#10;Description automatically generated">
            <a:extLst>
              <a:ext uri="{FF2B5EF4-FFF2-40B4-BE49-F238E27FC236}">
                <a16:creationId xmlns:a16="http://schemas.microsoft.com/office/drawing/2014/main" id="{47FA0557-A7A7-2588-BAA6-E0839840CE85}"/>
              </a:ext>
            </a:extLst>
          </p:cNvPr>
          <p:cNvPicPr>
            <a:picLocks noChangeAspect="1"/>
          </p:cNvPicPr>
          <p:nvPr userDrawn="1"/>
        </p:nvPicPr>
        <p:blipFill>
          <a:blip r:embed="rId2"/>
          <a:stretch>
            <a:fillRect/>
          </a:stretch>
        </p:blipFill>
        <p:spPr>
          <a:xfrm>
            <a:off x="3310473" y="3764615"/>
            <a:ext cx="12997271" cy="3780121"/>
          </a:xfrm>
          <a:prstGeom prst="rect">
            <a:avLst/>
          </a:prstGeom>
        </p:spPr>
      </p:pic>
      <p:sp>
        <p:nvSpPr>
          <p:cNvPr id="2" name="Text Placeholder 5">
            <a:extLst>
              <a:ext uri="{FF2B5EF4-FFF2-40B4-BE49-F238E27FC236}">
                <a16:creationId xmlns:a16="http://schemas.microsoft.com/office/drawing/2014/main" id="{6B0A6488-5965-213B-10E3-00901A2E79EA}"/>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bg1">
                    <a:lumMod val="75000"/>
                  </a:schemeClr>
                </a:solidFill>
              </a:rPr>
              <a:t>[Add company classification and regulatory details] </a:t>
            </a:r>
          </a:p>
        </p:txBody>
      </p:sp>
      <p:grpSp>
        <p:nvGrpSpPr>
          <p:cNvPr id="4" name="Group 3">
            <a:extLst>
              <a:ext uri="{FF2B5EF4-FFF2-40B4-BE49-F238E27FC236}">
                <a16:creationId xmlns:a16="http://schemas.microsoft.com/office/drawing/2014/main" id="{81B0C70A-4996-B8C5-66B4-66F2456B6EFF}"/>
              </a:ext>
            </a:extLst>
          </p:cNvPr>
          <p:cNvGrpSpPr/>
          <p:nvPr userDrawn="1"/>
        </p:nvGrpSpPr>
        <p:grpSpPr>
          <a:xfrm>
            <a:off x="19941568" y="-14642"/>
            <a:ext cx="177172" cy="11345953"/>
            <a:chOff x="9042207" y="-13238"/>
            <a:chExt cx="107305" cy="6871238"/>
          </a:xfrm>
        </p:grpSpPr>
        <p:sp>
          <p:nvSpPr>
            <p:cNvPr id="5" name="Rectangle 4">
              <a:extLst>
                <a:ext uri="{FF2B5EF4-FFF2-40B4-BE49-F238E27FC236}">
                  <a16:creationId xmlns:a16="http://schemas.microsoft.com/office/drawing/2014/main" id="{B68A310F-2698-5916-761D-7A48BDDE859E}"/>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56CAB31-CB9E-2A37-20C2-BBF69D457A50}"/>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D3E2686-8ADB-6694-2639-A68690CEBCD9}"/>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35102F5-973D-5136-08A4-F901B006F30D}"/>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86FB52A-BFF5-D529-3BD0-E98BBE4F8F8F}"/>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B2A7AB4-BA6B-53B0-AF0B-51721C69A363}"/>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B3B64D5-89A4-5D1A-7650-871303A4040A}"/>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ECB4902-5BE1-1496-4E66-7C515F814120}"/>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D8FD010-F18C-F4BB-C1E2-9619204D98DD}"/>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2FAD5EF-71D5-6030-70CD-968C015358C0}"/>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152B869-2E73-C897-50B9-F8A3398D398E}"/>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7417BA1-54A8-5E5A-CA68-BF9E235927B5}"/>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0A698C7-EF79-C0C4-1DA9-46448196BAF8}"/>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7C51522-0590-C721-CEBE-01AE5086CD5A}"/>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91B6F0D-C267-EDE3-BA8C-19F3F40FAC0A}"/>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CF9265F7-798F-7240-0E9C-EE0C0EA9ABFF}"/>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F4B5842-A619-DC75-D56B-D06546166BF7}"/>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29600BA-ED04-08AB-E6E1-4396910E9D04}"/>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400170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Logo badge on Passion red">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7DCAC3-9CC5-47BB-B748-C811D85B98F5}"/>
              </a:ext>
            </a:extLst>
          </p:cNvPr>
          <p:cNvPicPr>
            <a:picLocks noChangeAspect="1"/>
          </p:cNvPicPr>
          <p:nvPr userDrawn="1"/>
        </p:nvPicPr>
        <p:blipFill>
          <a:blip r:embed="rId2"/>
          <a:srcRect l="6" r="6"/>
          <a:stretch/>
        </p:blipFill>
        <p:spPr>
          <a:xfrm>
            <a:off x="3310473" y="3764615"/>
            <a:ext cx="12995784" cy="3780121"/>
          </a:xfrm>
          <a:prstGeom prst="rect">
            <a:avLst/>
          </a:prstGeom>
        </p:spPr>
      </p:pic>
      <p:sp>
        <p:nvSpPr>
          <p:cNvPr id="3" name="Text Placeholder 5">
            <a:extLst>
              <a:ext uri="{FF2B5EF4-FFF2-40B4-BE49-F238E27FC236}">
                <a16:creationId xmlns:a16="http://schemas.microsoft.com/office/drawing/2014/main" id="{0BB9494A-820E-6D3C-251A-9B9873765326}"/>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2" name="Group 1">
            <a:extLst>
              <a:ext uri="{FF2B5EF4-FFF2-40B4-BE49-F238E27FC236}">
                <a16:creationId xmlns:a16="http://schemas.microsoft.com/office/drawing/2014/main" id="{E8DEE3B8-B2B7-0060-5C82-C856BE23BA75}"/>
              </a:ext>
            </a:extLst>
          </p:cNvPr>
          <p:cNvGrpSpPr/>
          <p:nvPr userDrawn="1"/>
        </p:nvGrpSpPr>
        <p:grpSpPr>
          <a:xfrm>
            <a:off x="19941568" y="-14642"/>
            <a:ext cx="177172" cy="11345953"/>
            <a:chOff x="9042207" y="-13238"/>
            <a:chExt cx="107305" cy="6871238"/>
          </a:xfrm>
        </p:grpSpPr>
        <p:sp>
          <p:nvSpPr>
            <p:cNvPr id="5" name="Rectangle 4">
              <a:extLst>
                <a:ext uri="{FF2B5EF4-FFF2-40B4-BE49-F238E27FC236}">
                  <a16:creationId xmlns:a16="http://schemas.microsoft.com/office/drawing/2014/main" id="{A4866BCE-08F1-7138-A7DC-DE6C2E316169}"/>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DD8EA31-DCBF-C687-0BDD-B4090984DB81}"/>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F23E42A-9641-9804-B1FA-C82370BEC990}"/>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68ADED9-D2E6-BAE2-D1E2-78ADF6005FCA}"/>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69551F2-EBF0-4337-BA66-30B798F4D71A}"/>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E079D8A-0683-E0BF-68E3-CE987AEA333D}"/>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DE0D8B6-A6A3-D9A0-C9A9-1A54904D49C2}"/>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80BFD11-9B23-D629-B9BE-9B91915E553B}"/>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9B8086F-4A31-82DC-7D0F-CF03FD7175DC}"/>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CA387F8-CF26-8773-4C79-6DF42B4BFE37}"/>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513EB1C-200A-443F-1BC6-6D364AFFD904}"/>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B8DA283-C02E-DD2A-53C2-35043282F2F9}"/>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0F17556-7BA0-1830-3CDF-4E705C450137}"/>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2BAB926-F13E-8B84-8C52-ECDB20F9EE43}"/>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4999520-AB70-F09D-4FB7-BBCC14327955}"/>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1C00E5E-81FA-3C41-C567-E4258005EA80}"/>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5E04B92-8436-2B4F-49F0-3613EB783B56}"/>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9616BA8-225F-85A5-6E17-4B9EC62DDE71}"/>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73044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ogo badge on Power">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2067A1-9B56-76D8-55E1-AC1871363E53}"/>
              </a:ext>
            </a:extLst>
          </p:cNvPr>
          <p:cNvPicPr>
            <a:picLocks noChangeAspect="1"/>
          </p:cNvPicPr>
          <p:nvPr userDrawn="1"/>
        </p:nvPicPr>
        <p:blipFill>
          <a:blip r:embed="rId2"/>
          <a:srcRect l="6" r="6"/>
          <a:stretch/>
        </p:blipFill>
        <p:spPr>
          <a:xfrm>
            <a:off x="3310473" y="3764615"/>
            <a:ext cx="12995784" cy="3780121"/>
          </a:xfrm>
          <a:prstGeom prst="rect">
            <a:avLst/>
          </a:prstGeom>
        </p:spPr>
      </p:pic>
      <p:sp>
        <p:nvSpPr>
          <p:cNvPr id="4" name="Text Placeholder 5">
            <a:extLst>
              <a:ext uri="{FF2B5EF4-FFF2-40B4-BE49-F238E27FC236}">
                <a16:creationId xmlns:a16="http://schemas.microsoft.com/office/drawing/2014/main" id="{834493B4-DC24-5377-F6A6-358E51B19A6D}"/>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2" name="Group 1">
            <a:extLst>
              <a:ext uri="{FF2B5EF4-FFF2-40B4-BE49-F238E27FC236}">
                <a16:creationId xmlns:a16="http://schemas.microsoft.com/office/drawing/2014/main" id="{1A01FB6A-0D53-110C-2525-426FDD83C2DC}"/>
              </a:ext>
            </a:extLst>
          </p:cNvPr>
          <p:cNvGrpSpPr/>
          <p:nvPr userDrawn="1"/>
        </p:nvGrpSpPr>
        <p:grpSpPr>
          <a:xfrm>
            <a:off x="19941568" y="-14642"/>
            <a:ext cx="177172" cy="11345953"/>
            <a:chOff x="9042207" y="-13238"/>
            <a:chExt cx="107305" cy="6871238"/>
          </a:xfrm>
        </p:grpSpPr>
        <p:sp>
          <p:nvSpPr>
            <p:cNvPr id="3" name="Rectangle 2">
              <a:extLst>
                <a:ext uri="{FF2B5EF4-FFF2-40B4-BE49-F238E27FC236}">
                  <a16:creationId xmlns:a16="http://schemas.microsoft.com/office/drawing/2014/main" id="{5553CF32-0964-010B-1246-5DCBD74326ED}"/>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47E46F0-6F70-B243-7A08-4901A454BEAB}"/>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06B06E2-37CA-2BC1-43E0-36DEEBB1962C}"/>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09CDAA5-84DB-43F0-9C97-8DD2ED77DE8D}"/>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EEECE0D-DC43-50DE-40AE-8965AD3BEF55}"/>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D73706A-F805-A633-F827-B9D06B60C28F}"/>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7DAB0E7-18B4-9ED8-759F-368B396E2C25}"/>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D882C0E-9172-5206-6857-E8A1E8249BF2}"/>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533970E-FB94-0DE6-43D8-A50A2ABFC14B}"/>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706A99E-1B7E-CB91-608D-CC29DCB183BC}"/>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7F93686-C9F5-002D-B132-2304B94A45E5}"/>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BAFE51D-0C94-0256-D610-B8F3AA8E3F45}"/>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88EE70B-D2A2-79BF-5F78-5C12631D6F39}"/>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5E7BDA4-DA6C-530E-FA64-BDB80104E6B5}"/>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06847DB-D6E9-618E-3FD7-C8E63E7330B0}"/>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1FCD603-A293-CE37-B913-562232E5B424}"/>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B680788-35D4-770D-837C-BB7F71A0B511}"/>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D407F314-0EC6-C926-E8F8-422AA1E22F07}"/>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403650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Logo badge on Hope">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FE059B-2926-7672-0ED7-821056643200}"/>
              </a:ext>
            </a:extLst>
          </p:cNvPr>
          <p:cNvPicPr>
            <a:picLocks noChangeAspect="1"/>
          </p:cNvPicPr>
          <p:nvPr userDrawn="1"/>
        </p:nvPicPr>
        <p:blipFill>
          <a:blip r:embed="rId2"/>
          <a:srcRect l="6" r="6"/>
          <a:stretch/>
        </p:blipFill>
        <p:spPr>
          <a:xfrm>
            <a:off x="3310473" y="3764615"/>
            <a:ext cx="12995784" cy="3780121"/>
          </a:xfrm>
          <a:prstGeom prst="rect">
            <a:avLst/>
          </a:prstGeom>
        </p:spPr>
      </p:pic>
      <p:sp>
        <p:nvSpPr>
          <p:cNvPr id="4" name="Text Placeholder 5">
            <a:extLst>
              <a:ext uri="{FF2B5EF4-FFF2-40B4-BE49-F238E27FC236}">
                <a16:creationId xmlns:a16="http://schemas.microsoft.com/office/drawing/2014/main" id="{5F921FE6-5935-6E11-3000-58754B3E7956}"/>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2" name="Group 1">
            <a:extLst>
              <a:ext uri="{FF2B5EF4-FFF2-40B4-BE49-F238E27FC236}">
                <a16:creationId xmlns:a16="http://schemas.microsoft.com/office/drawing/2014/main" id="{55333319-5938-7BAB-D43D-998B4AC98435}"/>
              </a:ext>
            </a:extLst>
          </p:cNvPr>
          <p:cNvGrpSpPr/>
          <p:nvPr userDrawn="1"/>
        </p:nvGrpSpPr>
        <p:grpSpPr>
          <a:xfrm>
            <a:off x="19941568" y="-14642"/>
            <a:ext cx="177172" cy="11345953"/>
            <a:chOff x="9042207" y="-13238"/>
            <a:chExt cx="107305" cy="6871238"/>
          </a:xfrm>
        </p:grpSpPr>
        <p:sp>
          <p:nvSpPr>
            <p:cNvPr id="3" name="Rectangle 2">
              <a:extLst>
                <a:ext uri="{FF2B5EF4-FFF2-40B4-BE49-F238E27FC236}">
                  <a16:creationId xmlns:a16="http://schemas.microsoft.com/office/drawing/2014/main" id="{1AC7399D-C5A7-319B-F12B-A02A585CEEBD}"/>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03B21EC-F16E-76A6-E502-72A07FBFEE80}"/>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7BD09E1-F817-4C53-A13D-99253B4649E2}"/>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CDB5541-68B0-1D28-AF9E-7DAEEBE2A773}"/>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8AF4655-2D7E-07D1-DCFE-92F2253B79BF}"/>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D39EED9-7AC4-B970-D8C6-CE7C16FFEF48}"/>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19732CC-B177-3B06-ABAE-81EC65D5FB1F}"/>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672437F-E377-86C2-EADA-7C28A1B9489B}"/>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B91A090-CC6B-6138-10E5-523277CA3638}"/>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FF588A3-32F4-E028-BE03-C26B45D3BB9D}"/>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FB841D1-2853-E085-B65E-657B7171DD10}"/>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EB8A91B-B9E1-C312-8E31-D35B441C47F8}"/>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6830722-2647-2EFC-A317-BD53415687CB}"/>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62F7866-8B28-6BF8-B134-D17DB7E178AC}"/>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E5A0835-6098-1E7F-91C5-686967972FE9}"/>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B864A7EE-C352-9418-4588-A13F4AF07541}"/>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0054A09-7AE8-9175-DDB5-0316FB5987BA}"/>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8932081-13B1-43B0-D5BC-50469BCCE046}"/>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026526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Logo badge on Inspire">
    <p:bg>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795545-1E7A-2CAD-F447-29AEFAD68919}"/>
              </a:ext>
            </a:extLst>
          </p:cNvPr>
          <p:cNvPicPr>
            <a:picLocks noChangeAspect="1"/>
          </p:cNvPicPr>
          <p:nvPr userDrawn="1"/>
        </p:nvPicPr>
        <p:blipFill>
          <a:blip r:embed="rId2"/>
          <a:srcRect l="6" r="6"/>
          <a:stretch/>
        </p:blipFill>
        <p:spPr>
          <a:xfrm>
            <a:off x="3310473" y="3764615"/>
            <a:ext cx="12995784" cy="3780121"/>
          </a:xfrm>
          <a:prstGeom prst="rect">
            <a:avLst/>
          </a:prstGeom>
        </p:spPr>
      </p:pic>
      <p:sp>
        <p:nvSpPr>
          <p:cNvPr id="5" name="Text Placeholder 5">
            <a:extLst>
              <a:ext uri="{FF2B5EF4-FFF2-40B4-BE49-F238E27FC236}">
                <a16:creationId xmlns:a16="http://schemas.microsoft.com/office/drawing/2014/main" id="{7E378392-62D4-B40B-3B05-515E70F11131}"/>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2" name="Group 1">
            <a:extLst>
              <a:ext uri="{FF2B5EF4-FFF2-40B4-BE49-F238E27FC236}">
                <a16:creationId xmlns:a16="http://schemas.microsoft.com/office/drawing/2014/main" id="{E6CBFEC1-B4D8-0B6B-C5BD-22941B20C69D}"/>
              </a:ext>
            </a:extLst>
          </p:cNvPr>
          <p:cNvGrpSpPr/>
          <p:nvPr userDrawn="1"/>
        </p:nvGrpSpPr>
        <p:grpSpPr>
          <a:xfrm>
            <a:off x="19941568" y="-14642"/>
            <a:ext cx="177172" cy="11345953"/>
            <a:chOff x="9042207" y="-13238"/>
            <a:chExt cx="107305" cy="6871238"/>
          </a:xfrm>
        </p:grpSpPr>
        <p:sp>
          <p:nvSpPr>
            <p:cNvPr id="4" name="Rectangle 3">
              <a:extLst>
                <a:ext uri="{FF2B5EF4-FFF2-40B4-BE49-F238E27FC236}">
                  <a16:creationId xmlns:a16="http://schemas.microsoft.com/office/drawing/2014/main" id="{109B9334-C725-B5D0-F439-A3BFCBADA29F}"/>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36CC1A1-D6F9-CFCE-FFB6-27F7FEA770F2}"/>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0E3204D-942B-56A7-13FD-24CD433EA191}"/>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551CA35-2740-9591-A0DB-A423D71ABABF}"/>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EFC7789-2F5B-E9D2-ED04-8344FC774425}"/>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4B0D3DB-164D-D2AF-00EF-914B1A62D938}"/>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CCFBE2B-7486-9E19-ED05-65499B237E96}"/>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CF30FD5-90CF-B937-152E-8D87EEF3D970}"/>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BFE8A93-C9A2-A731-2C1E-28091D56DB36}"/>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F53D8C9-E523-782E-EECC-CEDBA37707C4}"/>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741D0FF-54A5-6344-4C03-9A5E0F750B8C}"/>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E38A8CB-9700-2CBB-7372-EA1D1C7BE51C}"/>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C1676F0-449C-5EE7-2F3F-0DB0E8436B6D}"/>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D1BF02F-644B-1F5E-61F5-ED7471526484}"/>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F71E206-513A-5A99-83CA-EF480B653FE9}"/>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07D7750-F774-14D4-EAA1-985432EBAC51}"/>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787134B9-BFDB-BEDF-A4CF-F561B3EAE36D}"/>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FC2D9374-A2EE-6B0E-EF84-749EDB94EFDD}"/>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34183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Logo badge - Gradient Passion to Power">
    <p:bg>
      <p:bgPr>
        <a:gradFill flip="none" rotWithShape="1">
          <a:gsLst>
            <a:gs pos="0">
              <a:schemeClr val="accent1"/>
            </a:gs>
            <a:gs pos="60000">
              <a:schemeClr val="accent2"/>
            </a:gs>
          </a:gsLst>
          <a:lin ang="1800000" scaled="0"/>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62DDF6-3DC4-24BF-9C24-FD0B026A3D1A}"/>
              </a:ext>
            </a:extLst>
          </p:cNvPr>
          <p:cNvPicPr>
            <a:picLocks noChangeAspect="1"/>
          </p:cNvPicPr>
          <p:nvPr userDrawn="1"/>
        </p:nvPicPr>
        <p:blipFill>
          <a:blip r:embed="rId2"/>
          <a:srcRect l="6" r="6"/>
          <a:stretch/>
        </p:blipFill>
        <p:spPr>
          <a:xfrm>
            <a:off x="3310473" y="3764615"/>
            <a:ext cx="12995784" cy="3780121"/>
          </a:xfrm>
          <a:prstGeom prst="rect">
            <a:avLst/>
          </a:prstGeom>
        </p:spPr>
      </p:pic>
      <p:sp>
        <p:nvSpPr>
          <p:cNvPr id="4" name="Text Placeholder 5">
            <a:extLst>
              <a:ext uri="{FF2B5EF4-FFF2-40B4-BE49-F238E27FC236}">
                <a16:creationId xmlns:a16="http://schemas.microsoft.com/office/drawing/2014/main" id="{0C14CF71-7B94-0DCD-70EB-937CC33F3B28}"/>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2" name="Group 1">
            <a:extLst>
              <a:ext uri="{FF2B5EF4-FFF2-40B4-BE49-F238E27FC236}">
                <a16:creationId xmlns:a16="http://schemas.microsoft.com/office/drawing/2014/main" id="{C4C1A5A1-C177-0230-FEDA-064158DD7C38}"/>
              </a:ext>
            </a:extLst>
          </p:cNvPr>
          <p:cNvGrpSpPr/>
          <p:nvPr userDrawn="1"/>
        </p:nvGrpSpPr>
        <p:grpSpPr>
          <a:xfrm>
            <a:off x="19941568" y="-14642"/>
            <a:ext cx="177172" cy="11345953"/>
            <a:chOff x="9042207" y="-13238"/>
            <a:chExt cx="107305" cy="6871238"/>
          </a:xfrm>
        </p:grpSpPr>
        <p:sp>
          <p:nvSpPr>
            <p:cNvPr id="3" name="Rectangle 2">
              <a:extLst>
                <a:ext uri="{FF2B5EF4-FFF2-40B4-BE49-F238E27FC236}">
                  <a16:creationId xmlns:a16="http://schemas.microsoft.com/office/drawing/2014/main" id="{5CC5CC1B-E7DF-A56E-A6DB-FB58CE07381A}"/>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FC63B45-1C50-D276-B57C-185DCB549999}"/>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4AC5C5D-FECB-C820-757D-A7A4D92BB8AA}"/>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1FABA2E-9194-1DC3-7AD6-A0629ACF8925}"/>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0135E71-26F2-7CA1-8D54-D3263E23EC29}"/>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5F1DB69-7A0C-97FC-5BEF-EF105709E21F}"/>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175843F-9DE6-4144-CCF0-1F4B7CF985D6}"/>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D296F70-F9C3-4658-155E-DFC8FCD58FDA}"/>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7AB511B-4482-C05F-D6D5-F3AC4847F5C7}"/>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EDED6B7-C35B-A55B-D6C8-CCC555DD523B}"/>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930D582-8CB9-A1B9-5B2F-E5225106784A}"/>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D51B79D-FD2B-3419-94A5-6DCF701EDB0A}"/>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AAFA92F-EF51-78EF-929E-08C8F9EC1436}"/>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2FEB3C6-BCD8-CF63-3EC8-F0582CC2DC53}"/>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A5637DC-A4C0-1C32-468F-1FC6A1B3FEFC}"/>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2AF9E68-2781-10E0-9C3B-252187244C92}"/>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17BA94-7115-5423-B165-7C362055F9EE}"/>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423B99E-A39C-F281-A14F-6509CA8CB63E}"/>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776666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Logo badge - Gradient Uplift to Passion to Inspire">
    <p:bg>
      <p:bgPr>
        <a:gradFill flip="none" rotWithShape="1">
          <a:gsLst>
            <a:gs pos="33000">
              <a:schemeClr val="accent1"/>
            </a:gs>
            <a:gs pos="0">
              <a:schemeClr val="accent5"/>
            </a:gs>
            <a:gs pos="100000">
              <a:schemeClr val="accent4"/>
            </a:gs>
          </a:gsLst>
          <a:lin ang="2400000" scaled="0"/>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395BE5-B700-39B5-2168-42A493A16EF5}"/>
              </a:ext>
            </a:extLst>
          </p:cNvPr>
          <p:cNvPicPr>
            <a:picLocks noChangeAspect="1"/>
          </p:cNvPicPr>
          <p:nvPr userDrawn="1"/>
        </p:nvPicPr>
        <p:blipFill>
          <a:blip r:embed="rId2"/>
          <a:srcRect l="14" r="14"/>
          <a:stretch/>
        </p:blipFill>
        <p:spPr>
          <a:xfrm>
            <a:off x="-6323" y="0"/>
            <a:ext cx="20100375" cy="11310514"/>
          </a:xfrm>
          <a:prstGeom prst="rect">
            <a:avLst/>
          </a:prstGeom>
          <a:gradFill>
            <a:gsLst>
              <a:gs pos="29000">
                <a:schemeClr val="accent1"/>
              </a:gs>
              <a:gs pos="0">
                <a:schemeClr val="accent5"/>
              </a:gs>
              <a:gs pos="100000">
                <a:schemeClr val="accent4"/>
              </a:gs>
            </a:gsLst>
            <a:lin ang="5400000" scaled="0"/>
          </a:gradFill>
        </p:spPr>
      </p:pic>
      <p:pic>
        <p:nvPicPr>
          <p:cNvPr id="6" name="Picture 5">
            <a:extLst>
              <a:ext uri="{FF2B5EF4-FFF2-40B4-BE49-F238E27FC236}">
                <a16:creationId xmlns:a16="http://schemas.microsoft.com/office/drawing/2014/main" id="{45B678FA-5820-3FC1-5E6A-6B0FB57C761A}"/>
              </a:ext>
            </a:extLst>
          </p:cNvPr>
          <p:cNvPicPr>
            <a:picLocks noChangeAspect="1"/>
          </p:cNvPicPr>
          <p:nvPr userDrawn="1"/>
        </p:nvPicPr>
        <p:blipFill>
          <a:blip r:embed="rId3"/>
          <a:srcRect l="6" r="6"/>
          <a:stretch/>
        </p:blipFill>
        <p:spPr>
          <a:xfrm>
            <a:off x="3310473" y="3764615"/>
            <a:ext cx="12995784" cy="3780121"/>
          </a:xfrm>
          <a:prstGeom prst="rect">
            <a:avLst/>
          </a:prstGeom>
        </p:spPr>
      </p:pic>
      <p:sp>
        <p:nvSpPr>
          <p:cNvPr id="4" name="Text Placeholder 5">
            <a:extLst>
              <a:ext uri="{FF2B5EF4-FFF2-40B4-BE49-F238E27FC236}">
                <a16:creationId xmlns:a16="http://schemas.microsoft.com/office/drawing/2014/main" id="{8EE726D5-5A10-1380-F9F8-D5204A9EB080}"/>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2" name="Group 1">
            <a:extLst>
              <a:ext uri="{FF2B5EF4-FFF2-40B4-BE49-F238E27FC236}">
                <a16:creationId xmlns:a16="http://schemas.microsoft.com/office/drawing/2014/main" id="{3C921231-3A3B-7D24-4CF4-B7CF8B5A26A8}"/>
              </a:ext>
            </a:extLst>
          </p:cNvPr>
          <p:cNvGrpSpPr/>
          <p:nvPr userDrawn="1"/>
        </p:nvGrpSpPr>
        <p:grpSpPr>
          <a:xfrm>
            <a:off x="19941568" y="-14642"/>
            <a:ext cx="177172" cy="11345953"/>
            <a:chOff x="9042207" y="-13238"/>
            <a:chExt cx="107305" cy="6871238"/>
          </a:xfrm>
        </p:grpSpPr>
        <p:sp>
          <p:nvSpPr>
            <p:cNvPr id="3" name="Rectangle 2">
              <a:extLst>
                <a:ext uri="{FF2B5EF4-FFF2-40B4-BE49-F238E27FC236}">
                  <a16:creationId xmlns:a16="http://schemas.microsoft.com/office/drawing/2014/main" id="{C2B32423-A720-980D-05FF-7F3CC8293A94}"/>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A219C61-AE26-D8DD-9B97-19432D356B92}"/>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B6F5B30-3C6A-7BD7-E95B-F04F9670C487}"/>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4BE1E66-FEE3-1100-1F0B-1BDF453D7C19}"/>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AC870E1-1DEF-63A8-1F39-D3844C66FF31}"/>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DD978C2-6AD9-40EE-D517-9F1BB84E96E1}"/>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AE7B6C3-7AF0-47E7-08FF-722B0C274D0F}"/>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875411C-18C0-C55C-DD5E-704F23862373}"/>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C127F66-2066-D4A3-D72E-3E96C0DC66CE}"/>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76C9B7D-2525-2ECB-F78B-80E297A891BC}"/>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2D3EC54-20A0-FD57-3708-276F4B80CFC6}"/>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52DCE76-BCE1-4D89-4187-41DBDBBA4EAD}"/>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720EF92-2155-A760-A34A-9CBE50AD030C}"/>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78241BB-ECC4-2A6D-8FF6-6446DB205A16}"/>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037F71E-01C6-A2DF-B6FA-E0D128F17F18}"/>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C7F0E63-0E49-8C71-B915-E41FB31887B9}"/>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E3AD7DB-F24C-C5DB-0110-0830ECFEFB68}"/>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90B96AD-B28A-79B8-0738-6A0768B66296}"/>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594695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Logo on editable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4D04C0-5A85-CE82-DAFF-38FC4409673E}"/>
              </a:ext>
            </a:extLst>
          </p:cNvPr>
          <p:cNvSpPr>
            <a:spLocks noGrp="1"/>
          </p:cNvSpPr>
          <p:nvPr>
            <p:ph type="pic" sz="quarter" idx="11" hasCustomPrompt="1"/>
          </p:nvPr>
        </p:nvSpPr>
        <p:spPr>
          <a:xfrm>
            <a:off x="0" y="0"/>
            <a:ext cx="20104100" cy="11309350"/>
          </a:xfrm>
        </p:spPr>
        <p:txBody>
          <a:bodyPr/>
          <a:lstStyle>
            <a:lvl1pPr marL="0" indent="0" algn="ctr">
              <a:buNone/>
              <a:defRPr/>
            </a:lvl1pPr>
          </a:lstStyle>
          <a:p>
            <a:r>
              <a:rPr lang="en-ZA" dirty="0"/>
              <a:t>Add picture &gt; send to back</a:t>
            </a:r>
            <a:endParaRPr lang="en-GB" dirty="0"/>
          </a:p>
        </p:txBody>
      </p:sp>
      <p:pic>
        <p:nvPicPr>
          <p:cNvPr id="2" name="Picture 1" descr="A black background with red text&#10;&#10;Description automatically generated">
            <a:extLst>
              <a:ext uri="{FF2B5EF4-FFF2-40B4-BE49-F238E27FC236}">
                <a16:creationId xmlns:a16="http://schemas.microsoft.com/office/drawing/2014/main" id="{F6680E52-C2EC-2A6A-7D7D-A6431A0725BC}"/>
              </a:ext>
            </a:extLst>
          </p:cNvPr>
          <p:cNvPicPr>
            <a:picLocks noChangeAspect="1"/>
          </p:cNvPicPr>
          <p:nvPr userDrawn="1"/>
        </p:nvPicPr>
        <p:blipFill>
          <a:blip r:embed="rId2"/>
          <a:stretch>
            <a:fillRect/>
          </a:stretch>
        </p:blipFill>
        <p:spPr>
          <a:xfrm>
            <a:off x="3310473" y="3764615"/>
            <a:ext cx="12997271" cy="3780121"/>
          </a:xfrm>
          <a:prstGeom prst="rect">
            <a:avLst/>
          </a:prstGeom>
        </p:spPr>
      </p:pic>
      <p:sp>
        <p:nvSpPr>
          <p:cNvPr id="5" name="Text Placeholder 5">
            <a:extLst>
              <a:ext uri="{FF2B5EF4-FFF2-40B4-BE49-F238E27FC236}">
                <a16:creationId xmlns:a16="http://schemas.microsoft.com/office/drawing/2014/main" id="{494197A8-E866-8A32-82D9-E02B31476353}"/>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lumMod val="65000"/>
                  </a:schemeClr>
                </a:solidFill>
              </a:rPr>
              <a:t>[Add company classification and regulatory details] </a:t>
            </a:r>
          </a:p>
        </p:txBody>
      </p:sp>
      <p:grpSp>
        <p:nvGrpSpPr>
          <p:cNvPr id="3" name="Group 2">
            <a:extLst>
              <a:ext uri="{FF2B5EF4-FFF2-40B4-BE49-F238E27FC236}">
                <a16:creationId xmlns:a16="http://schemas.microsoft.com/office/drawing/2014/main" id="{C0B36980-4AF7-74B0-9E1A-C650E308AD29}"/>
              </a:ext>
            </a:extLst>
          </p:cNvPr>
          <p:cNvGrpSpPr/>
          <p:nvPr userDrawn="1"/>
        </p:nvGrpSpPr>
        <p:grpSpPr>
          <a:xfrm>
            <a:off x="19941568" y="-14642"/>
            <a:ext cx="177172" cy="11345953"/>
            <a:chOff x="9042207" y="-13238"/>
            <a:chExt cx="107305" cy="6871238"/>
          </a:xfrm>
        </p:grpSpPr>
        <p:sp>
          <p:nvSpPr>
            <p:cNvPr id="4" name="Rectangle 3">
              <a:extLst>
                <a:ext uri="{FF2B5EF4-FFF2-40B4-BE49-F238E27FC236}">
                  <a16:creationId xmlns:a16="http://schemas.microsoft.com/office/drawing/2014/main" id="{C9302158-FDE2-F70E-7706-0D49BD5423BE}"/>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49F3FF0-B570-7A64-8446-8A5ECB0B6FA8}"/>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28ABA59-E9D4-2839-3F8B-8AFB97FEFE5C}"/>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E75E168-4D71-E800-9296-129B1DE45AF8}"/>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467AA8A-9C86-66D8-9977-A54E64F6CED7}"/>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9303C24-346C-32DD-65EA-FF833163ED92}"/>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9A81A3E-C635-0810-EF11-85717CCFCB36}"/>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09B6B-5B0A-48B7-AF8E-8334463755C1}"/>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7F75383-A5DD-07EF-E67E-2A8C9644C8D9}"/>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6EB9C93-134A-283B-DF63-85F32EC454E2}"/>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D764DB0-0781-6727-C3A5-7329C8C92358}"/>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84E56E6-F6CE-7D2B-C800-0B581DCF1B66}"/>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88385C8-F1F0-125E-5E25-A5F53030DCB6}"/>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C823D524-102B-F50C-E825-5D6B6559E03E}"/>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FAB16E2-F037-CCAD-674F-0CACA8AE1EBB}"/>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FF5853D-7767-05DC-502E-4EA079342940}"/>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D109816-29F4-E036-ED4C-1D07AFE8EB93}"/>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576E7DF-F101-77F8-BEF7-22FB13A228A5}"/>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3034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ogo badge on white">
    <p:bg>
      <p:bgPr>
        <a:solidFill>
          <a:schemeClr val="tx1"/>
        </a:solidFill>
        <a:effectLst/>
      </p:bgPr>
    </p:bg>
    <p:spTree>
      <p:nvGrpSpPr>
        <p:cNvPr id="1" name=""/>
        <p:cNvGrpSpPr/>
        <p:nvPr/>
      </p:nvGrpSpPr>
      <p:grpSpPr>
        <a:xfrm>
          <a:off x="0" y="0"/>
          <a:ext cx="0" cy="0"/>
          <a:chOff x="0" y="0"/>
          <a:chExt cx="0" cy="0"/>
        </a:xfrm>
      </p:grpSpPr>
      <p:pic>
        <p:nvPicPr>
          <p:cNvPr id="3" name="Picture 2" descr="A black background with red text&#10;&#10;Description automatically generated">
            <a:extLst>
              <a:ext uri="{FF2B5EF4-FFF2-40B4-BE49-F238E27FC236}">
                <a16:creationId xmlns:a16="http://schemas.microsoft.com/office/drawing/2014/main" id="{47FA0557-A7A7-2588-BAA6-E0839840CE85}"/>
              </a:ext>
            </a:extLst>
          </p:cNvPr>
          <p:cNvPicPr>
            <a:picLocks noChangeAspect="1"/>
          </p:cNvPicPr>
          <p:nvPr userDrawn="1"/>
        </p:nvPicPr>
        <p:blipFill>
          <a:blip r:embed="rId2"/>
          <a:stretch>
            <a:fillRect/>
          </a:stretch>
        </p:blipFill>
        <p:spPr>
          <a:xfrm>
            <a:off x="3310473" y="3764615"/>
            <a:ext cx="12997271" cy="3780121"/>
          </a:xfrm>
          <a:prstGeom prst="rect">
            <a:avLst/>
          </a:prstGeom>
        </p:spPr>
      </p:pic>
      <p:sp>
        <p:nvSpPr>
          <p:cNvPr id="2" name="Text Placeholder 5">
            <a:extLst>
              <a:ext uri="{FF2B5EF4-FFF2-40B4-BE49-F238E27FC236}">
                <a16:creationId xmlns:a16="http://schemas.microsoft.com/office/drawing/2014/main" id="{6B0A6488-5965-213B-10E3-00901A2E79EA}"/>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bg1">
                    <a:lumMod val="75000"/>
                  </a:schemeClr>
                </a:solidFill>
              </a:rPr>
              <a:t>[Add company classification and regulatory details] </a:t>
            </a:r>
          </a:p>
        </p:txBody>
      </p:sp>
      <p:grpSp>
        <p:nvGrpSpPr>
          <p:cNvPr id="4" name="Group 3">
            <a:extLst>
              <a:ext uri="{FF2B5EF4-FFF2-40B4-BE49-F238E27FC236}">
                <a16:creationId xmlns:a16="http://schemas.microsoft.com/office/drawing/2014/main" id="{81B0C70A-4996-B8C5-66B4-66F2456B6EFF}"/>
              </a:ext>
            </a:extLst>
          </p:cNvPr>
          <p:cNvGrpSpPr/>
          <p:nvPr userDrawn="1"/>
        </p:nvGrpSpPr>
        <p:grpSpPr>
          <a:xfrm>
            <a:off x="19941568" y="-14642"/>
            <a:ext cx="177172" cy="11345953"/>
            <a:chOff x="9042207" y="-13238"/>
            <a:chExt cx="107305" cy="6871238"/>
          </a:xfrm>
        </p:grpSpPr>
        <p:sp>
          <p:nvSpPr>
            <p:cNvPr id="5" name="Rectangle 4">
              <a:extLst>
                <a:ext uri="{FF2B5EF4-FFF2-40B4-BE49-F238E27FC236}">
                  <a16:creationId xmlns:a16="http://schemas.microsoft.com/office/drawing/2014/main" id="{B68A310F-2698-5916-761D-7A48BDDE859E}"/>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056CAB31-CB9E-2A37-20C2-BBF69D457A50}"/>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AD3E2686-8ADB-6694-2639-A68690CEBCD9}"/>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835102F5-973D-5136-08A4-F901B006F30D}"/>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A86FB52A-BFF5-D529-3BD0-E98BBE4F8F8F}"/>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B2A7AB4-BA6B-53B0-AF0B-51721C69A363}"/>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3B3B64D5-89A4-5D1A-7650-871303A4040A}"/>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2ECB4902-5BE1-1496-4E66-7C515F814120}"/>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4D8FD010-F18C-F4BB-C1E2-9619204D98DD}"/>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82FAD5EF-71D5-6030-70CD-968C015358C0}"/>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C152B869-2E73-C897-50B9-F8A3398D398E}"/>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E7417BA1-54A8-5E5A-CA68-BF9E235927B5}"/>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80A698C7-EF79-C0C4-1DA9-46448196BAF8}"/>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D7C51522-0590-C721-CEBE-01AE5086CD5A}"/>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991B6F0D-C267-EDE3-BA8C-19F3F40FAC0A}"/>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CF9265F7-798F-7240-0E9C-EE0C0EA9ABFF}"/>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FF4B5842-A619-DC75-D56B-D06546166BF7}"/>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329600BA-ED04-08AB-E6E1-4396910E9D04}"/>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527504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Logo badge on pattern 1">
    <p:bg>
      <p:bgPr>
        <a:solidFill>
          <a:schemeClr val="accent1"/>
        </a:solidFill>
        <a:effectLst/>
      </p:bgPr>
    </p:bg>
    <p:spTree>
      <p:nvGrpSpPr>
        <p:cNvPr id="1" name=""/>
        <p:cNvGrpSpPr/>
        <p:nvPr/>
      </p:nvGrpSpPr>
      <p:grpSpPr>
        <a:xfrm>
          <a:off x="0" y="0"/>
          <a:ext cx="0" cy="0"/>
          <a:chOff x="0" y="0"/>
          <a:chExt cx="0" cy="0"/>
        </a:xfrm>
      </p:grpSpPr>
      <p:pic>
        <p:nvPicPr>
          <p:cNvPr id="8" name="Picture 7" descr="A black background with red dots&#10;&#10;Description automatically generated">
            <a:extLst>
              <a:ext uri="{FF2B5EF4-FFF2-40B4-BE49-F238E27FC236}">
                <a16:creationId xmlns:a16="http://schemas.microsoft.com/office/drawing/2014/main" id="{1AF29F0E-440C-2154-B720-73D3550604C1}"/>
              </a:ext>
            </a:extLst>
          </p:cNvPr>
          <p:cNvPicPr>
            <a:picLocks noChangeAspect="1"/>
          </p:cNvPicPr>
          <p:nvPr userDrawn="1"/>
        </p:nvPicPr>
        <p:blipFill>
          <a:blip r:embed="rId2"/>
          <a:stretch>
            <a:fillRect/>
          </a:stretch>
        </p:blipFill>
        <p:spPr>
          <a:xfrm>
            <a:off x="0" y="0"/>
            <a:ext cx="20104100" cy="11309350"/>
          </a:xfrm>
          <a:prstGeom prst="rect">
            <a:avLst/>
          </a:prstGeom>
        </p:spPr>
      </p:pic>
      <p:pic>
        <p:nvPicPr>
          <p:cNvPr id="3" name="Picture 2">
            <a:extLst>
              <a:ext uri="{FF2B5EF4-FFF2-40B4-BE49-F238E27FC236}">
                <a16:creationId xmlns:a16="http://schemas.microsoft.com/office/drawing/2014/main" id="{DFB55E58-71E0-8A5A-24E9-689D691DAC12}"/>
              </a:ext>
            </a:extLst>
          </p:cNvPr>
          <p:cNvPicPr>
            <a:picLocks noChangeAspect="1"/>
          </p:cNvPicPr>
          <p:nvPr userDrawn="1"/>
        </p:nvPicPr>
        <p:blipFill>
          <a:blip r:embed="rId3"/>
          <a:srcRect l="6" r="6"/>
          <a:stretch/>
        </p:blipFill>
        <p:spPr>
          <a:xfrm>
            <a:off x="3310473" y="3764615"/>
            <a:ext cx="12995784" cy="3780121"/>
          </a:xfrm>
          <a:prstGeom prst="rect">
            <a:avLst/>
          </a:prstGeom>
        </p:spPr>
      </p:pic>
      <p:sp>
        <p:nvSpPr>
          <p:cNvPr id="4" name="Text Placeholder 5">
            <a:extLst>
              <a:ext uri="{FF2B5EF4-FFF2-40B4-BE49-F238E27FC236}">
                <a16:creationId xmlns:a16="http://schemas.microsoft.com/office/drawing/2014/main" id="{BED60EC7-23B4-099F-25A8-7743EB12CBEA}"/>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2" name="Group 1">
            <a:extLst>
              <a:ext uri="{FF2B5EF4-FFF2-40B4-BE49-F238E27FC236}">
                <a16:creationId xmlns:a16="http://schemas.microsoft.com/office/drawing/2014/main" id="{3BA22C52-DD3A-DC2D-FAA4-BD0E5B310803}"/>
              </a:ext>
            </a:extLst>
          </p:cNvPr>
          <p:cNvGrpSpPr/>
          <p:nvPr userDrawn="1"/>
        </p:nvGrpSpPr>
        <p:grpSpPr>
          <a:xfrm>
            <a:off x="19941568" y="-14642"/>
            <a:ext cx="177172" cy="11345953"/>
            <a:chOff x="9042207" y="-13238"/>
            <a:chExt cx="107305" cy="6871238"/>
          </a:xfrm>
        </p:grpSpPr>
        <p:sp>
          <p:nvSpPr>
            <p:cNvPr id="5" name="Rectangle 4">
              <a:extLst>
                <a:ext uri="{FF2B5EF4-FFF2-40B4-BE49-F238E27FC236}">
                  <a16:creationId xmlns:a16="http://schemas.microsoft.com/office/drawing/2014/main" id="{B927474A-BBA9-3A30-C717-7AE70805DC34}"/>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54273FD-3A2B-C5D9-6F6D-A7DA7A5DEA1B}"/>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684B1E6-1F73-EE67-4820-27CB7BF04351}"/>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5BFA879-EB1C-3DC7-C6B8-650B323EB9C8}"/>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F7CF736-362E-A80B-2B9E-F5995DD5251E}"/>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ABDA8F0-33D1-2A3C-F2BF-0F1F004B7A1A}"/>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1AC1CC9-1342-E116-31E6-413680DED120}"/>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342BE30-BBFB-A367-BB79-C1724A354239}"/>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10F9F2A-3087-BC80-0DFE-B923CD3FC77F}"/>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2AA849A-4208-F2E8-D110-BE0BAE96032C}"/>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592FD40-D99A-4A71-0521-F107F3BE460B}"/>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53B3AEF-DEAA-C7B4-9D89-4141DB79F14C}"/>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16538FC9-2C90-292B-AAB6-E2F68B5FD16C}"/>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E7371F3-2E12-B429-2AE0-153AE0E767EE}"/>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2B61206-920F-FDB9-F1F5-9A7ED72614D8}"/>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72FD0ED4-6782-C26D-5F4B-83BF09360D08}"/>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D2694963-ADFB-508E-71DA-8638EFE597DF}"/>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877B380-6048-FE97-F92B-5AA2DF0A477C}"/>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930274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Logo badge on pattern 2">
    <p:bg>
      <p:bgPr>
        <a:solidFill>
          <a:schemeClr val="accent3"/>
        </a:solidFill>
        <a:effectLst/>
      </p:bgPr>
    </p:bg>
    <p:spTree>
      <p:nvGrpSpPr>
        <p:cNvPr id="1" name=""/>
        <p:cNvGrpSpPr/>
        <p:nvPr/>
      </p:nvGrpSpPr>
      <p:grpSpPr>
        <a:xfrm>
          <a:off x="0" y="0"/>
          <a:ext cx="0" cy="0"/>
          <a:chOff x="0" y="0"/>
          <a:chExt cx="0" cy="0"/>
        </a:xfrm>
      </p:grpSpPr>
      <p:pic>
        <p:nvPicPr>
          <p:cNvPr id="6" name="Picture 5" descr="A red and black pattern&#10;&#10;Description automatically generated">
            <a:extLst>
              <a:ext uri="{FF2B5EF4-FFF2-40B4-BE49-F238E27FC236}">
                <a16:creationId xmlns:a16="http://schemas.microsoft.com/office/drawing/2014/main" id="{ED19442D-45E9-4274-6C6A-B537916EE961}"/>
              </a:ext>
            </a:extLst>
          </p:cNvPr>
          <p:cNvPicPr>
            <a:picLocks noChangeAspect="1"/>
          </p:cNvPicPr>
          <p:nvPr userDrawn="1"/>
        </p:nvPicPr>
        <p:blipFill>
          <a:blip r:embed="rId2"/>
          <a:stretch>
            <a:fillRect/>
          </a:stretch>
        </p:blipFill>
        <p:spPr>
          <a:xfrm>
            <a:off x="0" y="0"/>
            <a:ext cx="20104100" cy="11309350"/>
          </a:xfrm>
          <a:prstGeom prst="rect">
            <a:avLst/>
          </a:prstGeom>
        </p:spPr>
      </p:pic>
      <p:pic>
        <p:nvPicPr>
          <p:cNvPr id="3" name="Picture 2">
            <a:extLst>
              <a:ext uri="{FF2B5EF4-FFF2-40B4-BE49-F238E27FC236}">
                <a16:creationId xmlns:a16="http://schemas.microsoft.com/office/drawing/2014/main" id="{7C397A90-D57D-C983-3C93-492E5C568D38}"/>
              </a:ext>
            </a:extLst>
          </p:cNvPr>
          <p:cNvPicPr>
            <a:picLocks noChangeAspect="1"/>
          </p:cNvPicPr>
          <p:nvPr userDrawn="1"/>
        </p:nvPicPr>
        <p:blipFill>
          <a:blip r:embed="rId3"/>
          <a:srcRect l="6" r="6"/>
          <a:stretch/>
        </p:blipFill>
        <p:spPr>
          <a:xfrm>
            <a:off x="3310473" y="3764615"/>
            <a:ext cx="12995784" cy="3780121"/>
          </a:xfrm>
          <a:prstGeom prst="rect">
            <a:avLst/>
          </a:prstGeom>
        </p:spPr>
      </p:pic>
      <p:sp>
        <p:nvSpPr>
          <p:cNvPr id="4" name="Text Placeholder 5">
            <a:extLst>
              <a:ext uri="{FF2B5EF4-FFF2-40B4-BE49-F238E27FC236}">
                <a16:creationId xmlns:a16="http://schemas.microsoft.com/office/drawing/2014/main" id="{B34C368B-47EB-30B7-5C19-802C3E11B9D8}"/>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2" name="Group 1">
            <a:extLst>
              <a:ext uri="{FF2B5EF4-FFF2-40B4-BE49-F238E27FC236}">
                <a16:creationId xmlns:a16="http://schemas.microsoft.com/office/drawing/2014/main" id="{81BADC8F-1AFE-93C5-7299-2A51EB139833}"/>
              </a:ext>
            </a:extLst>
          </p:cNvPr>
          <p:cNvGrpSpPr/>
          <p:nvPr userDrawn="1"/>
        </p:nvGrpSpPr>
        <p:grpSpPr>
          <a:xfrm>
            <a:off x="19941568" y="-14642"/>
            <a:ext cx="177172" cy="11345953"/>
            <a:chOff x="9042207" y="-13238"/>
            <a:chExt cx="107305" cy="6871238"/>
          </a:xfrm>
        </p:grpSpPr>
        <p:sp>
          <p:nvSpPr>
            <p:cNvPr id="5" name="Rectangle 4">
              <a:extLst>
                <a:ext uri="{FF2B5EF4-FFF2-40B4-BE49-F238E27FC236}">
                  <a16:creationId xmlns:a16="http://schemas.microsoft.com/office/drawing/2014/main" id="{2F93D671-75EF-3C06-4306-32629A95B6AA}"/>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F464779-B069-3E3D-6F39-1C55051AD7D6}"/>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27181AB-0621-AF05-CEB6-1F9AB06CACC4}"/>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07CC263-FDD6-31D1-0818-E2BAC936F444}"/>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BDFEAF0-8FCB-8680-AA62-B58B9ACAE304}"/>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4C61908-BE9A-5B17-181B-D3A35F102A78}"/>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5DAD189-5458-873F-9FC8-9992413DCEAB}"/>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17F50A8-DABC-1072-9B5A-7CC14BF77006}"/>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470D444-E50F-82E0-676B-5FEF97F6457E}"/>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08D974F-729E-8BAE-E43F-B94376EB9B62}"/>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E6D655C-974C-D873-384D-BCCD2DA45D4D}"/>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81833B9-C5B8-DEF8-1702-75A16DF2C468}"/>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7877564-692E-1FE5-C93D-26EDFC2B53E0}"/>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9426022-200E-5300-CB95-199D611D7105}"/>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2732CD5-0275-63F4-E09C-DB44776BF50F}"/>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BC909D2-519D-C925-FA62-AD3559693217}"/>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AB441E4-062C-C705-0CBC-A7509414BB8F}"/>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F36DE8A7-9E52-A8E4-6F21-D16969BD3717}"/>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19115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Welcome on white">
    <p:bg>
      <p:bgPr>
        <a:solidFill>
          <a:schemeClr val="tx1"/>
        </a:solidFill>
        <a:effectLst/>
      </p:bgPr>
    </p:bg>
    <p:spTree>
      <p:nvGrpSpPr>
        <p:cNvPr id="1" name=""/>
        <p:cNvGrpSpPr/>
        <p:nvPr/>
      </p:nvGrpSpPr>
      <p:grpSpPr>
        <a:xfrm>
          <a:off x="0" y="0"/>
          <a:ext cx="0" cy="0"/>
          <a:chOff x="0" y="0"/>
          <a:chExt cx="0" cy="0"/>
        </a:xfrm>
      </p:grpSpPr>
      <p:pic>
        <p:nvPicPr>
          <p:cNvPr id="7" name="Picture 6" descr="A red text on a black background&#10;&#10;Description automatically generated">
            <a:extLst>
              <a:ext uri="{FF2B5EF4-FFF2-40B4-BE49-F238E27FC236}">
                <a16:creationId xmlns:a16="http://schemas.microsoft.com/office/drawing/2014/main" id="{5D52109D-B796-CAD5-E185-03C28683BCC5}"/>
              </a:ext>
            </a:extLst>
          </p:cNvPr>
          <p:cNvPicPr>
            <a:picLocks noChangeAspect="1"/>
          </p:cNvPicPr>
          <p:nvPr userDrawn="1"/>
        </p:nvPicPr>
        <p:blipFill>
          <a:blip r:embed="rId2"/>
          <a:stretch>
            <a:fillRect/>
          </a:stretch>
        </p:blipFill>
        <p:spPr>
          <a:xfrm>
            <a:off x="3858689" y="3171433"/>
            <a:ext cx="12710980" cy="5132370"/>
          </a:xfrm>
          <a:prstGeom prst="rect">
            <a:avLst/>
          </a:prstGeom>
        </p:spPr>
      </p:pic>
      <p:sp>
        <p:nvSpPr>
          <p:cNvPr id="4" name="Text Placeholder 5">
            <a:extLst>
              <a:ext uri="{FF2B5EF4-FFF2-40B4-BE49-F238E27FC236}">
                <a16:creationId xmlns:a16="http://schemas.microsoft.com/office/drawing/2014/main" id="{59563CAA-61D5-42FD-651A-9EE729D4CD68}"/>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lumMod val="65000"/>
                  </a:schemeClr>
                </a:solidFill>
              </a:rPr>
              <a:t>[Add company classification and regulatory details] </a:t>
            </a:r>
          </a:p>
        </p:txBody>
      </p:sp>
      <p:pic>
        <p:nvPicPr>
          <p:cNvPr id="5" name="Picture 4" descr="A black background with red text&#10;&#10;Description automatically generated">
            <a:extLst>
              <a:ext uri="{FF2B5EF4-FFF2-40B4-BE49-F238E27FC236}">
                <a16:creationId xmlns:a16="http://schemas.microsoft.com/office/drawing/2014/main" id="{E72C35E2-6D15-8F6E-68A2-19AD513491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06128" y="10092122"/>
            <a:ext cx="3181243" cy="925231"/>
          </a:xfrm>
          <a:prstGeom prst="rect">
            <a:avLst/>
          </a:prstGeom>
        </p:spPr>
      </p:pic>
      <p:grpSp>
        <p:nvGrpSpPr>
          <p:cNvPr id="2" name="Group 1">
            <a:extLst>
              <a:ext uri="{FF2B5EF4-FFF2-40B4-BE49-F238E27FC236}">
                <a16:creationId xmlns:a16="http://schemas.microsoft.com/office/drawing/2014/main" id="{4F119986-9F69-F51C-23B1-5F398B4FCDD8}"/>
              </a:ext>
            </a:extLst>
          </p:cNvPr>
          <p:cNvGrpSpPr/>
          <p:nvPr userDrawn="1"/>
        </p:nvGrpSpPr>
        <p:grpSpPr>
          <a:xfrm>
            <a:off x="19941568" y="-14642"/>
            <a:ext cx="177172" cy="11345953"/>
            <a:chOff x="9042207" y="-13238"/>
            <a:chExt cx="107305" cy="6871238"/>
          </a:xfrm>
        </p:grpSpPr>
        <p:sp>
          <p:nvSpPr>
            <p:cNvPr id="3" name="Rectangle 2">
              <a:extLst>
                <a:ext uri="{FF2B5EF4-FFF2-40B4-BE49-F238E27FC236}">
                  <a16:creationId xmlns:a16="http://schemas.microsoft.com/office/drawing/2014/main" id="{D8275C82-CC39-802B-DA63-ACAAA30C911A}"/>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A956F60-848D-669F-9D04-4380E9078C5B}"/>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5D77E1D-2059-A177-8E06-996BA1E17F14}"/>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E975A2C-9F78-C6A5-32C3-251C023EFCA4}"/>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296585B-0AB3-4119-9FE1-118A9EBEFE86}"/>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8A144D9-9768-FD0F-5584-41214F6B84E3}"/>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D3411B2-B0CC-8D97-D917-07BD67511C12}"/>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945F500-0DB4-5F7A-6ADA-C289F7F1B86A}"/>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77043-3578-8E46-6D03-559235F7A6FA}"/>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102B9CE-8C75-4E57-5C50-040CFCDBE049}"/>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AA65BB7-EF91-B479-91EE-1800E445496E}"/>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FB033F7-B1FC-B9F8-950C-FE43B66401E2}"/>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D06E53E-3885-EC5E-C6C4-8F67FC91B4DC}"/>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06CC256-7F0F-A44E-81FA-79D9771B9B0B}"/>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44D2B7F-36F7-D905-591F-9B639153BF77}"/>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7714A6B-AE09-1A0F-76FA-A99A7A68D614}"/>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F7AFBFB-F9B4-1245-5BE2-F349DE2DF132}"/>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0CB2170-B33A-E4F4-B3B8-053E50721A54}"/>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924588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Welcome on Passion red">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297D55-0662-A565-F1B3-DB50798AE5F3}"/>
              </a:ext>
            </a:extLst>
          </p:cNvPr>
          <p:cNvPicPr>
            <a:picLocks noChangeAspect="1"/>
          </p:cNvPicPr>
          <p:nvPr userDrawn="1"/>
        </p:nvPicPr>
        <p:blipFill>
          <a:blip r:embed="rId2"/>
          <a:srcRect l="4" r="4"/>
          <a:stretch/>
        </p:blipFill>
        <p:spPr>
          <a:xfrm>
            <a:off x="3858688" y="3171433"/>
            <a:ext cx="12709923" cy="5132370"/>
          </a:xfrm>
          <a:prstGeom prst="rect">
            <a:avLst/>
          </a:prstGeom>
        </p:spPr>
      </p:pic>
      <p:sp>
        <p:nvSpPr>
          <p:cNvPr id="6" name="Text Placeholder 5">
            <a:extLst>
              <a:ext uri="{FF2B5EF4-FFF2-40B4-BE49-F238E27FC236}">
                <a16:creationId xmlns:a16="http://schemas.microsoft.com/office/drawing/2014/main" id="{E562A2B2-4BBA-D07E-D1BA-A0032988B80C}"/>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pic>
        <p:nvPicPr>
          <p:cNvPr id="8" name="Picture 7">
            <a:extLst>
              <a:ext uri="{FF2B5EF4-FFF2-40B4-BE49-F238E27FC236}">
                <a16:creationId xmlns:a16="http://schemas.microsoft.com/office/drawing/2014/main" id="{D8D32EFE-E2DA-FE81-47A1-2898127F1C3A}"/>
              </a:ext>
            </a:extLst>
          </p:cNvPr>
          <p:cNvPicPr>
            <a:picLocks noChangeAspect="1"/>
          </p:cNvPicPr>
          <p:nvPr userDrawn="1"/>
        </p:nvPicPr>
        <p:blipFill>
          <a:blip r:embed="rId3"/>
          <a:srcRect l="6" r="6"/>
          <a:stretch/>
        </p:blipFill>
        <p:spPr>
          <a:xfrm>
            <a:off x="16135096" y="10122251"/>
            <a:ext cx="3152276" cy="916912"/>
          </a:xfrm>
          <a:prstGeom prst="rect">
            <a:avLst/>
          </a:prstGeom>
        </p:spPr>
      </p:pic>
      <p:grpSp>
        <p:nvGrpSpPr>
          <p:cNvPr id="3" name="Group 2">
            <a:extLst>
              <a:ext uri="{FF2B5EF4-FFF2-40B4-BE49-F238E27FC236}">
                <a16:creationId xmlns:a16="http://schemas.microsoft.com/office/drawing/2014/main" id="{8F243F4E-5362-7B93-D758-0F3601FF0879}"/>
              </a:ext>
            </a:extLst>
          </p:cNvPr>
          <p:cNvGrpSpPr/>
          <p:nvPr userDrawn="1"/>
        </p:nvGrpSpPr>
        <p:grpSpPr>
          <a:xfrm>
            <a:off x="19941568" y="-14642"/>
            <a:ext cx="177172" cy="11345953"/>
            <a:chOff x="9042207" y="-13238"/>
            <a:chExt cx="107305" cy="6871238"/>
          </a:xfrm>
        </p:grpSpPr>
        <p:sp>
          <p:nvSpPr>
            <p:cNvPr id="4" name="Rectangle 3">
              <a:extLst>
                <a:ext uri="{FF2B5EF4-FFF2-40B4-BE49-F238E27FC236}">
                  <a16:creationId xmlns:a16="http://schemas.microsoft.com/office/drawing/2014/main" id="{94E47043-A501-2BA6-7F85-F6892AAFEBC9}"/>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A1C9411-90CB-FA3F-9B3F-A6AC79C4CF03}"/>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B4C35BA-20B3-D44E-7FAE-6677D0514D31}"/>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0167BED-0266-1247-BE92-8E065B93847A}"/>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38D5FB1-FEB7-D843-71E2-3E23FF9A8791}"/>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C1A6255-822D-0F93-DB03-EA4E3880D657}"/>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E628D3C-3D93-EB7C-262D-79B566CB91BE}"/>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8F5981E-4B94-08BD-22A9-C402FAA445CD}"/>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D11F08F-1156-5065-C501-81ADDAD8BD0A}"/>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2DB2266-8BEB-44AA-345F-DBE8C936C00B}"/>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D23C0D0-B424-0BDF-7691-318A472706A7}"/>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F167794-CB86-85C2-45A5-EBA35313AEAC}"/>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0614F24-FA87-3460-72E1-7BAB99B45589}"/>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919028A-63EA-8B8A-94F3-24EF6BB392B1}"/>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FA2FFA4-1EAE-7B25-0A42-34D8654E8484}"/>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0E22FBC-9B2F-4F8E-8B0B-16C5C27A7057}"/>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5FB0BC18-F706-6524-1F08-5B5FA75B913C}"/>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48037D4-C4BE-D361-4F18-8B6A040A6A4E}"/>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823812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Welcome on Power with illustration">
    <p:bg>
      <p:bgPr>
        <a:solidFill>
          <a:schemeClr val="accent2"/>
        </a:solidFill>
        <a:effectLst/>
      </p:bgPr>
    </p:bg>
    <p:spTree>
      <p:nvGrpSpPr>
        <p:cNvPr id="1" name=""/>
        <p:cNvGrpSpPr/>
        <p:nvPr/>
      </p:nvGrpSpPr>
      <p:grpSpPr>
        <a:xfrm>
          <a:off x="0" y="0"/>
          <a:ext cx="0" cy="0"/>
          <a:chOff x="0" y="0"/>
          <a:chExt cx="0" cy="0"/>
        </a:xfrm>
      </p:grpSpPr>
      <p:pic>
        <p:nvPicPr>
          <p:cNvPr id="4" name="Picture 3" descr="A white text on a black background&#10;&#10;Description automatically generated">
            <a:extLst>
              <a:ext uri="{FF2B5EF4-FFF2-40B4-BE49-F238E27FC236}">
                <a16:creationId xmlns:a16="http://schemas.microsoft.com/office/drawing/2014/main" id="{3EC0D13A-649B-18C5-78E1-70585AF5EB03}"/>
              </a:ext>
            </a:extLst>
          </p:cNvPr>
          <p:cNvPicPr>
            <a:picLocks noChangeAspect="1"/>
          </p:cNvPicPr>
          <p:nvPr userDrawn="1"/>
        </p:nvPicPr>
        <p:blipFill>
          <a:blip r:embed="rId2"/>
          <a:stretch>
            <a:fillRect/>
          </a:stretch>
        </p:blipFill>
        <p:spPr>
          <a:xfrm>
            <a:off x="4475816" y="4183239"/>
            <a:ext cx="11143867" cy="2985128"/>
          </a:xfrm>
          <a:prstGeom prst="rect">
            <a:avLst/>
          </a:prstGeom>
        </p:spPr>
      </p:pic>
      <p:pic>
        <p:nvPicPr>
          <p:cNvPr id="6" name="Picture 5" descr="A person holding another person's hand&#10;&#10;Description automatically generated">
            <a:extLst>
              <a:ext uri="{FF2B5EF4-FFF2-40B4-BE49-F238E27FC236}">
                <a16:creationId xmlns:a16="http://schemas.microsoft.com/office/drawing/2014/main" id="{4F14F099-0617-5476-4142-416257068536}"/>
              </a:ext>
            </a:extLst>
          </p:cNvPr>
          <p:cNvPicPr>
            <a:picLocks noChangeAspect="1"/>
          </p:cNvPicPr>
          <p:nvPr userDrawn="1"/>
        </p:nvPicPr>
        <p:blipFill>
          <a:blip r:embed="rId3"/>
          <a:stretch>
            <a:fillRect/>
          </a:stretch>
        </p:blipFill>
        <p:spPr>
          <a:xfrm>
            <a:off x="7226323" y="0"/>
            <a:ext cx="6364826" cy="11309350"/>
          </a:xfrm>
          <a:prstGeom prst="rect">
            <a:avLst/>
          </a:prstGeom>
        </p:spPr>
      </p:pic>
      <p:sp>
        <p:nvSpPr>
          <p:cNvPr id="5" name="Text Placeholder 5">
            <a:extLst>
              <a:ext uri="{FF2B5EF4-FFF2-40B4-BE49-F238E27FC236}">
                <a16:creationId xmlns:a16="http://schemas.microsoft.com/office/drawing/2014/main" id="{863C2C2B-EDB1-E98F-AC64-CF8DB798085E}"/>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pic>
        <p:nvPicPr>
          <p:cNvPr id="8" name="Picture 7">
            <a:extLst>
              <a:ext uri="{FF2B5EF4-FFF2-40B4-BE49-F238E27FC236}">
                <a16:creationId xmlns:a16="http://schemas.microsoft.com/office/drawing/2014/main" id="{FB27D0AB-DA76-A52C-EDB5-384C2937B263}"/>
              </a:ext>
            </a:extLst>
          </p:cNvPr>
          <p:cNvPicPr>
            <a:picLocks noChangeAspect="1"/>
          </p:cNvPicPr>
          <p:nvPr userDrawn="1"/>
        </p:nvPicPr>
        <p:blipFill>
          <a:blip r:embed="rId4"/>
          <a:srcRect l="6" r="6"/>
          <a:stretch/>
        </p:blipFill>
        <p:spPr>
          <a:xfrm>
            <a:off x="16135096" y="10122251"/>
            <a:ext cx="3152276" cy="916912"/>
          </a:xfrm>
          <a:prstGeom prst="rect">
            <a:avLst/>
          </a:prstGeom>
        </p:spPr>
      </p:pic>
      <p:grpSp>
        <p:nvGrpSpPr>
          <p:cNvPr id="2" name="Group 1">
            <a:extLst>
              <a:ext uri="{FF2B5EF4-FFF2-40B4-BE49-F238E27FC236}">
                <a16:creationId xmlns:a16="http://schemas.microsoft.com/office/drawing/2014/main" id="{43BDB42E-5138-ACCD-F112-76664469A4CB}"/>
              </a:ext>
            </a:extLst>
          </p:cNvPr>
          <p:cNvGrpSpPr/>
          <p:nvPr userDrawn="1"/>
        </p:nvGrpSpPr>
        <p:grpSpPr>
          <a:xfrm>
            <a:off x="19941568" y="-14642"/>
            <a:ext cx="177172" cy="11345953"/>
            <a:chOff x="9042207" y="-13238"/>
            <a:chExt cx="107305" cy="6871238"/>
          </a:xfrm>
        </p:grpSpPr>
        <p:sp>
          <p:nvSpPr>
            <p:cNvPr id="3" name="Rectangle 2">
              <a:extLst>
                <a:ext uri="{FF2B5EF4-FFF2-40B4-BE49-F238E27FC236}">
                  <a16:creationId xmlns:a16="http://schemas.microsoft.com/office/drawing/2014/main" id="{94EB9DF4-E3A6-47B8-E116-5BCF794D2564}"/>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7883B3F-5A6E-94C2-9AAF-655312E0FED5}"/>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4974CAC-C7E3-96A5-BEB2-80A4A99493D6}"/>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8E6A260-89B6-743F-1039-40C9CD18C189}"/>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8D04D5F-F809-3C40-76C1-6C062D867D95}"/>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164BD6D-6EB5-E9CC-4E13-DBA890C79E01}"/>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0AB1696-BE53-6274-DE12-2373CC32DF16}"/>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968CC4E-0369-123F-CC5D-582B6E938179}"/>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EF045EF-2E3D-0E41-6BFA-6BEC9BAF0B3E}"/>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CA898B2-9D75-7FD6-4E96-B918B7B73BEB}"/>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104BCC3-8B7F-A9F4-4805-09492936873B}"/>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ED6DF72-54C7-7C60-F757-650F8987F5B3}"/>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7239D5F-63B6-835D-4F7B-8AC0878DFE69}"/>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75C85E8-6CAD-3061-E096-F9DF54FD3448}"/>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ED42981-C25F-33D4-A33E-BC936A0B1288}"/>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C6131BC8-461E-D97E-B544-221A635CC543}"/>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AC05AA5B-0D18-DAB1-A4AC-3C89BC92A953}"/>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44AB248-997B-7CDC-2911-AAB198B51EE6}"/>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498346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Welcome on Inspire with illustr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white text on a black background&#10;&#10;Description automatically generated">
            <a:extLst>
              <a:ext uri="{FF2B5EF4-FFF2-40B4-BE49-F238E27FC236}">
                <a16:creationId xmlns:a16="http://schemas.microsoft.com/office/drawing/2014/main" id="{0C9E2789-272E-00F0-1CB4-1F3E55C8463B}"/>
              </a:ext>
            </a:extLst>
          </p:cNvPr>
          <p:cNvPicPr>
            <a:picLocks noChangeAspect="1"/>
          </p:cNvPicPr>
          <p:nvPr userDrawn="1"/>
        </p:nvPicPr>
        <p:blipFill>
          <a:blip r:embed="rId3"/>
          <a:stretch>
            <a:fillRect/>
          </a:stretch>
        </p:blipFill>
        <p:spPr>
          <a:xfrm>
            <a:off x="3113926" y="4069738"/>
            <a:ext cx="7991970" cy="2140823"/>
          </a:xfrm>
          <a:prstGeom prst="rect">
            <a:avLst/>
          </a:prstGeom>
        </p:spPr>
      </p:pic>
      <p:pic>
        <p:nvPicPr>
          <p:cNvPr id="2" name="Picture 1">
            <a:extLst>
              <a:ext uri="{FF2B5EF4-FFF2-40B4-BE49-F238E27FC236}">
                <a16:creationId xmlns:a16="http://schemas.microsoft.com/office/drawing/2014/main" id="{22080971-B9F2-80E7-CBF4-10F9A88CF496}"/>
              </a:ext>
            </a:extLst>
          </p:cNvPr>
          <p:cNvPicPr>
            <a:picLocks noChangeAspect="1"/>
          </p:cNvPicPr>
          <p:nvPr userDrawn="1"/>
        </p:nvPicPr>
        <p:blipFill>
          <a:blip r:embed="rId4"/>
          <a:srcRect l="6" r="6"/>
          <a:stretch/>
        </p:blipFill>
        <p:spPr>
          <a:xfrm>
            <a:off x="16135096" y="10122251"/>
            <a:ext cx="3152276" cy="916912"/>
          </a:xfrm>
          <a:prstGeom prst="rect">
            <a:avLst/>
          </a:prstGeom>
        </p:spPr>
      </p:pic>
      <p:sp>
        <p:nvSpPr>
          <p:cNvPr id="6" name="Text Placeholder 5">
            <a:extLst>
              <a:ext uri="{FF2B5EF4-FFF2-40B4-BE49-F238E27FC236}">
                <a16:creationId xmlns:a16="http://schemas.microsoft.com/office/drawing/2014/main" id="{B9360736-C8A8-933F-CE12-3C4796A9FE57}"/>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3" name="Group 2">
            <a:extLst>
              <a:ext uri="{FF2B5EF4-FFF2-40B4-BE49-F238E27FC236}">
                <a16:creationId xmlns:a16="http://schemas.microsoft.com/office/drawing/2014/main" id="{139EB223-4EEE-0E4F-27F0-E948B3F416F5}"/>
              </a:ext>
            </a:extLst>
          </p:cNvPr>
          <p:cNvGrpSpPr/>
          <p:nvPr userDrawn="1"/>
        </p:nvGrpSpPr>
        <p:grpSpPr>
          <a:xfrm>
            <a:off x="19941568" y="-14642"/>
            <a:ext cx="177172" cy="11345953"/>
            <a:chOff x="9042207" y="-13238"/>
            <a:chExt cx="107305" cy="6871238"/>
          </a:xfrm>
        </p:grpSpPr>
        <p:sp>
          <p:nvSpPr>
            <p:cNvPr id="5" name="Rectangle 4">
              <a:extLst>
                <a:ext uri="{FF2B5EF4-FFF2-40B4-BE49-F238E27FC236}">
                  <a16:creationId xmlns:a16="http://schemas.microsoft.com/office/drawing/2014/main" id="{C5436165-0E07-30C7-9C42-52B0655C5AA5}"/>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EA3531C-566F-EA92-C81A-DB559858F054}"/>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0701BD3-A42C-B7D8-81BE-3E6A3F5B32DF}"/>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778781F-A4DB-ED29-92E7-6A00F1B3399E}"/>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C4C16A0-F7D0-6F31-CEA2-D11DC0E33810}"/>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8DD7A55-925F-84AD-45A2-A721A4366E6A}"/>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BAFCFFF-6C9C-F08F-8CD1-AB63B40025B4}"/>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D5AA71F-6E30-0BD4-17EC-92DC65888AB7}"/>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C6709CE-C6E4-EBCE-62F6-A59D7AB3EE79}"/>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0DD6491-EAB8-7637-FEB1-5DE78918C6A5}"/>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31A40BF-9DFD-4A7E-5820-D15820C9F95B}"/>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C3ED756-6D9D-CA55-CD6F-8BEFBD94821B}"/>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E282F8C-1938-7079-CA10-8C85FDC42778}"/>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E4E95D8-4901-34AE-ABF1-DE83027AC1EA}"/>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357FABC-21F0-7E4F-CDF7-BF0DB0448EC2}"/>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765012A-AE99-4372-21C2-DCEF7F73AE55}"/>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BFB5AA3-7A5A-82D1-7D25-CD2B7D97D6EF}"/>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90831F2D-1C9A-A7C6-1EBF-53A15B1D3213}"/>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917599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Welcome on Inspire with pattern 1">
    <p:bg>
      <p:bgPr>
        <a:solidFill>
          <a:schemeClr val="accent4"/>
        </a:solidFill>
        <a:effectLst/>
      </p:bgPr>
    </p:bg>
    <p:spTree>
      <p:nvGrpSpPr>
        <p:cNvPr id="1" name=""/>
        <p:cNvGrpSpPr/>
        <p:nvPr/>
      </p:nvGrpSpPr>
      <p:grpSpPr>
        <a:xfrm>
          <a:off x="0" y="0"/>
          <a:ext cx="0" cy="0"/>
          <a:chOff x="0" y="0"/>
          <a:chExt cx="0" cy="0"/>
        </a:xfrm>
      </p:grpSpPr>
      <p:pic>
        <p:nvPicPr>
          <p:cNvPr id="4" name="Picture 3" descr="A black background with red text&#10;&#10;Description automatically generated">
            <a:extLst>
              <a:ext uri="{FF2B5EF4-FFF2-40B4-BE49-F238E27FC236}">
                <a16:creationId xmlns:a16="http://schemas.microsoft.com/office/drawing/2014/main" id="{A06E77F1-A752-A23C-704C-A759E5B67993}"/>
              </a:ext>
            </a:extLst>
          </p:cNvPr>
          <p:cNvPicPr>
            <a:picLocks noChangeAspect="1"/>
          </p:cNvPicPr>
          <p:nvPr userDrawn="1"/>
        </p:nvPicPr>
        <p:blipFill>
          <a:blip r:embed="rId2"/>
          <a:stretch>
            <a:fillRect/>
          </a:stretch>
        </p:blipFill>
        <p:spPr>
          <a:xfrm>
            <a:off x="0" y="0"/>
            <a:ext cx="20104100" cy="11309350"/>
          </a:xfrm>
          <a:prstGeom prst="rect">
            <a:avLst/>
          </a:prstGeom>
        </p:spPr>
      </p:pic>
      <p:pic>
        <p:nvPicPr>
          <p:cNvPr id="3" name="Picture 2">
            <a:extLst>
              <a:ext uri="{FF2B5EF4-FFF2-40B4-BE49-F238E27FC236}">
                <a16:creationId xmlns:a16="http://schemas.microsoft.com/office/drawing/2014/main" id="{5DA52AFC-23B0-DB5E-112C-7CB0B82A53F3}"/>
              </a:ext>
            </a:extLst>
          </p:cNvPr>
          <p:cNvPicPr>
            <a:picLocks noChangeAspect="1"/>
          </p:cNvPicPr>
          <p:nvPr userDrawn="1"/>
        </p:nvPicPr>
        <p:blipFill>
          <a:blip r:embed="rId3"/>
          <a:srcRect l="6" r="6"/>
          <a:stretch/>
        </p:blipFill>
        <p:spPr>
          <a:xfrm>
            <a:off x="16135096" y="10122251"/>
            <a:ext cx="3152276" cy="916912"/>
          </a:xfrm>
          <a:prstGeom prst="rect">
            <a:avLst/>
          </a:prstGeom>
        </p:spPr>
      </p:pic>
      <p:sp>
        <p:nvSpPr>
          <p:cNvPr id="7" name="Text Placeholder 5">
            <a:extLst>
              <a:ext uri="{FF2B5EF4-FFF2-40B4-BE49-F238E27FC236}">
                <a16:creationId xmlns:a16="http://schemas.microsoft.com/office/drawing/2014/main" id="{5FB55ACE-6CB6-C16E-C99E-DE053E483D43}"/>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2" name="Group 1">
            <a:extLst>
              <a:ext uri="{FF2B5EF4-FFF2-40B4-BE49-F238E27FC236}">
                <a16:creationId xmlns:a16="http://schemas.microsoft.com/office/drawing/2014/main" id="{C88D71A2-6AC1-61E2-23AC-DC10619CDB82}"/>
              </a:ext>
            </a:extLst>
          </p:cNvPr>
          <p:cNvGrpSpPr/>
          <p:nvPr userDrawn="1"/>
        </p:nvGrpSpPr>
        <p:grpSpPr>
          <a:xfrm>
            <a:off x="19941568" y="-14642"/>
            <a:ext cx="177172" cy="11345953"/>
            <a:chOff x="9042207" y="-13238"/>
            <a:chExt cx="107305" cy="6871238"/>
          </a:xfrm>
        </p:grpSpPr>
        <p:sp>
          <p:nvSpPr>
            <p:cNvPr id="5" name="Rectangle 4">
              <a:extLst>
                <a:ext uri="{FF2B5EF4-FFF2-40B4-BE49-F238E27FC236}">
                  <a16:creationId xmlns:a16="http://schemas.microsoft.com/office/drawing/2014/main" id="{55EA83B6-E4F4-C3DA-E6D0-769F9705F07E}"/>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9FFC1AA-0C99-5188-7D15-4F59C2DBF1B6}"/>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010B31A-BEA7-BD15-55CD-740C6E8862FC}"/>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26ED17E-4A0B-BCA1-356C-2EAFFEC24A10}"/>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D89A618-9DE0-F765-DFA9-60CA0282A528}"/>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61E9079-C277-8288-1E9E-C7F3B0EA6DCA}"/>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487B899-54FF-57CB-204D-1F900BB1DD7A}"/>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8CE086B-D0FC-0812-85E0-5B7B7F5A38B1}"/>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C5D4BA2-F8A6-70B2-1B8C-AA49A26DC750}"/>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413500C-3AEC-2DA3-AD51-C15AABE45012}"/>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E737FC5-83D1-D7FD-F636-FAEE39C19D20}"/>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A69CD35-D566-81E2-C6E3-7AA1916480DC}"/>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19DB2DA-8AEF-4E62-713A-5C46DF313F7A}"/>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F3EBC19-3599-8FC2-5CF2-C5322C0D662E}"/>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471A171-EFE8-7EFB-87B4-F0B31962D73B}"/>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88069FA-A92B-8D38-B306-4B762B1C57C1}"/>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518B4ECD-6E80-45C8-BF83-B703CBB55339}"/>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738E90E-5F78-6A44-8DEA-4720C1AF214E}"/>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229480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Welcome on image - whit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28814E9-B887-EBF4-8BB4-6A3D5322952C}"/>
              </a:ext>
            </a:extLst>
          </p:cNvPr>
          <p:cNvSpPr>
            <a:spLocks noGrp="1"/>
          </p:cNvSpPr>
          <p:nvPr>
            <p:ph type="pic" sz="quarter" idx="13" hasCustomPrompt="1"/>
          </p:nvPr>
        </p:nvSpPr>
        <p:spPr>
          <a:xfrm>
            <a:off x="0" y="0"/>
            <a:ext cx="20104100" cy="11309350"/>
          </a:xfrm>
        </p:spPr>
        <p:txBody>
          <a:bodyPr/>
          <a:lstStyle>
            <a:lvl1pPr marL="0" indent="0" algn="ctr">
              <a:buNone/>
              <a:defRPr/>
            </a:lvl1pPr>
          </a:lstStyle>
          <a:p>
            <a:r>
              <a:rPr lang="en-ZA" dirty="0"/>
              <a:t>Add picture &gt; Send to back</a:t>
            </a:r>
            <a:endParaRPr lang="en-GB" dirty="0"/>
          </a:p>
        </p:txBody>
      </p:sp>
      <p:pic>
        <p:nvPicPr>
          <p:cNvPr id="16" name="Picture 15" descr="A white line on a black background&#10;&#10;Description automatically generated">
            <a:extLst>
              <a:ext uri="{FF2B5EF4-FFF2-40B4-BE49-F238E27FC236}">
                <a16:creationId xmlns:a16="http://schemas.microsoft.com/office/drawing/2014/main" id="{A374350B-5AB0-0CAB-7299-179706BCEED1}"/>
              </a:ext>
            </a:extLst>
          </p:cNvPr>
          <p:cNvPicPr>
            <a:picLocks noChangeAspect="1"/>
          </p:cNvPicPr>
          <p:nvPr userDrawn="1"/>
        </p:nvPicPr>
        <p:blipFill>
          <a:blip r:embed="rId2"/>
          <a:stretch>
            <a:fillRect/>
          </a:stretch>
        </p:blipFill>
        <p:spPr>
          <a:xfrm>
            <a:off x="15036815" y="3157777"/>
            <a:ext cx="1426732" cy="5078998"/>
          </a:xfrm>
          <a:prstGeom prst="rect">
            <a:avLst/>
          </a:prstGeom>
        </p:spPr>
      </p:pic>
      <p:pic>
        <p:nvPicPr>
          <p:cNvPr id="18" name="Picture 17" descr="A black and white rectangle&#10;&#10;Description automatically generated">
            <a:extLst>
              <a:ext uri="{FF2B5EF4-FFF2-40B4-BE49-F238E27FC236}">
                <a16:creationId xmlns:a16="http://schemas.microsoft.com/office/drawing/2014/main" id="{EE8BADFB-F405-BFBA-E507-E5D5FF879F21}"/>
              </a:ext>
            </a:extLst>
          </p:cNvPr>
          <p:cNvPicPr>
            <a:picLocks noChangeAspect="1"/>
          </p:cNvPicPr>
          <p:nvPr userDrawn="1"/>
        </p:nvPicPr>
        <p:blipFill>
          <a:blip r:embed="rId3"/>
          <a:stretch>
            <a:fillRect/>
          </a:stretch>
        </p:blipFill>
        <p:spPr>
          <a:xfrm>
            <a:off x="3874904" y="4347956"/>
            <a:ext cx="625211" cy="2607903"/>
          </a:xfrm>
          <a:prstGeom prst="rect">
            <a:avLst/>
          </a:prstGeom>
        </p:spPr>
      </p:pic>
      <p:pic>
        <p:nvPicPr>
          <p:cNvPr id="20" name="Picture 19" descr="A white letters on a black background&#10;&#10;Description automatically generated">
            <a:extLst>
              <a:ext uri="{FF2B5EF4-FFF2-40B4-BE49-F238E27FC236}">
                <a16:creationId xmlns:a16="http://schemas.microsoft.com/office/drawing/2014/main" id="{9F2B43D9-0FFF-4D47-7F34-9B6F08ACE603}"/>
              </a:ext>
            </a:extLst>
          </p:cNvPr>
          <p:cNvPicPr>
            <a:picLocks noChangeAspect="1"/>
          </p:cNvPicPr>
          <p:nvPr userDrawn="1"/>
        </p:nvPicPr>
        <p:blipFill>
          <a:blip r:embed="rId4"/>
          <a:stretch>
            <a:fillRect/>
          </a:stretch>
        </p:blipFill>
        <p:spPr>
          <a:xfrm>
            <a:off x="6063331" y="4730470"/>
            <a:ext cx="7960899" cy="1568205"/>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C67BA48D-7509-2C23-CFCC-C4D68B735F93}"/>
              </a:ext>
            </a:extLst>
          </p:cNvPr>
          <p:cNvPicPr>
            <a:picLocks noChangeAspect="1"/>
          </p:cNvPicPr>
          <p:nvPr userDrawn="1"/>
        </p:nvPicPr>
        <p:blipFill>
          <a:blip r:embed="rId5"/>
          <a:stretch>
            <a:fillRect/>
          </a:stretch>
        </p:blipFill>
        <p:spPr>
          <a:xfrm>
            <a:off x="3874903" y="3153802"/>
            <a:ext cx="12588643" cy="5082972"/>
          </a:xfrm>
          <a:prstGeom prst="rect">
            <a:avLst/>
          </a:prstGeom>
        </p:spPr>
      </p:pic>
      <p:pic>
        <p:nvPicPr>
          <p:cNvPr id="4" name="Picture 3" descr="A white letters on a black background&#10;&#10;Description automatically generated">
            <a:extLst>
              <a:ext uri="{FF2B5EF4-FFF2-40B4-BE49-F238E27FC236}">
                <a16:creationId xmlns:a16="http://schemas.microsoft.com/office/drawing/2014/main" id="{2B1F394F-43C2-6F07-047E-B400CD4615B7}"/>
              </a:ext>
            </a:extLst>
          </p:cNvPr>
          <p:cNvPicPr>
            <a:picLocks noChangeAspect="1"/>
          </p:cNvPicPr>
          <p:nvPr userDrawn="1"/>
        </p:nvPicPr>
        <p:blipFill>
          <a:blip r:embed="rId4"/>
          <a:stretch>
            <a:fillRect/>
          </a:stretch>
        </p:blipFill>
        <p:spPr>
          <a:xfrm>
            <a:off x="6086913" y="4746684"/>
            <a:ext cx="7960899" cy="1568205"/>
          </a:xfrm>
          <a:prstGeom prst="rect">
            <a:avLst/>
          </a:prstGeom>
        </p:spPr>
      </p:pic>
      <p:pic>
        <p:nvPicPr>
          <p:cNvPr id="6" name="Picture 5" descr="A white line on a black background&#10;&#10;Description automatically generated">
            <a:extLst>
              <a:ext uri="{FF2B5EF4-FFF2-40B4-BE49-F238E27FC236}">
                <a16:creationId xmlns:a16="http://schemas.microsoft.com/office/drawing/2014/main" id="{75C9D371-CD24-B2E0-165D-B575C840F1BA}"/>
              </a:ext>
            </a:extLst>
          </p:cNvPr>
          <p:cNvPicPr>
            <a:picLocks noChangeAspect="1"/>
          </p:cNvPicPr>
          <p:nvPr userDrawn="1"/>
        </p:nvPicPr>
        <p:blipFill>
          <a:blip r:embed="rId2"/>
          <a:stretch>
            <a:fillRect/>
          </a:stretch>
        </p:blipFill>
        <p:spPr>
          <a:xfrm>
            <a:off x="15076609" y="3157777"/>
            <a:ext cx="1426732" cy="5078998"/>
          </a:xfrm>
          <a:prstGeom prst="rect">
            <a:avLst/>
          </a:prstGeom>
        </p:spPr>
      </p:pic>
      <p:pic>
        <p:nvPicPr>
          <p:cNvPr id="8" name="Picture 7" descr="A black and white rectangle&#10;&#10;Description automatically generated">
            <a:extLst>
              <a:ext uri="{FF2B5EF4-FFF2-40B4-BE49-F238E27FC236}">
                <a16:creationId xmlns:a16="http://schemas.microsoft.com/office/drawing/2014/main" id="{2925B363-19AB-DD90-BE4C-8CB0AB62FC27}"/>
              </a:ext>
            </a:extLst>
          </p:cNvPr>
          <p:cNvPicPr>
            <a:picLocks noChangeAspect="1"/>
          </p:cNvPicPr>
          <p:nvPr userDrawn="1"/>
        </p:nvPicPr>
        <p:blipFill>
          <a:blip r:embed="rId3"/>
          <a:stretch>
            <a:fillRect/>
          </a:stretch>
        </p:blipFill>
        <p:spPr>
          <a:xfrm>
            <a:off x="3947124" y="4347956"/>
            <a:ext cx="625211" cy="2607903"/>
          </a:xfrm>
          <a:prstGeom prst="rect">
            <a:avLst/>
          </a:prstGeom>
        </p:spPr>
      </p:pic>
      <p:sp>
        <p:nvSpPr>
          <p:cNvPr id="2" name="Text Placeholder 5">
            <a:extLst>
              <a:ext uri="{FF2B5EF4-FFF2-40B4-BE49-F238E27FC236}">
                <a16:creationId xmlns:a16="http://schemas.microsoft.com/office/drawing/2014/main" id="{DD07B9FB-98EC-11F4-D79F-D9BB9F29A489}"/>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pic>
        <p:nvPicPr>
          <p:cNvPr id="9" name="Picture 8">
            <a:extLst>
              <a:ext uri="{FF2B5EF4-FFF2-40B4-BE49-F238E27FC236}">
                <a16:creationId xmlns:a16="http://schemas.microsoft.com/office/drawing/2014/main" id="{0756537A-7CCD-DEFB-F8B2-CB4B503FC1FE}"/>
              </a:ext>
            </a:extLst>
          </p:cNvPr>
          <p:cNvPicPr>
            <a:picLocks noChangeAspect="1"/>
          </p:cNvPicPr>
          <p:nvPr userDrawn="1"/>
        </p:nvPicPr>
        <p:blipFill>
          <a:blip r:embed="rId6"/>
          <a:srcRect l="6" r="6"/>
          <a:stretch/>
        </p:blipFill>
        <p:spPr>
          <a:xfrm>
            <a:off x="16135096" y="10122251"/>
            <a:ext cx="3152276" cy="916912"/>
          </a:xfrm>
          <a:prstGeom prst="rect">
            <a:avLst/>
          </a:prstGeom>
        </p:spPr>
      </p:pic>
      <p:grpSp>
        <p:nvGrpSpPr>
          <p:cNvPr id="7" name="Group 6">
            <a:extLst>
              <a:ext uri="{FF2B5EF4-FFF2-40B4-BE49-F238E27FC236}">
                <a16:creationId xmlns:a16="http://schemas.microsoft.com/office/drawing/2014/main" id="{A76285B5-B3BC-DBE8-A024-677E4B184EE6}"/>
              </a:ext>
            </a:extLst>
          </p:cNvPr>
          <p:cNvGrpSpPr/>
          <p:nvPr userDrawn="1"/>
        </p:nvGrpSpPr>
        <p:grpSpPr>
          <a:xfrm>
            <a:off x="19941568" y="-14642"/>
            <a:ext cx="177172" cy="11345953"/>
            <a:chOff x="9042207" y="-13238"/>
            <a:chExt cx="107305" cy="6871238"/>
          </a:xfrm>
        </p:grpSpPr>
        <p:sp>
          <p:nvSpPr>
            <p:cNvPr id="10" name="Rectangle 9">
              <a:extLst>
                <a:ext uri="{FF2B5EF4-FFF2-40B4-BE49-F238E27FC236}">
                  <a16:creationId xmlns:a16="http://schemas.microsoft.com/office/drawing/2014/main" id="{546DF6EF-7A64-EB06-12FB-C070ED49EB0B}"/>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0FEC35F-9A81-3F63-23EB-9B3425F504CA}"/>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2D6C25B-6ED0-D2F0-7787-54998EA950AF}"/>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331E2F1-1FC4-729C-D1B1-1ED72D30DF0C}"/>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4E8D316-D6E7-80A2-2106-1B2208F24E1E}"/>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9616D71-8B13-9A29-6AAB-01C95E16C52A}"/>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E9B8B24-B8EF-41CE-0140-165D4751EA6F}"/>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86327ED-3BBD-FBE7-CDB8-EEB843FC39CC}"/>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667E970-1090-3C83-3F7C-E1E61A8DD62E}"/>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575FBCD7-B7BF-1A8F-7CDC-B9EF2664E3CF}"/>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55444F0-2329-7248-38EF-A9D5067987D6}"/>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63BA40C5-5010-DB6F-5D2B-6DB5E6911C44}"/>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12B3E2B9-1F86-F237-2A0C-1B19D940FE76}"/>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24EF004A-6085-4F18-B6C5-B465FC72E61C}"/>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C458C891-B9F2-62F2-AD67-772B56F09678}"/>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B89EA24-9786-2788-C5C5-C8AFA9AFAC33}"/>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16D18E4-0114-15AD-C213-9B61DF1CB413}"/>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905962C3-7C5D-2FEE-CE7C-B40A96A43C04}"/>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44905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Welcome on image - red">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28814E9-B887-EBF4-8BB4-6A3D5322952C}"/>
              </a:ext>
            </a:extLst>
          </p:cNvPr>
          <p:cNvSpPr>
            <a:spLocks noGrp="1"/>
          </p:cNvSpPr>
          <p:nvPr>
            <p:ph type="pic" sz="quarter" idx="13" hasCustomPrompt="1"/>
          </p:nvPr>
        </p:nvSpPr>
        <p:spPr>
          <a:xfrm>
            <a:off x="0" y="0"/>
            <a:ext cx="20104100" cy="11309350"/>
          </a:xfrm>
        </p:spPr>
        <p:txBody>
          <a:bodyPr/>
          <a:lstStyle>
            <a:lvl1pPr marL="0" indent="0" algn="ctr">
              <a:buNone/>
              <a:defRPr/>
            </a:lvl1pPr>
          </a:lstStyle>
          <a:p>
            <a:r>
              <a:rPr lang="en-ZA" dirty="0"/>
              <a:t>Add picture &gt; Send to back</a:t>
            </a:r>
            <a:endParaRPr lang="en-GB" dirty="0"/>
          </a:p>
        </p:txBody>
      </p:sp>
      <p:pic>
        <p:nvPicPr>
          <p:cNvPr id="10" name="Picture 9" descr="A red text on a black background&#10;&#10;Description automatically generated">
            <a:extLst>
              <a:ext uri="{FF2B5EF4-FFF2-40B4-BE49-F238E27FC236}">
                <a16:creationId xmlns:a16="http://schemas.microsoft.com/office/drawing/2014/main" id="{18DFB791-E6ED-5922-1DEB-CF52C509B50E}"/>
              </a:ext>
            </a:extLst>
          </p:cNvPr>
          <p:cNvPicPr>
            <a:picLocks noChangeAspect="1"/>
          </p:cNvPicPr>
          <p:nvPr userDrawn="1"/>
        </p:nvPicPr>
        <p:blipFill>
          <a:blip r:embed="rId2"/>
          <a:stretch>
            <a:fillRect/>
          </a:stretch>
        </p:blipFill>
        <p:spPr>
          <a:xfrm>
            <a:off x="3899468" y="3162528"/>
            <a:ext cx="12588643" cy="5082971"/>
          </a:xfrm>
          <a:prstGeom prst="rect">
            <a:avLst/>
          </a:prstGeom>
        </p:spPr>
      </p:pic>
      <p:sp>
        <p:nvSpPr>
          <p:cNvPr id="2" name="Text Placeholder 5">
            <a:extLst>
              <a:ext uri="{FF2B5EF4-FFF2-40B4-BE49-F238E27FC236}">
                <a16:creationId xmlns:a16="http://schemas.microsoft.com/office/drawing/2014/main" id="{DD07B9FB-98EC-11F4-D79F-D9BB9F29A489}"/>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lumMod val="65000"/>
                  </a:schemeClr>
                </a:solidFill>
              </a:rPr>
              <a:t>[Add company classification and regulatory details] </a:t>
            </a:r>
          </a:p>
        </p:txBody>
      </p:sp>
      <p:pic>
        <p:nvPicPr>
          <p:cNvPr id="11" name="Picture 10" descr="A black background with red text&#10;&#10;Description automatically generated">
            <a:extLst>
              <a:ext uri="{FF2B5EF4-FFF2-40B4-BE49-F238E27FC236}">
                <a16:creationId xmlns:a16="http://schemas.microsoft.com/office/drawing/2014/main" id="{2A7C7325-F7CA-C092-7B84-3FAC7830D4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06128" y="10092122"/>
            <a:ext cx="3181243" cy="925231"/>
          </a:xfrm>
          <a:prstGeom prst="rect">
            <a:avLst/>
          </a:prstGeom>
        </p:spPr>
      </p:pic>
      <p:grpSp>
        <p:nvGrpSpPr>
          <p:cNvPr id="4" name="Group 3">
            <a:extLst>
              <a:ext uri="{FF2B5EF4-FFF2-40B4-BE49-F238E27FC236}">
                <a16:creationId xmlns:a16="http://schemas.microsoft.com/office/drawing/2014/main" id="{07D7D98A-C4FE-E0DA-46BA-1307C3DBDA1C}"/>
              </a:ext>
            </a:extLst>
          </p:cNvPr>
          <p:cNvGrpSpPr/>
          <p:nvPr userDrawn="1"/>
        </p:nvGrpSpPr>
        <p:grpSpPr>
          <a:xfrm>
            <a:off x="19941568" y="-14642"/>
            <a:ext cx="177172" cy="11345953"/>
            <a:chOff x="9042207" y="-13238"/>
            <a:chExt cx="107305" cy="6871238"/>
          </a:xfrm>
        </p:grpSpPr>
        <p:sp>
          <p:nvSpPr>
            <p:cNvPr id="5" name="Rectangle 4">
              <a:extLst>
                <a:ext uri="{FF2B5EF4-FFF2-40B4-BE49-F238E27FC236}">
                  <a16:creationId xmlns:a16="http://schemas.microsoft.com/office/drawing/2014/main" id="{88865141-0A3F-4E9F-FA5D-E64E75BCF448}"/>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2C5BA16-AA5E-909D-F130-D90776B5E1FD}"/>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FBD498D-53C2-77E8-15A9-28582254903C}"/>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F6BB654-B7AD-F023-B0D6-9C31C728022D}"/>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92E648A-C3BC-2CC5-3D73-E3F1F31313EC}"/>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0DD75CC-2335-CBE4-37E8-9DD91C3406C7}"/>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DA1FC42-BDF8-3A3B-AD52-97B6152EEBC6}"/>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67A59BB-DD83-7B6F-C43B-770CA91E015C}"/>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E187F2C-BA53-55E1-A2D6-96ECD4996971}"/>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E5CD12B-67D1-477D-1A71-85056DE69ED1}"/>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785ADF3-77F7-46CA-8C50-823262EC17D7}"/>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5D9C1C1-46E3-BEDA-B0BA-680755740C3A}"/>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10AC5A6-23E8-EE72-5580-A95E5CA7FC35}"/>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CA139E48-7DEB-0C4D-E7EB-39E3AEA3A6DF}"/>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1CA70B2-566D-FA8C-6E32-99D936124501}"/>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1C380F3-B17F-D0B6-5365-8345FAB14453}"/>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E772AD0-D386-BF47-55EB-6A6E9D8E2753}"/>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A76B9C3B-B14A-51B9-376C-F0D2F40DDFD0}"/>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1323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Welcome on gradi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black background with white text&#10;&#10;Description automatically generated">
            <a:extLst>
              <a:ext uri="{FF2B5EF4-FFF2-40B4-BE49-F238E27FC236}">
                <a16:creationId xmlns:a16="http://schemas.microsoft.com/office/drawing/2014/main" id="{1D754E65-2EAE-B0D8-FA56-C87BCCED3CEB}"/>
              </a:ext>
            </a:extLst>
          </p:cNvPr>
          <p:cNvPicPr>
            <a:picLocks noChangeAspect="1"/>
          </p:cNvPicPr>
          <p:nvPr userDrawn="1"/>
        </p:nvPicPr>
        <p:blipFill>
          <a:blip r:embed="rId3"/>
          <a:stretch>
            <a:fillRect/>
          </a:stretch>
        </p:blipFill>
        <p:spPr>
          <a:xfrm>
            <a:off x="3874903" y="3153802"/>
            <a:ext cx="12588643" cy="5082972"/>
          </a:xfrm>
          <a:prstGeom prst="rect">
            <a:avLst/>
          </a:prstGeom>
        </p:spPr>
      </p:pic>
      <p:pic>
        <p:nvPicPr>
          <p:cNvPr id="2" name="Picture 1">
            <a:extLst>
              <a:ext uri="{FF2B5EF4-FFF2-40B4-BE49-F238E27FC236}">
                <a16:creationId xmlns:a16="http://schemas.microsoft.com/office/drawing/2014/main" id="{C0CFAA1A-613F-1FE2-ACC8-9327748220DF}"/>
              </a:ext>
            </a:extLst>
          </p:cNvPr>
          <p:cNvPicPr>
            <a:picLocks noChangeAspect="1"/>
          </p:cNvPicPr>
          <p:nvPr userDrawn="1"/>
        </p:nvPicPr>
        <p:blipFill>
          <a:blip r:embed="rId4"/>
          <a:srcRect l="6" r="6"/>
          <a:stretch/>
        </p:blipFill>
        <p:spPr>
          <a:xfrm>
            <a:off x="16135096" y="10122251"/>
            <a:ext cx="3152276" cy="916912"/>
          </a:xfrm>
          <a:prstGeom prst="rect">
            <a:avLst/>
          </a:prstGeom>
        </p:spPr>
      </p:pic>
      <p:sp>
        <p:nvSpPr>
          <p:cNvPr id="6" name="Text Placeholder 5">
            <a:extLst>
              <a:ext uri="{FF2B5EF4-FFF2-40B4-BE49-F238E27FC236}">
                <a16:creationId xmlns:a16="http://schemas.microsoft.com/office/drawing/2014/main" id="{D85E5BFE-D5BD-7C65-16E6-142E24FABBA2}"/>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3" name="Group 2">
            <a:extLst>
              <a:ext uri="{FF2B5EF4-FFF2-40B4-BE49-F238E27FC236}">
                <a16:creationId xmlns:a16="http://schemas.microsoft.com/office/drawing/2014/main" id="{25B1564F-8D1F-8B63-5D23-403016356C29}"/>
              </a:ext>
            </a:extLst>
          </p:cNvPr>
          <p:cNvGrpSpPr/>
          <p:nvPr userDrawn="1"/>
        </p:nvGrpSpPr>
        <p:grpSpPr>
          <a:xfrm>
            <a:off x="19941568" y="-14642"/>
            <a:ext cx="177172" cy="11345953"/>
            <a:chOff x="9042207" y="-13238"/>
            <a:chExt cx="107305" cy="6871238"/>
          </a:xfrm>
        </p:grpSpPr>
        <p:sp>
          <p:nvSpPr>
            <p:cNvPr id="5" name="Rectangle 4">
              <a:extLst>
                <a:ext uri="{FF2B5EF4-FFF2-40B4-BE49-F238E27FC236}">
                  <a16:creationId xmlns:a16="http://schemas.microsoft.com/office/drawing/2014/main" id="{1E5CD5BC-AA43-5BDC-77DA-4AA4B8596539}"/>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CFF08EF-B8FD-8BDF-64EE-8B4BBD3188F0}"/>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967C114-ECCA-E9BF-7081-71ED0419F14C}"/>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F2A623A-093C-11C2-26BE-7C6FD4C1D5FC}"/>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5306742-2E06-00C0-874A-13F9E46444A0}"/>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2AF6CCA-39D2-CBF8-CC79-919DDC7197C9}"/>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36908C7-5924-C008-B42A-6339F2D64400}"/>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3064F84-B166-F5BF-0BED-77B33E61C55A}"/>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29EB367-1632-60A7-E7FA-53C0428A03B6}"/>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C231F49-E98C-2DF9-B9D1-FEEAFD908CA2}"/>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9D8586B-8247-DD03-96AA-BAF24660C109}"/>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6CC79A4-9FA4-DFCB-8F50-0FD7E3E390AB}"/>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C0C5BFA-7D12-6D0B-4537-483D7859C218}"/>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D5E0299-B433-E4A3-AFEA-F006C5A656AF}"/>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CB1CFFB-7105-08BE-AAFD-65C386C2BABA}"/>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F2C67CB-CF6E-F413-B251-06DF8A6990DD}"/>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4A63B05-8F06-EB55-8F0B-2EC9373DCA59}"/>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8409FC5-8885-BE8A-A182-CC5C0F237E67}"/>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5188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ogo badge on Passion red">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7DCAC3-9CC5-47BB-B748-C811D85B98F5}"/>
              </a:ext>
            </a:extLst>
          </p:cNvPr>
          <p:cNvPicPr>
            <a:picLocks noChangeAspect="1"/>
          </p:cNvPicPr>
          <p:nvPr userDrawn="1"/>
        </p:nvPicPr>
        <p:blipFill>
          <a:blip r:embed="rId2"/>
          <a:srcRect l="6" r="6"/>
          <a:stretch/>
        </p:blipFill>
        <p:spPr>
          <a:xfrm>
            <a:off x="3310473" y="3764615"/>
            <a:ext cx="12995784" cy="3780121"/>
          </a:xfrm>
          <a:prstGeom prst="rect">
            <a:avLst/>
          </a:prstGeom>
        </p:spPr>
      </p:pic>
      <p:sp>
        <p:nvSpPr>
          <p:cNvPr id="3" name="Text Placeholder 5">
            <a:extLst>
              <a:ext uri="{FF2B5EF4-FFF2-40B4-BE49-F238E27FC236}">
                <a16:creationId xmlns:a16="http://schemas.microsoft.com/office/drawing/2014/main" id="{0BB9494A-820E-6D3C-251A-9B9873765326}"/>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2" name="Group 1">
            <a:extLst>
              <a:ext uri="{FF2B5EF4-FFF2-40B4-BE49-F238E27FC236}">
                <a16:creationId xmlns:a16="http://schemas.microsoft.com/office/drawing/2014/main" id="{E8DEE3B8-B2B7-0060-5C82-C856BE23BA75}"/>
              </a:ext>
            </a:extLst>
          </p:cNvPr>
          <p:cNvGrpSpPr/>
          <p:nvPr userDrawn="1"/>
        </p:nvGrpSpPr>
        <p:grpSpPr>
          <a:xfrm>
            <a:off x="19941568" y="-14642"/>
            <a:ext cx="177172" cy="11345953"/>
            <a:chOff x="9042207" y="-13238"/>
            <a:chExt cx="107305" cy="6871238"/>
          </a:xfrm>
        </p:grpSpPr>
        <p:sp>
          <p:nvSpPr>
            <p:cNvPr id="5" name="Rectangle 4">
              <a:extLst>
                <a:ext uri="{FF2B5EF4-FFF2-40B4-BE49-F238E27FC236}">
                  <a16:creationId xmlns:a16="http://schemas.microsoft.com/office/drawing/2014/main" id="{A4866BCE-08F1-7138-A7DC-DE6C2E316169}"/>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5DD8EA31-DCBF-C687-0BDD-B4090984DB81}"/>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2F23E42A-9641-9804-B1FA-C82370BEC990}"/>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68ADED9-D2E6-BAE2-D1E2-78ADF6005FCA}"/>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F69551F2-EBF0-4337-BA66-30B798F4D71A}"/>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2E079D8A-0683-E0BF-68E3-CE987AEA333D}"/>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FDE0D8B6-A6A3-D9A0-C9A9-1A54904D49C2}"/>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80BFD11-9B23-D629-B9BE-9B91915E553B}"/>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79B8086F-4A31-82DC-7D0F-CF03FD7175DC}"/>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6CA387F8-CF26-8773-4C79-6DF42B4BFE37}"/>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4513EB1C-200A-443F-1BC6-6D364AFFD904}"/>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DB8DA283-C02E-DD2A-53C2-35043282F2F9}"/>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A0F17556-7BA0-1830-3CDF-4E705C450137}"/>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42BAB926-F13E-8B84-8C52-ECDB20F9EE43}"/>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E4999520-AB70-F09D-4FB7-BBCC14327955}"/>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61C00E5E-81FA-3C41-C567-E4258005EA80}"/>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5E04B92-8436-2B4F-49F0-3613EB783B56}"/>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B9616BA8-225F-85A5-6E17-4B9EC62DDE71}"/>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1685915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elcome on African heartbeat pattern">
    <p:bg>
      <p:bgPr>
        <a:solidFill>
          <a:schemeClr val="accent3"/>
        </a:solidFill>
        <a:effectLst/>
      </p:bgPr>
    </p:bg>
    <p:spTree>
      <p:nvGrpSpPr>
        <p:cNvPr id="1" name=""/>
        <p:cNvGrpSpPr/>
        <p:nvPr/>
      </p:nvGrpSpPr>
      <p:grpSpPr>
        <a:xfrm>
          <a:off x="0" y="0"/>
          <a:ext cx="0" cy="0"/>
          <a:chOff x="0" y="0"/>
          <a:chExt cx="0" cy="0"/>
        </a:xfrm>
      </p:grpSpPr>
      <p:pic>
        <p:nvPicPr>
          <p:cNvPr id="7" name="Picture 6" descr="A red background with lines and a map of africa&#10;&#10;Description automatically generated">
            <a:extLst>
              <a:ext uri="{FF2B5EF4-FFF2-40B4-BE49-F238E27FC236}">
                <a16:creationId xmlns:a16="http://schemas.microsoft.com/office/drawing/2014/main" id="{7C952472-F85C-B70F-4689-A95D5F2825B7}"/>
              </a:ext>
            </a:extLst>
          </p:cNvPr>
          <p:cNvPicPr>
            <a:picLocks noChangeAspect="1"/>
          </p:cNvPicPr>
          <p:nvPr userDrawn="1"/>
        </p:nvPicPr>
        <p:blipFill>
          <a:blip r:embed="rId2"/>
          <a:stretch>
            <a:fillRect/>
          </a:stretch>
        </p:blipFill>
        <p:spPr>
          <a:xfrm>
            <a:off x="0" y="0"/>
            <a:ext cx="20104100" cy="11309350"/>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FC5F315C-DF9C-D2FF-00D6-41C505325574}"/>
              </a:ext>
            </a:extLst>
          </p:cNvPr>
          <p:cNvPicPr>
            <a:picLocks noChangeAspect="1"/>
          </p:cNvPicPr>
          <p:nvPr userDrawn="1"/>
        </p:nvPicPr>
        <p:blipFill>
          <a:blip r:embed="rId3"/>
          <a:stretch>
            <a:fillRect/>
          </a:stretch>
        </p:blipFill>
        <p:spPr>
          <a:xfrm>
            <a:off x="3874903" y="3153802"/>
            <a:ext cx="12588643" cy="5082972"/>
          </a:xfrm>
          <a:prstGeom prst="rect">
            <a:avLst/>
          </a:prstGeom>
        </p:spPr>
      </p:pic>
      <p:pic>
        <p:nvPicPr>
          <p:cNvPr id="2" name="Picture 1">
            <a:extLst>
              <a:ext uri="{FF2B5EF4-FFF2-40B4-BE49-F238E27FC236}">
                <a16:creationId xmlns:a16="http://schemas.microsoft.com/office/drawing/2014/main" id="{2CA41994-63CB-B90E-E1B5-31D87FBEEA8E}"/>
              </a:ext>
            </a:extLst>
          </p:cNvPr>
          <p:cNvPicPr>
            <a:picLocks noChangeAspect="1"/>
          </p:cNvPicPr>
          <p:nvPr userDrawn="1"/>
        </p:nvPicPr>
        <p:blipFill>
          <a:blip r:embed="rId4"/>
          <a:srcRect l="6" r="6"/>
          <a:stretch/>
        </p:blipFill>
        <p:spPr>
          <a:xfrm>
            <a:off x="16135096" y="10122251"/>
            <a:ext cx="3152276" cy="916912"/>
          </a:xfrm>
          <a:prstGeom prst="rect">
            <a:avLst/>
          </a:prstGeom>
        </p:spPr>
      </p:pic>
      <p:sp>
        <p:nvSpPr>
          <p:cNvPr id="6" name="Text Placeholder 5">
            <a:extLst>
              <a:ext uri="{FF2B5EF4-FFF2-40B4-BE49-F238E27FC236}">
                <a16:creationId xmlns:a16="http://schemas.microsoft.com/office/drawing/2014/main" id="{24054C1A-F3B3-6BAA-E779-66EB6856CA28}"/>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3" name="Group 2">
            <a:extLst>
              <a:ext uri="{FF2B5EF4-FFF2-40B4-BE49-F238E27FC236}">
                <a16:creationId xmlns:a16="http://schemas.microsoft.com/office/drawing/2014/main" id="{7FEF2AB1-82EB-F7B0-D889-B88EB3F20073}"/>
              </a:ext>
            </a:extLst>
          </p:cNvPr>
          <p:cNvGrpSpPr/>
          <p:nvPr userDrawn="1"/>
        </p:nvGrpSpPr>
        <p:grpSpPr>
          <a:xfrm>
            <a:off x="19941568" y="-14642"/>
            <a:ext cx="177172" cy="11345953"/>
            <a:chOff x="9042207" y="-13238"/>
            <a:chExt cx="107305" cy="6871238"/>
          </a:xfrm>
        </p:grpSpPr>
        <p:sp>
          <p:nvSpPr>
            <p:cNvPr id="4" name="Rectangle 3">
              <a:extLst>
                <a:ext uri="{FF2B5EF4-FFF2-40B4-BE49-F238E27FC236}">
                  <a16:creationId xmlns:a16="http://schemas.microsoft.com/office/drawing/2014/main" id="{C8BF2E5A-BBB5-697A-39E8-08DEB8A7003C}"/>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6B4D1C0-084E-C220-057E-77D58D7A2F98}"/>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5E2EB2C-3813-CFCF-4B3A-A742D195979A}"/>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F742D40-803F-3440-F8A1-7367EBD763E6}"/>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8388839-C246-AAC6-2D03-5CE28F650013}"/>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BB1DB84-F098-897E-5541-347459BF21EC}"/>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A994D51-D366-7625-31A9-4851E6767F9F}"/>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8A00123-AD86-BCC7-3A16-D682ED0CE713}"/>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3DF779A-94F5-E617-2776-D8F23C84E774}"/>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686BAD5-F07E-B33B-0818-7C6585FCB7AD}"/>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9C09797-CD91-92A7-F37C-33759C9F162E}"/>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602EE87-280B-AC3F-6AF5-6A78F15246AF}"/>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4E6E415-B426-316F-10C5-F56FFD43ECBA}"/>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5721994-9833-BE47-E88F-12EA5DA33A89}"/>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8ED16BC-6967-3EEE-D541-0605DF8BE0F9}"/>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23499EE-0F65-67FB-FF30-2DA8F8EBB051}"/>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91BE5EA-F47F-511E-DDE3-78D73FD3ED54}"/>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FC2FE4A5-CF04-1AF0-69FF-E1A87806A61E}"/>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579700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Power with illustration">
    <p:bg>
      <p:bgPr>
        <a:solidFill>
          <a:schemeClr val="accent2"/>
        </a:solidFill>
        <a:effectLst/>
      </p:bgPr>
    </p:bg>
    <p:spTree>
      <p:nvGrpSpPr>
        <p:cNvPr id="1" name=""/>
        <p:cNvGrpSpPr/>
        <p:nvPr/>
      </p:nvGrpSpPr>
      <p:grpSpPr>
        <a:xfrm>
          <a:off x="0" y="0"/>
          <a:ext cx="0" cy="0"/>
          <a:chOff x="0" y="0"/>
          <a:chExt cx="0" cy="0"/>
        </a:xfrm>
      </p:grpSpPr>
      <p:pic>
        <p:nvPicPr>
          <p:cNvPr id="11" name="Picture 10" descr="A person holding hands with another person&#10;&#10;Description automatically generated with medium confidence">
            <a:extLst>
              <a:ext uri="{FF2B5EF4-FFF2-40B4-BE49-F238E27FC236}">
                <a16:creationId xmlns:a16="http://schemas.microsoft.com/office/drawing/2014/main" id="{FBE5F38A-EF38-CB70-2C30-436596E82A7D}"/>
              </a:ext>
            </a:extLst>
          </p:cNvPr>
          <p:cNvPicPr>
            <a:picLocks noChangeAspect="1"/>
          </p:cNvPicPr>
          <p:nvPr userDrawn="1"/>
        </p:nvPicPr>
        <p:blipFill>
          <a:blip r:embed="rId2"/>
          <a:stretch>
            <a:fillRect/>
          </a:stretch>
        </p:blipFill>
        <p:spPr>
          <a:xfrm>
            <a:off x="15735129" y="3542894"/>
            <a:ext cx="4368971" cy="7766456"/>
          </a:xfrm>
          <a:prstGeom prst="rect">
            <a:avLst/>
          </a:prstGeom>
        </p:spPr>
      </p:pic>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628760" y="3855746"/>
            <a:ext cx="11817324" cy="2700135"/>
          </a:xfrm>
          <a:prstGeom prst="rect">
            <a:avLst/>
          </a:prstGeom>
        </p:spPr>
        <p:txBody>
          <a:bodyPr lIns="0" tIns="36000" rIns="36000" bIns="36000" anchor="b">
            <a:noAutofit/>
          </a:bodyPr>
          <a:lstStyle>
            <a:lvl1pPr algn="l">
              <a:defRPr sz="7008" b="1">
                <a:solidFill>
                  <a:schemeClr val="tx1"/>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628760" y="6698944"/>
            <a:ext cx="11817324" cy="1207803"/>
          </a:xfrm>
          <a:prstGeom prst="rect">
            <a:avLst/>
          </a:prstGeom>
        </p:spPr>
        <p:txBody>
          <a:bodyPr lIns="0" tIns="36000" rIns="36000" bIns="3600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612548" y="844039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612548" y="891925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name and surname of presenter</a:t>
            </a:r>
            <a:endParaRPr lang="en-GB" dirty="0"/>
          </a:p>
        </p:txBody>
      </p:sp>
      <p:pic>
        <p:nvPicPr>
          <p:cNvPr id="4" name="Picture 3">
            <a:extLst>
              <a:ext uri="{FF2B5EF4-FFF2-40B4-BE49-F238E27FC236}">
                <a16:creationId xmlns:a16="http://schemas.microsoft.com/office/drawing/2014/main" id="{0C0DA0C5-BC10-DE70-3CBA-21822002C472}"/>
              </a:ext>
            </a:extLst>
          </p:cNvPr>
          <p:cNvPicPr>
            <a:picLocks noChangeAspect="1"/>
          </p:cNvPicPr>
          <p:nvPr userDrawn="1"/>
        </p:nvPicPr>
        <p:blipFill>
          <a:blip r:embed="rId3"/>
          <a:srcRect l="6" r="6"/>
          <a:stretch/>
        </p:blipFill>
        <p:spPr>
          <a:xfrm>
            <a:off x="11941071" y="831565"/>
            <a:ext cx="7402449" cy="2153171"/>
          </a:xfrm>
          <a:prstGeom prst="rect">
            <a:avLst/>
          </a:prstGeom>
        </p:spPr>
      </p:pic>
      <p:grpSp>
        <p:nvGrpSpPr>
          <p:cNvPr id="5" name="Group 4">
            <a:extLst>
              <a:ext uri="{FF2B5EF4-FFF2-40B4-BE49-F238E27FC236}">
                <a16:creationId xmlns:a16="http://schemas.microsoft.com/office/drawing/2014/main" id="{152D221F-1C5B-926D-635D-AC453D5B8FF5}"/>
              </a:ext>
            </a:extLst>
          </p:cNvPr>
          <p:cNvGrpSpPr/>
          <p:nvPr userDrawn="1"/>
        </p:nvGrpSpPr>
        <p:grpSpPr>
          <a:xfrm>
            <a:off x="19941568" y="-14642"/>
            <a:ext cx="177172" cy="11345953"/>
            <a:chOff x="9042207" y="-13238"/>
            <a:chExt cx="107305" cy="6871238"/>
          </a:xfrm>
        </p:grpSpPr>
        <p:sp>
          <p:nvSpPr>
            <p:cNvPr id="7" name="Rectangle 6">
              <a:extLst>
                <a:ext uri="{FF2B5EF4-FFF2-40B4-BE49-F238E27FC236}">
                  <a16:creationId xmlns:a16="http://schemas.microsoft.com/office/drawing/2014/main" id="{A7B85BCD-1A2E-87D0-28C7-32BCBF4AAB5D}"/>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770C02B-E7FE-339B-0AD8-EAD5F515D057}"/>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74F2F32-071B-57A5-132A-A025FE576BF9}"/>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C5F7043-F864-7560-A2B4-ABEB15745BCE}"/>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781D840-790E-4DD9-9249-9147A727D125}"/>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A2635B3-59A8-29DA-CB70-7EFC021C987F}"/>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20F4859-5BF6-7AC7-8BC1-B538CF934376}"/>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0CBB321-33E2-51AC-57B8-2C7B07364356}"/>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671DE8F-9BDD-62A1-6B94-0CD1D0BA5FDB}"/>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CAACA98-777B-0522-7F7D-D30F6D720403}"/>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D6990D9-8244-CF1F-311C-B9F946F786D5}"/>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5B1141C-62CA-0D46-7C3C-7314442DFD5F}"/>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95A2802-B49F-E18B-9787-E1031FCDD9F5}"/>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5AB0897-12A5-18F7-FB29-22994FC6DA97}"/>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CE680E0-D6DA-761D-4210-C9222B377A40}"/>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3A6D9AD-991E-107C-D65D-9C2B7ADA9E44}"/>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9E1EB7D0-F709-493E-9B8D-9100E6C8176C}"/>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959E58F4-4689-C78E-5FF4-4AF12EE10991}"/>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720600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Passion with illustr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628760" y="3855746"/>
            <a:ext cx="11817324" cy="2700135"/>
          </a:xfrm>
          <a:prstGeom prst="rect">
            <a:avLst/>
          </a:prstGeom>
        </p:spPr>
        <p:txBody>
          <a:bodyPr lIns="0" tIns="36000" rIns="36000" bIns="36000" anchor="b">
            <a:noAutofit/>
          </a:bodyPr>
          <a:lstStyle>
            <a:lvl1pPr algn="l">
              <a:defRPr sz="7008" b="1">
                <a:solidFill>
                  <a:schemeClr val="tx1"/>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628760" y="6698944"/>
            <a:ext cx="11817324" cy="1207803"/>
          </a:xfrm>
          <a:prstGeom prst="rect">
            <a:avLst/>
          </a:prstGeom>
        </p:spPr>
        <p:txBody>
          <a:bodyPr lIns="0" tIns="36000" rIns="36000" bIns="3600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612548" y="844039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612548" y="891925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name and surname of presenter</a:t>
            </a:r>
            <a:endParaRPr lang="en-GB" dirty="0"/>
          </a:p>
        </p:txBody>
      </p:sp>
      <p:pic>
        <p:nvPicPr>
          <p:cNvPr id="5" name="Picture 4">
            <a:extLst>
              <a:ext uri="{FF2B5EF4-FFF2-40B4-BE49-F238E27FC236}">
                <a16:creationId xmlns:a16="http://schemas.microsoft.com/office/drawing/2014/main" id="{F4401286-1508-C6C6-F83B-129DA3604C34}"/>
              </a:ext>
            </a:extLst>
          </p:cNvPr>
          <p:cNvPicPr>
            <a:picLocks noChangeAspect="1"/>
          </p:cNvPicPr>
          <p:nvPr userDrawn="1"/>
        </p:nvPicPr>
        <p:blipFill>
          <a:blip r:embed="rId3"/>
          <a:srcRect l="6" r="6"/>
          <a:stretch/>
        </p:blipFill>
        <p:spPr>
          <a:xfrm>
            <a:off x="11941071" y="831565"/>
            <a:ext cx="7402449" cy="2153171"/>
          </a:xfrm>
          <a:prstGeom prst="rect">
            <a:avLst/>
          </a:prstGeom>
        </p:spPr>
      </p:pic>
      <p:sp>
        <p:nvSpPr>
          <p:cNvPr id="6" name="Text Placeholder 5">
            <a:extLst>
              <a:ext uri="{FF2B5EF4-FFF2-40B4-BE49-F238E27FC236}">
                <a16:creationId xmlns:a16="http://schemas.microsoft.com/office/drawing/2014/main" id="{109DA3DD-98C9-09BB-7853-6AFEF7EF99D7}"/>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4" name="Group 3">
            <a:extLst>
              <a:ext uri="{FF2B5EF4-FFF2-40B4-BE49-F238E27FC236}">
                <a16:creationId xmlns:a16="http://schemas.microsoft.com/office/drawing/2014/main" id="{9EFF2275-C6D4-BDB0-6A63-0AC3288C07E2}"/>
              </a:ext>
            </a:extLst>
          </p:cNvPr>
          <p:cNvGrpSpPr/>
          <p:nvPr userDrawn="1"/>
        </p:nvGrpSpPr>
        <p:grpSpPr>
          <a:xfrm>
            <a:off x="19941568" y="-14642"/>
            <a:ext cx="177172" cy="11345953"/>
            <a:chOff x="9042207" y="-13238"/>
            <a:chExt cx="107305" cy="6871238"/>
          </a:xfrm>
        </p:grpSpPr>
        <p:sp>
          <p:nvSpPr>
            <p:cNvPr id="7" name="Rectangle 6">
              <a:extLst>
                <a:ext uri="{FF2B5EF4-FFF2-40B4-BE49-F238E27FC236}">
                  <a16:creationId xmlns:a16="http://schemas.microsoft.com/office/drawing/2014/main" id="{CB9A2287-FBE3-C007-D489-700777E26308}"/>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574FD50-C837-E1EB-78D2-A596B1AA2C2F}"/>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0C0FDC0-B165-4C4E-5E29-BA901B2B3875}"/>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2C24EC9-A4BA-7C48-4E86-AFD29FC46293}"/>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11DFDE1-EE73-2214-1180-E8B4D9C1B381}"/>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B8185E2-77D6-3CEE-33F6-3D9A38F4417F}"/>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2F8B2C5-64D0-FF85-B4FB-4C72FF7F32ED}"/>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1C757FE-6359-D810-03F4-61717DABBD24}"/>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228242E-4FAA-C5E4-2ECC-FBEBA4648665}"/>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389D158-1652-4C99-271E-F55F7A5B3334}"/>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A0CAEA9-BA16-4FB4-D791-44A6A8BD27F4}"/>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6854F83-B36F-B14E-E151-67E65F63C27A}"/>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EF0D1C3-0B40-21B1-D587-3EBE7D7FCCCF}"/>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20F761B-883A-ADA4-2ACA-B21F69939B91}"/>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3C7985B-71DF-B4F8-BCDD-302CA9E2FB01}"/>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69F05DB-3880-6BBA-16B5-DC25CEC1C70E}"/>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BDDB3D1-6A4A-9D50-1483-F774DD9DF03F}"/>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A28625EC-D8EA-79F8-AF7B-72066C6CC715}"/>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482464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Passion with One br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A red background with a map and a exclamation mark&#10;&#10;Description automatically generated">
            <a:extLst>
              <a:ext uri="{FF2B5EF4-FFF2-40B4-BE49-F238E27FC236}">
                <a16:creationId xmlns:a16="http://schemas.microsoft.com/office/drawing/2014/main" id="{4E658773-C3BD-6A80-592F-9D75B743AEB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20104100" cy="11309350"/>
          </a:xfrm>
          <a:prstGeom prst="rect">
            <a:avLst/>
          </a:prstGeom>
        </p:spPr>
      </p:pic>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628760" y="3855746"/>
            <a:ext cx="11817324" cy="2700135"/>
          </a:xfrm>
          <a:prstGeom prst="rect">
            <a:avLst/>
          </a:prstGeom>
        </p:spPr>
        <p:txBody>
          <a:bodyPr lIns="0" tIns="36000" rIns="36000" bIns="36000" anchor="b">
            <a:noAutofit/>
          </a:bodyPr>
          <a:lstStyle>
            <a:lvl1pPr algn="l">
              <a:defRPr sz="7008" b="1">
                <a:solidFill>
                  <a:schemeClr val="tx1"/>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628760" y="6698944"/>
            <a:ext cx="11817324" cy="1207803"/>
          </a:xfrm>
          <a:prstGeom prst="rect">
            <a:avLst/>
          </a:prstGeom>
        </p:spPr>
        <p:txBody>
          <a:bodyPr lIns="0" tIns="36000" rIns="36000" bIns="3600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612548" y="844039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612548" y="891925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name and surname of presenter</a:t>
            </a:r>
            <a:endParaRPr lang="en-GB" dirty="0"/>
          </a:p>
        </p:txBody>
      </p:sp>
      <p:pic>
        <p:nvPicPr>
          <p:cNvPr id="5" name="Picture 4">
            <a:extLst>
              <a:ext uri="{FF2B5EF4-FFF2-40B4-BE49-F238E27FC236}">
                <a16:creationId xmlns:a16="http://schemas.microsoft.com/office/drawing/2014/main" id="{7F037C22-D985-BB00-161E-31143EB9DA25}"/>
              </a:ext>
            </a:extLst>
          </p:cNvPr>
          <p:cNvPicPr>
            <a:picLocks noChangeAspect="1"/>
          </p:cNvPicPr>
          <p:nvPr userDrawn="1"/>
        </p:nvPicPr>
        <p:blipFill>
          <a:blip r:embed="rId4"/>
          <a:srcRect l="6" r="6"/>
          <a:stretch/>
        </p:blipFill>
        <p:spPr>
          <a:xfrm>
            <a:off x="11941071" y="831565"/>
            <a:ext cx="7402449" cy="2153171"/>
          </a:xfrm>
          <a:prstGeom prst="rect">
            <a:avLst/>
          </a:prstGeom>
        </p:spPr>
      </p:pic>
      <p:sp>
        <p:nvSpPr>
          <p:cNvPr id="6" name="Text Placeholder 5">
            <a:extLst>
              <a:ext uri="{FF2B5EF4-FFF2-40B4-BE49-F238E27FC236}">
                <a16:creationId xmlns:a16="http://schemas.microsoft.com/office/drawing/2014/main" id="{EABA33BF-D86B-3B8A-4C9A-066B1741BB94}"/>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4" name="Group 3">
            <a:extLst>
              <a:ext uri="{FF2B5EF4-FFF2-40B4-BE49-F238E27FC236}">
                <a16:creationId xmlns:a16="http://schemas.microsoft.com/office/drawing/2014/main" id="{1623FF37-0ECC-9908-DE4B-7D3DB1203833}"/>
              </a:ext>
            </a:extLst>
          </p:cNvPr>
          <p:cNvGrpSpPr/>
          <p:nvPr userDrawn="1"/>
        </p:nvGrpSpPr>
        <p:grpSpPr>
          <a:xfrm>
            <a:off x="19941568" y="-14642"/>
            <a:ext cx="177172" cy="11345953"/>
            <a:chOff x="9042207" y="-13238"/>
            <a:chExt cx="107305" cy="6871238"/>
          </a:xfrm>
        </p:grpSpPr>
        <p:sp>
          <p:nvSpPr>
            <p:cNvPr id="7" name="Rectangle 6">
              <a:extLst>
                <a:ext uri="{FF2B5EF4-FFF2-40B4-BE49-F238E27FC236}">
                  <a16:creationId xmlns:a16="http://schemas.microsoft.com/office/drawing/2014/main" id="{50E683CA-E5BB-1B45-AFFE-7B31F6FAEC7D}"/>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0FF8C49-8E0D-1BCE-62C8-091005FA19ED}"/>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2C78345-EF7E-750B-1176-30C31B5E4613}"/>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25ECAA6-FC1F-3D71-FA3B-AEA147897A68}"/>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47EBD4D-EF47-65F7-9694-E74B5732577D}"/>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CB8C773-86AF-B050-E853-DE5049780C00}"/>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3779E98-BF6F-E23A-0BD1-9BD5C61B99AA}"/>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31C23AB-6A2E-DBB1-42D0-554F6E4D646C}"/>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D5D13D0-721B-9EF8-B6E1-FAD1B6EB4AC7}"/>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93ECD88-830A-00E3-C924-F1EA79C0DBE4}"/>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57470EB9-E68D-7F19-E99C-B91BFCE29493}"/>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F0881A7-818E-84D4-B7E9-FA852CB78BEA}"/>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6ED59C3-D3C2-EBA2-BE23-90F9771D92C7}"/>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C50F457-25DB-7B37-16AE-8F94C02A3007}"/>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76CFB98-0B7D-0633-865F-8D1ACA8FB2F0}"/>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0BC8069-50B9-6E33-FCE9-757A58C3AB7E}"/>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035D7D3C-BA46-75A1-E933-491C1F12973E}"/>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10AAB29E-FF60-A516-99C9-585DC6453171}"/>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097798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Pass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628760" y="3855746"/>
            <a:ext cx="11817324" cy="2700135"/>
          </a:xfrm>
          <a:prstGeom prst="rect">
            <a:avLst/>
          </a:prstGeom>
        </p:spPr>
        <p:txBody>
          <a:bodyPr lIns="0" tIns="36000" rIns="36000" bIns="36000" anchor="b">
            <a:noAutofit/>
          </a:bodyPr>
          <a:lstStyle>
            <a:lvl1pPr algn="l">
              <a:defRPr sz="7008" b="1">
                <a:solidFill>
                  <a:schemeClr val="tx1"/>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628760" y="6698944"/>
            <a:ext cx="11817324" cy="1207803"/>
          </a:xfrm>
          <a:prstGeom prst="rect">
            <a:avLst/>
          </a:prstGeom>
        </p:spPr>
        <p:txBody>
          <a:bodyPr lIns="0" tIns="36000" rIns="36000" bIns="3600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612548" y="844039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612548" y="891925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name and surname of presenter</a:t>
            </a:r>
            <a:endParaRPr lang="en-GB" dirty="0"/>
          </a:p>
        </p:txBody>
      </p:sp>
      <p:pic>
        <p:nvPicPr>
          <p:cNvPr id="5" name="Picture 4">
            <a:extLst>
              <a:ext uri="{FF2B5EF4-FFF2-40B4-BE49-F238E27FC236}">
                <a16:creationId xmlns:a16="http://schemas.microsoft.com/office/drawing/2014/main" id="{546C7F5C-2D2D-FFD4-B8CA-1BDF5709818E}"/>
              </a:ext>
            </a:extLst>
          </p:cNvPr>
          <p:cNvPicPr>
            <a:picLocks noChangeAspect="1"/>
          </p:cNvPicPr>
          <p:nvPr userDrawn="1"/>
        </p:nvPicPr>
        <p:blipFill>
          <a:blip r:embed="rId2"/>
          <a:srcRect l="6" r="6"/>
          <a:stretch/>
        </p:blipFill>
        <p:spPr>
          <a:xfrm>
            <a:off x="11941071" y="831565"/>
            <a:ext cx="7402449" cy="2153171"/>
          </a:xfrm>
          <a:prstGeom prst="rect">
            <a:avLst/>
          </a:prstGeom>
        </p:spPr>
      </p:pic>
      <p:sp>
        <p:nvSpPr>
          <p:cNvPr id="6" name="Text Placeholder 5">
            <a:extLst>
              <a:ext uri="{FF2B5EF4-FFF2-40B4-BE49-F238E27FC236}">
                <a16:creationId xmlns:a16="http://schemas.microsoft.com/office/drawing/2014/main" id="{24033CF8-6A4D-575A-39DE-457DC2D9BCDB}"/>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4" name="Group 3">
            <a:extLst>
              <a:ext uri="{FF2B5EF4-FFF2-40B4-BE49-F238E27FC236}">
                <a16:creationId xmlns:a16="http://schemas.microsoft.com/office/drawing/2014/main" id="{93773746-11AE-3E1B-1C6C-7577035D9765}"/>
              </a:ext>
            </a:extLst>
          </p:cNvPr>
          <p:cNvGrpSpPr/>
          <p:nvPr userDrawn="1"/>
        </p:nvGrpSpPr>
        <p:grpSpPr>
          <a:xfrm>
            <a:off x="19941568" y="-14642"/>
            <a:ext cx="177172" cy="11345953"/>
            <a:chOff x="9042207" y="-13238"/>
            <a:chExt cx="107305" cy="6871238"/>
          </a:xfrm>
        </p:grpSpPr>
        <p:sp>
          <p:nvSpPr>
            <p:cNvPr id="7" name="Rectangle 6">
              <a:extLst>
                <a:ext uri="{FF2B5EF4-FFF2-40B4-BE49-F238E27FC236}">
                  <a16:creationId xmlns:a16="http://schemas.microsoft.com/office/drawing/2014/main" id="{8669A370-E0E5-945D-FDD8-9A3BCF2E10D6}"/>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C601B44-A02E-D7FD-6DB3-3A5452DAC1CE}"/>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6444DF9-9ED5-0E6D-3FC7-3906A1083EAD}"/>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CCE4014-F8DA-C697-F4C7-6D10F820375D}"/>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D275548-43B0-AD43-4157-C431D84D8A4A}"/>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3F6AD47-606A-2814-0A13-353797529FB2}"/>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B3D90EE-AF2F-138B-3802-B0C3FECD929A}"/>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C78E6B9-A89E-AA30-3043-8E718EF52B9F}"/>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7FF0A32-4B80-8DF3-FAC0-89529E8E72E1}"/>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1FC2B24-E727-E4FE-5E74-702E9C02F1A5}"/>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9EB2EDD-8DD0-8304-5110-BB8E5730B1CA}"/>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800F6C3-5015-F0BD-B404-996D5506F421}"/>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EE127F4-6BE6-E972-0C47-FDDD77863EE3}"/>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2085779-8B61-1C61-47F9-0A1D9F35A273}"/>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73A39B8-5D70-2A3C-C44C-9091560FD7E8}"/>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BB97C00-61EE-498B-BCEB-5729542BEF41}"/>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2FFD4FF-4E1C-7F23-4D9F-FCA8EC7DB7B7}"/>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0C0BB9CF-0C75-757B-424C-4EBDEB55F512}"/>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614931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Gradi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628760" y="3855746"/>
            <a:ext cx="11817324" cy="2700135"/>
          </a:xfrm>
          <a:prstGeom prst="rect">
            <a:avLst/>
          </a:prstGeom>
        </p:spPr>
        <p:txBody>
          <a:bodyPr lIns="0" tIns="36000" rIns="36000" bIns="36000" anchor="b">
            <a:noAutofit/>
          </a:bodyPr>
          <a:lstStyle>
            <a:lvl1pPr algn="l">
              <a:defRPr sz="7008" b="1">
                <a:solidFill>
                  <a:schemeClr val="tx1"/>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628760" y="6698944"/>
            <a:ext cx="11817324" cy="1207803"/>
          </a:xfrm>
          <a:prstGeom prst="rect">
            <a:avLst/>
          </a:prstGeom>
        </p:spPr>
        <p:txBody>
          <a:bodyPr lIns="0" tIns="36000" rIns="36000" bIns="3600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612548" y="844039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612548" y="891925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name and surname of presenter</a:t>
            </a:r>
            <a:endParaRPr lang="en-GB" dirty="0"/>
          </a:p>
        </p:txBody>
      </p:sp>
      <p:pic>
        <p:nvPicPr>
          <p:cNvPr id="5" name="Picture 4">
            <a:extLst>
              <a:ext uri="{FF2B5EF4-FFF2-40B4-BE49-F238E27FC236}">
                <a16:creationId xmlns:a16="http://schemas.microsoft.com/office/drawing/2014/main" id="{93D0D60B-0FAD-AE6B-6092-DE92997E79F9}"/>
              </a:ext>
            </a:extLst>
          </p:cNvPr>
          <p:cNvPicPr>
            <a:picLocks noChangeAspect="1"/>
          </p:cNvPicPr>
          <p:nvPr userDrawn="1"/>
        </p:nvPicPr>
        <p:blipFill>
          <a:blip r:embed="rId3"/>
          <a:srcRect l="6" r="6"/>
          <a:stretch/>
        </p:blipFill>
        <p:spPr>
          <a:xfrm>
            <a:off x="11941071" y="831565"/>
            <a:ext cx="7402449" cy="2153171"/>
          </a:xfrm>
          <a:prstGeom prst="rect">
            <a:avLst/>
          </a:prstGeom>
        </p:spPr>
      </p:pic>
      <p:sp>
        <p:nvSpPr>
          <p:cNvPr id="6" name="Text Placeholder 5">
            <a:extLst>
              <a:ext uri="{FF2B5EF4-FFF2-40B4-BE49-F238E27FC236}">
                <a16:creationId xmlns:a16="http://schemas.microsoft.com/office/drawing/2014/main" id="{84F32626-8442-4B14-D716-04DD5C299177}"/>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4" name="Group 3">
            <a:extLst>
              <a:ext uri="{FF2B5EF4-FFF2-40B4-BE49-F238E27FC236}">
                <a16:creationId xmlns:a16="http://schemas.microsoft.com/office/drawing/2014/main" id="{41EDEED4-429D-D223-4859-A2ADAF480306}"/>
              </a:ext>
            </a:extLst>
          </p:cNvPr>
          <p:cNvGrpSpPr/>
          <p:nvPr userDrawn="1"/>
        </p:nvGrpSpPr>
        <p:grpSpPr>
          <a:xfrm>
            <a:off x="19941568" y="-14642"/>
            <a:ext cx="177172" cy="11345953"/>
            <a:chOff x="9042207" y="-13238"/>
            <a:chExt cx="107305" cy="6871238"/>
          </a:xfrm>
        </p:grpSpPr>
        <p:sp>
          <p:nvSpPr>
            <p:cNvPr id="7" name="Rectangle 6">
              <a:extLst>
                <a:ext uri="{FF2B5EF4-FFF2-40B4-BE49-F238E27FC236}">
                  <a16:creationId xmlns:a16="http://schemas.microsoft.com/office/drawing/2014/main" id="{65775B65-EF71-2FAB-2DC8-AF0CF889C58C}"/>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CB2B086-8C3D-11CD-1688-EA800A82A8A9}"/>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0CCC9D9-A14B-D840-4F97-94150883D18F}"/>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E2DC83B-E0C1-95D7-3A4B-5ECD9AA05369}"/>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6DAD9FE-3A3F-E5AB-007E-A421854D172F}"/>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E3FDE51-9BB6-658E-A885-CE2F0009FA40}"/>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22C5E60-72A9-A882-889C-7E085AC4E8A2}"/>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A126872-512E-147E-DEC8-F7BFE97988E7}"/>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8E5A33F-8A18-4B86-E370-C6DCDED8CFDE}"/>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2CC52B9-422E-B44B-EA85-9F9D859E0BC3}"/>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098C5A5-FF27-76E7-95F2-113E4376EA47}"/>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508ECAE-39FA-8A7E-8988-C770947D8FAA}"/>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43051D1-77A9-6613-1839-60A012F311FF}"/>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2B973EA-7A4C-F481-BC45-0097C41387AF}"/>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40F6DD9-9A2D-4BE8-A9C5-B31173EBD339}"/>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6C01F31-4727-01E2-07FC-CC8DA1270806}"/>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FAEF04D8-EED6-FE75-C525-159197F991CC}"/>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50FA475-24BC-61EE-B2A9-AEA3EB90AD3D}"/>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234460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African heartbeat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628760" y="3855746"/>
            <a:ext cx="11817324" cy="2700135"/>
          </a:xfrm>
          <a:prstGeom prst="rect">
            <a:avLst/>
          </a:prstGeom>
        </p:spPr>
        <p:txBody>
          <a:bodyPr lIns="0" tIns="36000" rIns="36000" bIns="36000" anchor="b">
            <a:noAutofit/>
          </a:bodyPr>
          <a:lstStyle>
            <a:lvl1pPr algn="l">
              <a:defRPr sz="7008" b="1">
                <a:solidFill>
                  <a:schemeClr val="tx1"/>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628760" y="6698944"/>
            <a:ext cx="11817324" cy="1207803"/>
          </a:xfrm>
          <a:prstGeom prst="rect">
            <a:avLst/>
          </a:prstGeom>
        </p:spPr>
        <p:txBody>
          <a:bodyPr lIns="0" tIns="36000" rIns="36000" bIns="3600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612548" y="844039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612548" y="891925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name and surname of presenter</a:t>
            </a:r>
            <a:endParaRPr lang="en-GB" dirty="0"/>
          </a:p>
        </p:txBody>
      </p:sp>
      <p:pic>
        <p:nvPicPr>
          <p:cNvPr id="5" name="Picture 4">
            <a:extLst>
              <a:ext uri="{FF2B5EF4-FFF2-40B4-BE49-F238E27FC236}">
                <a16:creationId xmlns:a16="http://schemas.microsoft.com/office/drawing/2014/main" id="{189D3720-8213-F3B6-B19A-32E20B18184D}"/>
              </a:ext>
            </a:extLst>
          </p:cNvPr>
          <p:cNvPicPr>
            <a:picLocks noChangeAspect="1"/>
          </p:cNvPicPr>
          <p:nvPr userDrawn="1"/>
        </p:nvPicPr>
        <p:blipFill>
          <a:blip r:embed="rId3"/>
          <a:srcRect l="6" r="6"/>
          <a:stretch/>
        </p:blipFill>
        <p:spPr>
          <a:xfrm>
            <a:off x="11941071" y="831565"/>
            <a:ext cx="7402449" cy="2153171"/>
          </a:xfrm>
          <a:prstGeom prst="rect">
            <a:avLst/>
          </a:prstGeom>
        </p:spPr>
      </p:pic>
      <p:sp>
        <p:nvSpPr>
          <p:cNvPr id="6" name="Text Placeholder 5">
            <a:extLst>
              <a:ext uri="{FF2B5EF4-FFF2-40B4-BE49-F238E27FC236}">
                <a16:creationId xmlns:a16="http://schemas.microsoft.com/office/drawing/2014/main" id="{EFB6BB49-6354-01A0-2428-C2F11745D6EC}"/>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4" name="Group 3">
            <a:extLst>
              <a:ext uri="{FF2B5EF4-FFF2-40B4-BE49-F238E27FC236}">
                <a16:creationId xmlns:a16="http://schemas.microsoft.com/office/drawing/2014/main" id="{CA1B8222-E6E5-F593-0551-98E992E9F8A9}"/>
              </a:ext>
            </a:extLst>
          </p:cNvPr>
          <p:cNvGrpSpPr/>
          <p:nvPr userDrawn="1"/>
        </p:nvGrpSpPr>
        <p:grpSpPr>
          <a:xfrm>
            <a:off x="19941568" y="-14642"/>
            <a:ext cx="177172" cy="11345953"/>
            <a:chOff x="9042207" y="-13238"/>
            <a:chExt cx="107305" cy="6871238"/>
          </a:xfrm>
        </p:grpSpPr>
        <p:sp>
          <p:nvSpPr>
            <p:cNvPr id="7" name="Rectangle 6">
              <a:extLst>
                <a:ext uri="{FF2B5EF4-FFF2-40B4-BE49-F238E27FC236}">
                  <a16:creationId xmlns:a16="http://schemas.microsoft.com/office/drawing/2014/main" id="{779DA734-BD92-EC1A-9433-CE672A774F15}"/>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3E30007-DB12-0875-63F3-AC18B393D1D0}"/>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328AC55-0671-54D6-BD9F-1C06F1E22FD5}"/>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7BABAE5-F273-3C7A-9C9A-FF9F3E5FC46D}"/>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ABFDCF7-0441-8660-0B7D-0579114AAE20}"/>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AF4A679-8774-12D2-EA39-73371B12AABF}"/>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3B28862-1410-E5FF-3DA2-77D63CA683D9}"/>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200E103-E367-F836-27AD-431850B1507C}"/>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946ED63-3F07-3F1B-EC45-74230256E76C}"/>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F31290E-AAFD-313E-FC59-4B0480B0541C}"/>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AE2100C-1F46-A57E-5E5B-3F7A03F53FE0}"/>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E629AF6-AF08-2A4C-383B-9E0C6EF52C61}"/>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CEB295BC-25FE-9A13-5B9B-E7D07B787E7E}"/>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B0A4663-4583-55FD-940E-5314A8AC8B7C}"/>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8341867-D013-EF41-4BC0-A381AC9BA089}"/>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E49E895-40BB-60AA-FA2F-1522B4D7B044}"/>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2686F15-8307-81A0-5631-3FC2A06531D8}"/>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3A9AB2C3-A717-5993-AF3D-B0BDB6FA474F}"/>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125525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Passion with pattern 1">
    <p:bg>
      <p:bgPr>
        <a:solidFill>
          <a:schemeClr val="accent1"/>
        </a:solidFill>
        <a:effectLst/>
      </p:bgPr>
    </p:bg>
    <p:spTree>
      <p:nvGrpSpPr>
        <p:cNvPr id="1" name=""/>
        <p:cNvGrpSpPr/>
        <p:nvPr/>
      </p:nvGrpSpPr>
      <p:grpSpPr>
        <a:xfrm>
          <a:off x="0" y="0"/>
          <a:ext cx="0" cy="0"/>
          <a:chOff x="0" y="0"/>
          <a:chExt cx="0" cy="0"/>
        </a:xfrm>
      </p:grpSpPr>
      <p:pic>
        <p:nvPicPr>
          <p:cNvPr id="5" name="Picture 4" descr="A black background with red dots&#10;&#10;Description automatically generated">
            <a:extLst>
              <a:ext uri="{FF2B5EF4-FFF2-40B4-BE49-F238E27FC236}">
                <a16:creationId xmlns:a16="http://schemas.microsoft.com/office/drawing/2014/main" id="{3BB19E4D-01EC-56F3-FF7F-3325B1F2737A}"/>
              </a:ext>
            </a:extLst>
          </p:cNvPr>
          <p:cNvPicPr>
            <a:picLocks noChangeAspect="1"/>
          </p:cNvPicPr>
          <p:nvPr userDrawn="1"/>
        </p:nvPicPr>
        <p:blipFill>
          <a:blip r:embed="rId2"/>
          <a:stretch>
            <a:fillRect/>
          </a:stretch>
        </p:blipFill>
        <p:spPr>
          <a:xfrm>
            <a:off x="0" y="0"/>
            <a:ext cx="20104100" cy="11309350"/>
          </a:xfrm>
          <a:prstGeom prst="rect">
            <a:avLst/>
          </a:prstGeom>
        </p:spPr>
      </p:pic>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628760" y="3855746"/>
            <a:ext cx="11817324" cy="2700135"/>
          </a:xfrm>
          <a:prstGeom prst="rect">
            <a:avLst/>
          </a:prstGeom>
        </p:spPr>
        <p:txBody>
          <a:bodyPr lIns="0" tIns="36000" rIns="36000" bIns="36000" anchor="b">
            <a:noAutofit/>
          </a:bodyPr>
          <a:lstStyle>
            <a:lvl1pPr algn="l">
              <a:defRPr sz="7008" b="1">
                <a:solidFill>
                  <a:schemeClr val="tx1"/>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628760" y="6698944"/>
            <a:ext cx="11817324" cy="1207803"/>
          </a:xfrm>
          <a:prstGeom prst="rect">
            <a:avLst/>
          </a:prstGeom>
        </p:spPr>
        <p:txBody>
          <a:bodyPr lIns="0" tIns="36000" rIns="36000" bIns="3600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612548" y="844039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612548" y="891925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name and surname of presenter</a:t>
            </a:r>
            <a:endParaRPr lang="en-GB" dirty="0"/>
          </a:p>
        </p:txBody>
      </p:sp>
      <p:pic>
        <p:nvPicPr>
          <p:cNvPr id="8" name="Picture 7">
            <a:extLst>
              <a:ext uri="{FF2B5EF4-FFF2-40B4-BE49-F238E27FC236}">
                <a16:creationId xmlns:a16="http://schemas.microsoft.com/office/drawing/2014/main" id="{05063FB7-1891-DA45-72B7-3900E9E45320}"/>
              </a:ext>
            </a:extLst>
          </p:cNvPr>
          <p:cNvPicPr>
            <a:picLocks noChangeAspect="1"/>
          </p:cNvPicPr>
          <p:nvPr userDrawn="1"/>
        </p:nvPicPr>
        <p:blipFill>
          <a:blip r:embed="rId3"/>
          <a:srcRect l="6" r="6"/>
          <a:stretch/>
        </p:blipFill>
        <p:spPr>
          <a:xfrm>
            <a:off x="11941071" y="831565"/>
            <a:ext cx="7402449" cy="2153171"/>
          </a:xfrm>
          <a:prstGeom prst="rect">
            <a:avLst/>
          </a:prstGeom>
        </p:spPr>
      </p:pic>
      <p:sp>
        <p:nvSpPr>
          <p:cNvPr id="6" name="Text Placeholder 5">
            <a:extLst>
              <a:ext uri="{FF2B5EF4-FFF2-40B4-BE49-F238E27FC236}">
                <a16:creationId xmlns:a16="http://schemas.microsoft.com/office/drawing/2014/main" id="{1916DB13-9B6B-D27B-CF32-C25B9DFF5209}"/>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4" name="Group 3">
            <a:extLst>
              <a:ext uri="{FF2B5EF4-FFF2-40B4-BE49-F238E27FC236}">
                <a16:creationId xmlns:a16="http://schemas.microsoft.com/office/drawing/2014/main" id="{892F9C4C-E16E-1CCD-7FF6-544633914926}"/>
              </a:ext>
            </a:extLst>
          </p:cNvPr>
          <p:cNvGrpSpPr/>
          <p:nvPr userDrawn="1"/>
        </p:nvGrpSpPr>
        <p:grpSpPr>
          <a:xfrm>
            <a:off x="19941568" y="-14642"/>
            <a:ext cx="177172" cy="11345953"/>
            <a:chOff x="9042207" y="-13238"/>
            <a:chExt cx="107305" cy="6871238"/>
          </a:xfrm>
        </p:grpSpPr>
        <p:sp>
          <p:nvSpPr>
            <p:cNvPr id="7" name="Rectangle 6">
              <a:extLst>
                <a:ext uri="{FF2B5EF4-FFF2-40B4-BE49-F238E27FC236}">
                  <a16:creationId xmlns:a16="http://schemas.microsoft.com/office/drawing/2014/main" id="{EB7EFF1A-7BC6-16AE-DAAE-1E5D8DCFEF5A}"/>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036441E-97A4-BF1A-E82A-26C8AB59BB89}"/>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60490DB-36B5-1AB9-960E-499E366C8409}"/>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E7D5AF1-E6E3-1285-5A89-08CBBC43935B}"/>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254E153-0F4B-2B15-6A59-3EC05818AE00}"/>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BD4492E-EFD1-9C4E-7065-15838A29C844}"/>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0827FC3-06ED-E70A-6D9E-3BA2D6038C11}"/>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16DD738-D682-2FC8-970B-245A8B79E338}"/>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BC87AC3-D1E9-E342-5843-FACB31AD0B9A}"/>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9B25CFE-44FD-3877-9551-A53D158FD92E}"/>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A178666-015A-648E-7BB1-2718C2668C02}"/>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CAE9BFF3-675E-484F-00D5-83A7002A3C4F}"/>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56BE8D9-9ED1-EABC-65AD-0DEE05538595}"/>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F470AD2-E0EA-0640-1199-6E41B4781E5D}"/>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A6295E8-76BF-6BD7-D980-BDB83625D943}"/>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534B1F32-C480-B471-0DDA-A7351E776C7C}"/>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8C902F2-243C-79F3-BA2A-2626A9022C8D}"/>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4FFFC420-C749-5311-A512-7CAA887D4546}"/>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711005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Hope with pattern 5">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B19E4D-01EC-56F3-FF7F-3325B1F2737A}"/>
              </a:ext>
            </a:extLst>
          </p:cNvPr>
          <p:cNvPicPr>
            <a:picLocks noChangeAspect="1"/>
          </p:cNvPicPr>
          <p:nvPr userDrawn="1"/>
        </p:nvPicPr>
        <p:blipFill>
          <a:blip r:embed="rId2"/>
          <a:srcRect l="3" r="3"/>
          <a:stretch/>
        </p:blipFill>
        <p:spPr>
          <a:xfrm>
            <a:off x="0" y="0"/>
            <a:ext cx="20103055" cy="11309350"/>
          </a:xfrm>
          <a:prstGeom prst="rect">
            <a:avLst/>
          </a:prstGeom>
        </p:spPr>
      </p:pic>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628760" y="3855746"/>
            <a:ext cx="11817324" cy="2700135"/>
          </a:xfrm>
          <a:prstGeom prst="rect">
            <a:avLst/>
          </a:prstGeom>
        </p:spPr>
        <p:txBody>
          <a:bodyPr lIns="0" tIns="36000" rIns="36000" bIns="36000" anchor="b">
            <a:noAutofit/>
          </a:bodyPr>
          <a:lstStyle>
            <a:lvl1pPr algn="l">
              <a:defRPr sz="7008" b="1">
                <a:solidFill>
                  <a:schemeClr val="tx1"/>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628760" y="6698944"/>
            <a:ext cx="11817324" cy="1207803"/>
          </a:xfrm>
          <a:prstGeom prst="rect">
            <a:avLst/>
          </a:prstGeom>
        </p:spPr>
        <p:txBody>
          <a:bodyPr lIns="0" tIns="36000" rIns="36000" bIns="3600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612548" y="844039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612548" y="8919258"/>
            <a:ext cx="11817324" cy="356200"/>
          </a:xfrm>
        </p:spPr>
        <p:txBody>
          <a:bodyPr lIns="0" tIns="0" rIns="0" bIns="0">
            <a:noAutofit/>
          </a:bodyPr>
          <a:lstStyle>
            <a:lvl1pPr marL="0" indent="0">
              <a:buNone/>
              <a:defRPr sz="2144">
                <a:solidFill>
                  <a:schemeClr val="tx1"/>
                </a:solidFill>
                <a:latin typeface="+mj-lt"/>
                <a:cs typeface="Arial" panose="020B0604020202020204" pitchFamily="34" charset="0"/>
              </a:defRPr>
            </a:lvl1pPr>
            <a:lvl2pPr marL="753923" indent="0">
              <a:buNone/>
              <a:defRPr/>
            </a:lvl2pPr>
            <a:lvl3pPr marL="1507846" indent="0">
              <a:buNone/>
              <a:defRPr/>
            </a:lvl3pPr>
            <a:lvl4pPr marL="2261768" indent="0">
              <a:buNone/>
              <a:defRPr/>
            </a:lvl4pPr>
            <a:lvl5pPr marL="3015691" indent="0">
              <a:buNone/>
              <a:defRPr/>
            </a:lvl5pPr>
          </a:lstStyle>
          <a:p>
            <a:pPr lvl="0"/>
            <a:r>
              <a:rPr lang="en-US" dirty="0"/>
              <a:t>Add name and surname of presenter</a:t>
            </a:r>
            <a:endParaRPr lang="en-GB" dirty="0"/>
          </a:p>
        </p:txBody>
      </p:sp>
      <p:pic>
        <p:nvPicPr>
          <p:cNvPr id="8" name="Picture 7">
            <a:extLst>
              <a:ext uri="{FF2B5EF4-FFF2-40B4-BE49-F238E27FC236}">
                <a16:creationId xmlns:a16="http://schemas.microsoft.com/office/drawing/2014/main" id="{BAFDD87A-AC6C-9A11-A4DA-22E0AF47A89A}"/>
              </a:ext>
            </a:extLst>
          </p:cNvPr>
          <p:cNvPicPr>
            <a:picLocks noChangeAspect="1"/>
          </p:cNvPicPr>
          <p:nvPr userDrawn="1"/>
        </p:nvPicPr>
        <p:blipFill>
          <a:blip r:embed="rId3"/>
          <a:srcRect l="6" r="6"/>
          <a:stretch/>
        </p:blipFill>
        <p:spPr>
          <a:xfrm>
            <a:off x="11941071" y="831565"/>
            <a:ext cx="7402449" cy="2153171"/>
          </a:xfrm>
          <a:prstGeom prst="rect">
            <a:avLst/>
          </a:prstGeom>
        </p:spPr>
      </p:pic>
      <p:sp>
        <p:nvSpPr>
          <p:cNvPr id="6" name="Text Placeholder 5">
            <a:extLst>
              <a:ext uri="{FF2B5EF4-FFF2-40B4-BE49-F238E27FC236}">
                <a16:creationId xmlns:a16="http://schemas.microsoft.com/office/drawing/2014/main" id="{C6576638-4D33-6FE4-4289-AD57E3F07FDF}"/>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4" name="Group 3">
            <a:extLst>
              <a:ext uri="{FF2B5EF4-FFF2-40B4-BE49-F238E27FC236}">
                <a16:creationId xmlns:a16="http://schemas.microsoft.com/office/drawing/2014/main" id="{1E42F2CB-47C9-E411-43B4-372DF7FD9D2B}"/>
              </a:ext>
            </a:extLst>
          </p:cNvPr>
          <p:cNvGrpSpPr/>
          <p:nvPr userDrawn="1"/>
        </p:nvGrpSpPr>
        <p:grpSpPr>
          <a:xfrm>
            <a:off x="19941568" y="-14642"/>
            <a:ext cx="177172" cy="11345953"/>
            <a:chOff x="9042207" y="-13238"/>
            <a:chExt cx="107305" cy="6871238"/>
          </a:xfrm>
        </p:grpSpPr>
        <p:sp>
          <p:nvSpPr>
            <p:cNvPr id="7" name="Rectangle 6">
              <a:extLst>
                <a:ext uri="{FF2B5EF4-FFF2-40B4-BE49-F238E27FC236}">
                  <a16:creationId xmlns:a16="http://schemas.microsoft.com/office/drawing/2014/main" id="{33EDAE58-0ED3-0D06-15A5-621A042C969E}"/>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9E9BA5E-417F-2D57-732F-FD1EAFF24FA8}"/>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8919A7A-F028-FD89-2FCE-1328E8BFDC3C}"/>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9433059-E375-22C0-0576-E01FB5619B7F}"/>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E431211-B9BF-E962-3A23-38F5E46357C1}"/>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1DBC41B-96C3-809F-1E9C-741EE188D3A9}"/>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C06DEFF-B605-3221-4EE9-075E1A8103D8}"/>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55FCD4B-0B20-AD91-6008-4715919E27B1}"/>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DCAEF74-9DE6-E89C-8851-6DB055130EE4}"/>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2C52663-54EC-3196-B1A8-49AEC02539F9}"/>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F2CAC46-C82D-D593-F56A-5B708D5F4127}"/>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3872AFB-3908-1567-BA52-0EC080D5A3A6}"/>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16FF51B-797F-5B62-F0BB-278D29E4351C}"/>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9A0769B-1207-735B-E614-F5E02AEAB473}"/>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CB4D00E-DE34-B66C-3EEC-F1606BD952B9}"/>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67BF083-FAAB-4D19-2984-6DF04B2A265A}"/>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AC926B2-2319-E7A8-2354-E010B0A9EAF7}"/>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6529B6EB-AA7E-7F8C-5500-EC6A9B627C5E}"/>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377278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Numbered Divider editable image - red">
    <p:bg>
      <p:bgPr>
        <a:solidFill>
          <a:schemeClr val="bg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700A960-637F-CF97-F447-D0E1DDF4952C}"/>
              </a:ext>
            </a:extLst>
          </p:cNvPr>
          <p:cNvSpPr>
            <a:spLocks noGrp="1"/>
          </p:cNvSpPr>
          <p:nvPr>
            <p:ph type="pic" sz="quarter" idx="11" hasCustomPrompt="1"/>
          </p:nvPr>
        </p:nvSpPr>
        <p:spPr>
          <a:xfrm>
            <a:off x="0" y="0"/>
            <a:ext cx="20104100" cy="11309350"/>
          </a:xfrm>
        </p:spPr>
        <p:txBody>
          <a:bodyPr/>
          <a:lstStyle>
            <a:lvl1pPr marL="0" indent="0" algn="ctr">
              <a:buNone/>
              <a:defRPr/>
            </a:lvl1pPr>
          </a:lstStyle>
          <a:p>
            <a:r>
              <a:rPr lang="en-US" dirty="0"/>
              <a:t>Add picture &gt; send to back</a:t>
            </a:r>
            <a:endParaRPr lang="en-GB" dirty="0"/>
          </a:p>
        </p:txBody>
      </p:sp>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612547" y="5089949"/>
            <a:ext cx="9156488" cy="1443057"/>
          </a:xfrm>
          <a:prstGeom prst="rect">
            <a:avLst/>
          </a:prstGeom>
        </p:spPr>
        <p:txBody>
          <a:bodyPr lIns="0" tIns="0" rIns="0" bIns="0" anchor="b">
            <a:noAutofit/>
          </a:bodyPr>
          <a:lstStyle>
            <a:lvl1pPr algn="l">
              <a:defRPr sz="7091" b="1">
                <a:solidFill>
                  <a:schemeClr val="accent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628759" y="6756619"/>
            <a:ext cx="9156488" cy="1207803"/>
          </a:xfrm>
          <a:prstGeom prst="rect">
            <a:avLst/>
          </a:prstGeom>
        </p:spPr>
        <p:txBody>
          <a:bodyPr lIns="0" tIns="0" rIns="0" bIns="0">
            <a:noAutofit/>
          </a:bodyPr>
          <a:lstStyle>
            <a:lvl1pPr marL="0" indent="0" algn="l">
              <a:lnSpc>
                <a:spcPct val="90000"/>
              </a:lnSpc>
              <a:buNone/>
              <a:defRPr sz="3793">
                <a:solidFill>
                  <a:schemeClr val="accent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41" name="Text Placeholder 40">
            <a:extLst>
              <a:ext uri="{FF2B5EF4-FFF2-40B4-BE49-F238E27FC236}">
                <a16:creationId xmlns:a16="http://schemas.microsoft.com/office/drawing/2014/main" id="{19163576-E8E1-4806-B23A-BE97EF09C47A}"/>
              </a:ext>
            </a:extLst>
          </p:cNvPr>
          <p:cNvSpPr>
            <a:spLocks noGrp="1"/>
          </p:cNvSpPr>
          <p:nvPr>
            <p:ph type="body" sz="quarter" idx="10" hasCustomPrompt="1"/>
          </p:nvPr>
        </p:nvSpPr>
        <p:spPr>
          <a:xfrm>
            <a:off x="612547" y="2458160"/>
            <a:ext cx="4154323" cy="2631789"/>
          </a:xfrm>
        </p:spPr>
        <p:txBody>
          <a:bodyPr anchor="ctr">
            <a:noAutofit/>
          </a:bodyPr>
          <a:lstStyle>
            <a:lvl1pPr marL="0" indent="0" algn="l">
              <a:buNone/>
              <a:defRPr sz="19788" b="1">
                <a:solidFill>
                  <a:schemeClr val="accent1"/>
                </a:solidFill>
                <a:latin typeface="Arial" panose="020B0604020202020204" pitchFamily="34" charset="0"/>
                <a:cs typeface="Arial" panose="020B0604020202020204" pitchFamily="34" charset="0"/>
              </a:defRPr>
            </a:lvl1pPr>
          </a:lstStyle>
          <a:p>
            <a:pPr lvl="0"/>
            <a:r>
              <a:rPr lang="en-US" dirty="0"/>
              <a:t>00</a:t>
            </a:r>
            <a:endParaRPr lang="en-GB" dirty="0"/>
          </a:p>
        </p:txBody>
      </p:sp>
      <p:pic>
        <p:nvPicPr>
          <p:cNvPr id="5" name="Picture 4" descr="A black background with red text&#10;&#10;Description automatically generated">
            <a:extLst>
              <a:ext uri="{FF2B5EF4-FFF2-40B4-BE49-F238E27FC236}">
                <a16:creationId xmlns:a16="http://schemas.microsoft.com/office/drawing/2014/main" id="{2BA44187-11AB-AE90-48DE-8330D896CD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06128" y="10113932"/>
            <a:ext cx="3181243" cy="925231"/>
          </a:xfrm>
          <a:prstGeom prst="rect">
            <a:avLst/>
          </a:prstGeom>
        </p:spPr>
      </p:pic>
      <p:sp>
        <p:nvSpPr>
          <p:cNvPr id="6" name="Text Placeholder 5">
            <a:extLst>
              <a:ext uri="{FF2B5EF4-FFF2-40B4-BE49-F238E27FC236}">
                <a16:creationId xmlns:a16="http://schemas.microsoft.com/office/drawing/2014/main" id="{F9C35680-DC1D-5696-6D39-EB5B31E06D45}"/>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lumMod val="65000"/>
                  </a:schemeClr>
                </a:solidFill>
              </a:rPr>
              <a:t>[Add company classification and regulatory details] </a:t>
            </a:r>
          </a:p>
        </p:txBody>
      </p:sp>
      <p:grpSp>
        <p:nvGrpSpPr>
          <p:cNvPr id="4" name="Group 3">
            <a:extLst>
              <a:ext uri="{FF2B5EF4-FFF2-40B4-BE49-F238E27FC236}">
                <a16:creationId xmlns:a16="http://schemas.microsoft.com/office/drawing/2014/main" id="{E675861B-6EE0-2BCD-70AA-DDF67BDA9319}"/>
              </a:ext>
            </a:extLst>
          </p:cNvPr>
          <p:cNvGrpSpPr/>
          <p:nvPr userDrawn="1"/>
        </p:nvGrpSpPr>
        <p:grpSpPr>
          <a:xfrm>
            <a:off x="19941568" y="-14642"/>
            <a:ext cx="177172" cy="11345953"/>
            <a:chOff x="9042207" y="-13238"/>
            <a:chExt cx="107305" cy="6871238"/>
          </a:xfrm>
        </p:grpSpPr>
        <p:sp>
          <p:nvSpPr>
            <p:cNvPr id="8" name="Rectangle 7">
              <a:extLst>
                <a:ext uri="{FF2B5EF4-FFF2-40B4-BE49-F238E27FC236}">
                  <a16:creationId xmlns:a16="http://schemas.microsoft.com/office/drawing/2014/main" id="{9B6D65EC-2447-ADC5-A605-FE0DCA49B0CE}"/>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D720A1A-EA59-A0F1-F208-6E43981012A7}"/>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E3584AA-25DB-E4F4-93DF-5E1729867473}"/>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5398911-CE5E-C264-3D63-DD59A8079CB0}"/>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C48649B-2A2A-F92E-413B-E84F55133D26}"/>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CEC10BF-3AEC-84BD-796E-0C13344AEA2D}"/>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D0AA510-F033-9F7A-4BBC-84FC3131C728}"/>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B242614-866A-B279-2477-7749B988ADA3}"/>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B8C0C10-7EFC-A2B9-B1A0-391763B0EB2C}"/>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CCA4C82-574D-ACE9-F703-2005AF8EF0FC}"/>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C58707A-AD3C-5EB6-8B83-254C37B4EFAE}"/>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627DCFE-A746-E399-1AE6-D7D7E0971769}"/>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C05792B-381E-5DAA-52E2-D1E347B211F1}"/>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ED6C9CC-D28E-D58E-8B96-702BC72889B7}"/>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5F6C072-8ED2-7AF1-4BF3-24A27450DE1D}"/>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7501840-FD13-FE2C-5FF3-4F4C0B05EC05}"/>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5E19235-9B4D-004A-CF9C-5E6EB117F713}"/>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00C4FF33-EF6D-F00A-4B11-980AFD51E69E}"/>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6738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adge on Power">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2067A1-9B56-76D8-55E1-AC1871363E53}"/>
              </a:ext>
            </a:extLst>
          </p:cNvPr>
          <p:cNvPicPr>
            <a:picLocks noChangeAspect="1"/>
          </p:cNvPicPr>
          <p:nvPr userDrawn="1"/>
        </p:nvPicPr>
        <p:blipFill>
          <a:blip r:embed="rId2"/>
          <a:srcRect l="6" r="6"/>
          <a:stretch/>
        </p:blipFill>
        <p:spPr>
          <a:xfrm>
            <a:off x="3310473" y="3764615"/>
            <a:ext cx="12995784" cy="3780121"/>
          </a:xfrm>
          <a:prstGeom prst="rect">
            <a:avLst/>
          </a:prstGeom>
        </p:spPr>
      </p:pic>
      <p:sp>
        <p:nvSpPr>
          <p:cNvPr id="4" name="Text Placeholder 5">
            <a:extLst>
              <a:ext uri="{FF2B5EF4-FFF2-40B4-BE49-F238E27FC236}">
                <a16:creationId xmlns:a16="http://schemas.microsoft.com/office/drawing/2014/main" id="{834493B4-DC24-5377-F6A6-358E51B19A6D}"/>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2" name="Group 1">
            <a:extLst>
              <a:ext uri="{FF2B5EF4-FFF2-40B4-BE49-F238E27FC236}">
                <a16:creationId xmlns:a16="http://schemas.microsoft.com/office/drawing/2014/main" id="{1A01FB6A-0D53-110C-2525-426FDD83C2DC}"/>
              </a:ext>
            </a:extLst>
          </p:cNvPr>
          <p:cNvGrpSpPr/>
          <p:nvPr userDrawn="1"/>
        </p:nvGrpSpPr>
        <p:grpSpPr>
          <a:xfrm>
            <a:off x="19941568" y="-14642"/>
            <a:ext cx="177172" cy="11345953"/>
            <a:chOff x="9042207" y="-13238"/>
            <a:chExt cx="107305" cy="6871238"/>
          </a:xfrm>
        </p:grpSpPr>
        <p:sp>
          <p:nvSpPr>
            <p:cNvPr id="3" name="Rectangle 2">
              <a:extLst>
                <a:ext uri="{FF2B5EF4-FFF2-40B4-BE49-F238E27FC236}">
                  <a16:creationId xmlns:a16="http://schemas.microsoft.com/office/drawing/2014/main" id="{5553CF32-0964-010B-1246-5DCBD74326ED}"/>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A47E46F0-6F70-B243-7A08-4901A454BEAB}"/>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206B06E2-37CA-2BC1-43E0-36DEEBB1962C}"/>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09CDAA5-84DB-43F0-9C97-8DD2ED77DE8D}"/>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0EEECE0D-DC43-50DE-40AE-8965AD3BEF55}"/>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5D73706A-F805-A633-F827-B9D06B60C28F}"/>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07DAB0E7-18B4-9ED8-759F-368B396E2C25}"/>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D882C0E-9172-5206-6857-E8A1E8249BF2}"/>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4533970E-FB94-0DE6-43D8-A50A2ABFC14B}"/>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4706A99E-1B7E-CB91-608D-CC29DCB183BC}"/>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7F93686-C9F5-002D-B132-2304B94A45E5}"/>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8BAFE51D-0C94-0256-D610-B8F3AA8E3F45}"/>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88EE70B-D2A2-79BF-5F78-5C12631D6F39}"/>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A5E7BDA4-DA6C-530E-FA64-BDB80104E6B5}"/>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206847DB-D6E9-618E-3FD7-C8E63E7330B0}"/>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A1FCD603-A293-CE37-B913-562232E5B424}"/>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DB680788-35D4-770D-837C-BB7F71A0B511}"/>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D407F314-0EC6-C926-E8F8-422AA1E22F07}"/>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1260200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Numbered Divider editable image - white">
    <p:bg>
      <p:bgPr>
        <a:solidFill>
          <a:schemeClr val="bg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700A960-637F-CF97-F447-D0E1DDF4952C}"/>
              </a:ext>
            </a:extLst>
          </p:cNvPr>
          <p:cNvSpPr>
            <a:spLocks noGrp="1"/>
          </p:cNvSpPr>
          <p:nvPr>
            <p:ph type="pic" sz="quarter" idx="11" hasCustomPrompt="1"/>
          </p:nvPr>
        </p:nvSpPr>
        <p:spPr>
          <a:xfrm>
            <a:off x="0" y="0"/>
            <a:ext cx="20104100" cy="11309350"/>
          </a:xfrm>
        </p:spPr>
        <p:txBody>
          <a:bodyPr/>
          <a:lstStyle>
            <a:lvl1pPr marL="0" indent="0" algn="ctr">
              <a:buNone/>
              <a:defRPr/>
            </a:lvl1pPr>
          </a:lstStyle>
          <a:p>
            <a:r>
              <a:rPr lang="en-US" dirty="0"/>
              <a:t>Add picture &gt; send to back</a:t>
            </a:r>
            <a:endParaRPr lang="en-GB" dirty="0"/>
          </a:p>
        </p:txBody>
      </p:sp>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612547" y="5089949"/>
            <a:ext cx="9156488" cy="1443057"/>
          </a:xfrm>
          <a:prstGeom prst="rect">
            <a:avLst/>
          </a:prstGeom>
        </p:spPr>
        <p:txBody>
          <a:bodyPr lIns="0" tIns="0" rIns="0" bIns="0" anchor="b">
            <a:noAutofit/>
          </a:bodyPr>
          <a:lstStyle>
            <a:lvl1pPr algn="l">
              <a:defRPr sz="7091" b="1">
                <a:solidFill>
                  <a:schemeClr val="tx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628759" y="6756619"/>
            <a:ext cx="9156488" cy="1207803"/>
          </a:xfrm>
          <a:prstGeom prst="rect">
            <a:avLst/>
          </a:prstGeom>
        </p:spPr>
        <p:txBody>
          <a:bodyPr lIns="0" tIns="0" rIns="0" bIns="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41" name="Text Placeholder 40">
            <a:extLst>
              <a:ext uri="{FF2B5EF4-FFF2-40B4-BE49-F238E27FC236}">
                <a16:creationId xmlns:a16="http://schemas.microsoft.com/office/drawing/2014/main" id="{19163576-E8E1-4806-B23A-BE97EF09C47A}"/>
              </a:ext>
            </a:extLst>
          </p:cNvPr>
          <p:cNvSpPr>
            <a:spLocks noGrp="1"/>
          </p:cNvSpPr>
          <p:nvPr>
            <p:ph type="body" sz="quarter" idx="10" hasCustomPrompt="1"/>
          </p:nvPr>
        </p:nvSpPr>
        <p:spPr>
          <a:xfrm>
            <a:off x="612547" y="2458160"/>
            <a:ext cx="4154323" cy="2631789"/>
          </a:xfrm>
        </p:spPr>
        <p:txBody>
          <a:bodyPr anchor="ctr">
            <a:noAutofit/>
          </a:bodyPr>
          <a:lstStyle>
            <a:lvl1pPr marL="0" indent="0" algn="l">
              <a:buNone/>
              <a:defRPr sz="19788" b="1">
                <a:solidFill>
                  <a:schemeClr val="tx1"/>
                </a:solidFill>
                <a:latin typeface="Arial" panose="020B0604020202020204" pitchFamily="34" charset="0"/>
                <a:cs typeface="Arial" panose="020B0604020202020204" pitchFamily="34" charset="0"/>
              </a:defRPr>
            </a:lvl1pPr>
          </a:lstStyle>
          <a:p>
            <a:pPr lvl="0"/>
            <a:r>
              <a:rPr lang="en-US" dirty="0"/>
              <a:t>00</a:t>
            </a:r>
            <a:endParaRPr lang="en-GB" dirty="0"/>
          </a:p>
        </p:txBody>
      </p:sp>
      <p:sp>
        <p:nvSpPr>
          <p:cNvPr id="6" name="Text Placeholder 5">
            <a:extLst>
              <a:ext uri="{FF2B5EF4-FFF2-40B4-BE49-F238E27FC236}">
                <a16:creationId xmlns:a16="http://schemas.microsoft.com/office/drawing/2014/main" id="{D97CA554-2C61-9F11-2FD3-F5E3172CD54F}"/>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pic>
        <p:nvPicPr>
          <p:cNvPr id="8" name="Picture 7">
            <a:extLst>
              <a:ext uri="{FF2B5EF4-FFF2-40B4-BE49-F238E27FC236}">
                <a16:creationId xmlns:a16="http://schemas.microsoft.com/office/drawing/2014/main" id="{2AC98A54-74D7-3D33-F2AB-F51706D34708}"/>
              </a:ext>
            </a:extLst>
          </p:cNvPr>
          <p:cNvPicPr>
            <a:picLocks noChangeAspect="1"/>
          </p:cNvPicPr>
          <p:nvPr userDrawn="1"/>
        </p:nvPicPr>
        <p:blipFill>
          <a:blip r:embed="rId2"/>
          <a:srcRect l="6" r="6"/>
          <a:stretch/>
        </p:blipFill>
        <p:spPr>
          <a:xfrm>
            <a:off x="16135096" y="10122251"/>
            <a:ext cx="3152276" cy="916912"/>
          </a:xfrm>
          <a:prstGeom prst="rect">
            <a:avLst/>
          </a:prstGeom>
        </p:spPr>
      </p:pic>
      <p:grpSp>
        <p:nvGrpSpPr>
          <p:cNvPr id="4" name="Group 3">
            <a:extLst>
              <a:ext uri="{FF2B5EF4-FFF2-40B4-BE49-F238E27FC236}">
                <a16:creationId xmlns:a16="http://schemas.microsoft.com/office/drawing/2014/main" id="{55B34D90-E066-C402-69E9-EDAB474E8271}"/>
              </a:ext>
            </a:extLst>
          </p:cNvPr>
          <p:cNvGrpSpPr/>
          <p:nvPr userDrawn="1"/>
        </p:nvGrpSpPr>
        <p:grpSpPr>
          <a:xfrm>
            <a:off x="19941568" y="-14642"/>
            <a:ext cx="177172" cy="11345953"/>
            <a:chOff x="9042207" y="-13238"/>
            <a:chExt cx="107305" cy="6871238"/>
          </a:xfrm>
        </p:grpSpPr>
        <p:sp>
          <p:nvSpPr>
            <p:cNvPr id="5" name="Rectangle 4">
              <a:extLst>
                <a:ext uri="{FF2B5EF4-FFF2-40B4-BE49-F238E27FC236}">
                  <a16:creationId xmlns:a16="http://schemas.microsoft.com/office/drawing/2014/main" id="{82FEE1A8-B17D-B28D-8D61-72ACD4328515}"/>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1CC139E-2161-3721-E5C2-688830D7E4E1}"/>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FE72929-F0D5-A830-608D-EF59C0ECE5AE}"/>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BDB3EAF-7558-17D1-F92D-86E5964439CA}"/>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4526BF7-8523-DBC0-8C6B-7BD1355BC84C}"/>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9A68C9F-CA46-45D8-802A-229D5D066796}"/>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93A9D0E-1640-7A07-21C6-58A9B1C94F2F}"/>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AA6701E-F127-A4D4-3223-EA05D0147D85}"/>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83E99E4-729B-813F-42E2-F9212917D1BC}"/>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A054848-BBAF-55B5-BA6E-E8F3DD66646E}"/>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3834830-4236-C075-5AD2-58830105F983}"/>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F636725-3B11-FBC6-F866-4359BAE441EB}"/>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BFDB8E7-9A97-79B7-4062-6200A5CD6BDA}"/>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34CF5F-71B0-B5B2-FCD7-77F5F7F223F3}"/>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C90D639C-AB7C-1D19-F351-366D333BB46F}"/>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59BF834-AA70-935A-2073-009AECCE92E4}"/>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7A30A6F-6802-CA32-680A-CCD3E1EC6326}"/>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97FE1696-05D8-C68D-56AF-8DCF986A0C1E}"/>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555332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Numbered Divider African heartbeat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C5AC50-8F4D-2BB7-0CC0-5F625E1AD35E}"/>
              </a:ext>
            </a:extLst>
          </p:cNvPr>
          <p:cNvSpPr>
            <a:spLocks noGrp="1"/>
          </p:cNvSpPr>
          <p:nvPr>
            <p:ph type="ctrTitle" hasCustomPrompt="1"/>
          </p:nvPr>
        </p:nvSpPr>
        <p:spPr>
          <a:xfrm>
            <a:off x="596334" y="5089949"/>
            <a:ext cx="9156488" cy="1443057"/>
          </a:xfrm>
          <a:prstGeom prst="rect">
            <a:avLst/>
          </a:prstGeom>
        </p:spPr>
        <p:txBody>
          <a:bodyPr lIns="0" tIns="0" rIns="0" bIns="0" anchor="b">
            <a:noAutofit/>
          </a:bodyPr>
          <a:lstStyle>
            <a:lvl1pPr algn="l">
              <a:defRPr sz="7091" b="1">
                <a:solidFill>
                  <a:schemeClr val="tx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6" name="Subtitle 2">
            <a:extLst>
              <a:ext uri="{FF2B5EF4-FFF2-40B4-BE49-F238E27FC236}">
                <a16:creationId xmlns:a16="http://schemas.microsoft.com/office/drawing/2014/main" id="{EEAEE328-C386-F506-52D4-9D0371373ADF}"/>
              </a:ext>
            </a:extLst>
          </p:cNvPr>
          <p:cNvSpPr>
            <a:spLocks noGrp="1"/>
          </p:cNvSpPr>
          <p:nvPr>
            <p:ph type="subTitle" idx="1" hasCustomPrompt="1"/>
          </p:nvPr>
        </p:nvSpPr>
        <p:spPr>
          <a:xfrm>
            <a:off x="612547" y="6756619"/>
            <a:ext cx="9156488" cy="1207803"/>
          </a:xfrm>
          <a:prstGeom prst="rect">
            <a:avLst/>
          </a:prstGeom>
        </p:spPr>
        <p:txBody>
          <a:bodyPr lIns="0" tIns="0" rIns="0" bIns="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7" name="Text Placeholder 40">
            <a:extLst>
              <a:ext uri="{FF2B5EF4-FFF2-40B4-BE49-F238E27FC236}">
                <a16:creationId xmlns:a16="http://schemas.microsoft.com/office/drawing/2014/main" id="{AE3BD589-9B31-C92D-2D03-E0CE5FFD152C}"/>
              </a:ext>
            </a:extLst>
          </p:cNvPr>
          <p:cNvSpPr>
            <a:spLocks noGrp="1"/>
          </p:cNvSpPr>
          <p:nvPr>
            <p:ph type="body" sz="quarter" idx="10" hasCustomPrompt="1"/>
          </p:nvPr>
        </p:nvSpPr>
        <p:spPr>
          <a:xfrm>
            <a:off x="596334" y="2458160"/>
            <a:ext cx="4154323" cy="2631789"/>
          </a:xfrm>
        </p:spPr>
        <p:txBody>
          <a:bodyPr anchor="ctr">
            <a:noAutofit/>
          </a:bodyPr>
          <a:lstStyle>
            <a:lvl1pPr marL="0" indent="0" algn="l">
              <a:buNone/>
              <a:defRPr sz="19788" b="1">
                <a:solidFill>
                  <a:schemeClr val="tx1"/>
                </a:solidFill>
                <a:latin typeface="Arial" panose="020B0604020202020204" pitchFamily="34" charset="0"/>
                <a:cs typeface="Arial" panose="020B0604020202020204" pitchFamily="34" charset="0"/>
              </a:defRPr>
            </a:lvl1pPr>
          </a:lstStyle>
          <a:p>
            <a:pPr lvl="0"/>
            <a:r>
              <a:rPr lang="en-US" dirty="0"/>
              <a:t>00</a:t>
            </a:r>
            <a:endParaRPr lang="en-GB" dirty="0"/>
          </a:p>
        </p:txBody>
      </p:sp>
      <p:sp>
        <p:nvSpPr>
          <p:cNvPr id="5" name="Text Placeholder 5">
            <a:extLst>
              <a:ext uri="{FF2B5EF4-FFF2-40B4-BE49-F238E27FC236}">
                <a16:creationId xmlns:a16="http://schemas.microsoft.com/office/drawing/2014/main" id="{B1669892-37FE-B4AF-BB02-DE8C49ED9641}"/>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pic>
        <p:nvPicPr>
          <p:cNvPr id="9" name="Picture 8">
            <a:extLst>
              <a:ext uri="{FF2B5EF4-FFF2-40B4-BE49-F238E27FC236}">
                <a16:creationId xmlns:a16="http://schemas.microsoft.com/office/drawing/2014/main" id="{464D0EEE-29CD-3881-8D83-96E3CF45C3C6}"/>
              </a:ext>
            </a:extLst>
          </p:cNvPr>
          <p:cNvPicPr>
            <a:picLocks noChangeAspect="1"/>
          </p:cNvPicPr>
          <p:nvPr userDrawn="1"/>
        </p:nvPicPr>
        <p:blipFill>
          <a:blip r:embed="rId3"/>
          <a:srcRect l="6" r="6"/>
          <a:stretch/>
        </p:blipFill>
        <p:spPr>
          <a:xfrm>
            <a:off x="16135096" y="10122251"/>
            <a:ext cx="3152276" cy="916912"/>
          </a:xfrm>
          <a:prstGeom prst="rect">
            <a:avLst/>
          </a:prstGeom>
        </p:spPr>
      </p:pic>
      <p:grpSp>
        <p:nvGrpSpPr>
          <p:cNvPr id="2" name="Group 1">
            <a:extLst>
              <a:ext uri="{FF2B5EF4-FFF2-40B4-BE49-F238E27FC236}">
                <a16:creationId xmlns:a16="http://schemas.microsoft.com/office/drawing/2014/main" id="{52344089-B0CD-2E7D-96FC-D8F1A12D7D96}"/>
              </a:ext>
            </a:extLst>
          </p:cNvPr>
          <p:cNvGrpSpPr/>
          <p:nvPr userDrawn="1"/>
        </p:nvGrpSpPr>
        <p:grpSpPr>
          <a:xfrm>
            <a:off x="19941568" y="-14642"/>
            <a:ext cx="177172" cy="11345953"/>
            <a:chOff x="9042207" y="-13238"/>
            <a:chExt cx="107305" cy="6871238"/>
          </a:xfrm>
        </p:grpSpPr>
        <p:sp>
          <p:nvSpPr>
            <p:cNvPr id="3" name="Rectangle 2">
              <a:extLst>
                <a:ext uri="{FF2B5EF4-FFF2-40B4-BE49-F238E27FC236}">
                  <a16:creationId xmlns:a16="http://schemas.microsoft.com/office/drawing/2014/main" id="{B164EB03-9478-0DF4-262B-152252C78C61}"/>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9FB0444-3174-6C46-5B3D-B324BA411C34}"/>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ED7920D-DA30-4C09-EEC0-E0FEF325AB74}"/>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57AECB2-FD54-DFE2-259E-954E1DA88049}"/>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6B446F0-603C-5656-EAAF-22706112FA14}"/>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2C834B0-69E2-3B6F-D962-DAF3D457A1E5}"/>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65BC39A-9416-00B6-6CD0-45CB756C9D42}"/>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709BDA5-1303-D485-9372-34EB20B20653}"/>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B94CA77-B33E-353F-227E-B0055763DABD}"/>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511CB78-C15D-6BD8-CD4D-7CD6F0674858}"/>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56B2140-344A-65A1-9F60-BAA562CC5FC2}"/>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428B929-CA61-F16F-4EEF-2B372D82A5A7}"/>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DE2BDE8-CE9F-0D48-789C-8DD907A7504E}"/>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CF93E06-778D-85B9-A3B3-1C38FCD21054}"/>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60B3475-8ACF-958A-7756-BD8001D358E3}"/>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F21835E-BC06-4E21-6179-BC8A17FDBF03}"/>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2194C4B-6081-73AF-2CC1-D6EC58AB319D}"/>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49FDAFDB-A58F-37C0-E065-50171FBBA93F}"/>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376678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Numbered Divider Hope with illustration">
    <p:bg>
      <p:bgPr>
        <a:solidFill>
          <a:schemeClr val="accent2"/>
        </a:solidFill>
        <a:effectLst/>
      </p:bgPr>
    </p:bg>
    <p:spTree>
      <p:nvGrpSpPr>
        <p:cNvPr id="1" name=""/>
        <p:cNvGrpSpPr/>
        <p:nvPr/>
      </p:nvGrpSpPr>
      <p:grpSpPr>
        <a:xfrm>
          <a:off x="0" y="0"/>
          <a:ext cx="0" cy="0"/>
          <a:chOff x="0" y="0"/>
          <a:chExt cx="0" cy="0"/>
        </a:xfrm>
      </p:grpSpPr>
      <p:pic>
        <p:nvPicPr>
          <p:cNvPr id="3" name="Picture 2" descr="A cartoon of a person wearing glasses and a hat&#10;&#10;Description automatically generated">
            <a:extLst>
              <a:ext uri="{FF2B5EF4-FFF2-40B4-BE49-F238E27FC236}">
                <a16:creationId xmlns:a16="http://schemas.microsoft.com/office/drawing/2014/main" id="{49C86367-9527-CC4A-BC42-C32A520C7BED}"/>
              </a:ext>
            </a:extLst>
          </p:cNvPr>
          <p:cNvPicPr>
            <a:picLocks noChangeAspect="1"/>
          </p:cNvPicPr>
          <p:nvPr userDrawn="1"/>
        </p:nvPicPr>
        <p:blipFill>
          <a:blip r:embed="rId2"/>
          <a:stretch>
            <a:fillRect/>
          </a:stretch>
        </p:blipFill>
        <p:spPr>
          <a:xfrm>
            <a:off x="0" y="11023"/>
            <a:ext cx="20104100" cy="11287305"/>
          </a:xfrm>
          <a:prstGeom prst="rect">
            <a:avLst/>
          </a:prstGeom>
        </p:spPr>
      </p:pic>
      <p:sp>
        <p:nvSpPr>
          <p:cNvPr id="4" name="Title 1">
            <a:extLst>
              <a:ext uri="{FF2B5EF4-FFF2-40B4-BE49-F238E27FC236}">
                <a16:creationId xmlns:a16="http://schemas.microsoft.com/office/drawing/2014/main" id="{0DC5AC50-8F4D-2BB7-0CC0-5F625E1AD35E}"/>
              </a:ext>
            </a:extLst>
          </p:cNvPr>
          <p:cNvSpPr>
            <a:spLocks noGrp="1"/>
          </p:cNvSpPr>
          <p:nvPr>
            <p:ph type="ctrTitle" hasCustomPrompt="1"/>
          </p:nvPr>
        </p:nvSpPr>
        <p:spPr>
          <a:xfrm>
            <a:off x="596334" y="5089949"/>
            <a:ext cx="9156488" cy="1443057"/>
          </a:xfrm>
          <a:prstGeom prst="rect">
            <a:avLst/>
          </a:prstGeom>
        </p:spPr>
        <p:txBody>
          <a:bodyPr lIns="0" tIns="0" rIns="0" bIns="0" anchor="b">
            <a:noAutofit/>
          </a:bodyPr>
          <a:lstStyle>
            <a:lvl1pPr algn="l">
              <a:defRPr sz="7091" b="1">
                <a:solidFill>
                  <a:schemeClr val="tx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6" name="Subtitle 2">
            <a:extLst>
              <a:ext uri="{FF2B5EF4-FFF2-40B4-BE49-F238E27FC236}">
                <a16:creationId xmlns:a16="http://schemas.microsoft.com/office/drawing/2014/main" id="{EEAEE328-C386-F506-52D4-9D0371373ADF}"/>
              </a:ext>
            </a:extLst>
          </p:cNvPr>
          <p:cNvSpPr>
            <a:spLocks noGrp="1"/>
          </p:cNvSpPr>
          <p:nvPr>
            <p:ph type="subTitle" idx="1" hasCustomPrompt="1"/>
          </p:nvPr>
        </p:nvSpPr>
        <p:spPr>
          <a:xfrm>
            <a:off x="612547" y="6756619"/>
            <a:ext cx="9156488" cy="1207803"/>
          </a:xfrm>
          <a:prstGeom prst="rect">
            <a:avLst/>
          </a:prstGeom>
        </p:spPr>
        <p:txBody>
          <a:bodyPr lIns="0" tIns="0" rIns="0" bIns="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7" name="Text Placeholder 40">
            <a:extLst>
              <a:ext uri="{FF2B5EF4-FFF2-40B4-BE49-F238E27FC236}">
                <a16:creationId xmlns:a16="http://schemas.microsoft.com/office/drawing/2014/main" id="{AE3BD589-9B31-C92D-2D03-E0CE5FFD152C}"/>
              </a:ext>
            </a:extLst>
          </p:cNvPr>
          <p:cNvSpPr>
            <a:spLocks noGrp="1"/>
          </p:cNvSpPr>
          <p:nvPr>
            <p:ph type="body" sz="quarter" idx="10" hasCustomPrompt="1"/>
          </p:nvPr>
        </p:nvSpPr>
        <p:spPr>
          <a:xfrm>
            <a:off x="596334" y="2458160"/>
            <a:ext cx="4154323" cy="2631789"/>
          </a:xfrm>
        </p:spPr>
        <p:txBody>
          <a:bodyPr anchor="ctr">
            <a:noAutofit/>
          </a:bodyPr>
          <a:lstStyle>
            <a:lvl1pPr marL="0" indent="0" algn="l">
              <a:buNone/>
              <a:defRPr sz="19788" b="1">
                <a:solidFill>
                  <a:schemeClr val="tx1"/>
                </a:solidFill>
                <a:latin typeface="Arial" panose="020B0604020202020204" pitchFamily="34" charset="0"/>
                <a:cs typeface="Arial" panose="020B0604020202020204" pitchFamily="34" charset="0"/>
              </a:defRPr>
            </a:lvl1pPr>
          </a:lstStyle>
          <a:p>
            <a:pPr lvl="0"/>
            <a:r>
              <a:rPr lang="en-US" dirty="0"/>
              <a:t>00</a:t>
            </a:r>
            <a:endParaRPr lang="en-GB" dirty="0"/>
          </a:p>
        </p:txBody>
      </p:sp>
      <p:sp>
        <p:nvSpPr>
          <p:cNvPr id="5" name="Text Placeholder 5">
            <a:extLst>
              <a:ext uri="{FF2B5EF4-FFF2-40B4-BE49-F238E27FC236}">
                <a16:creationId xmlns:a16="http://schemas.microsoft.com/office/drawing/2014/main" id="{E023D510-894C-A4BE-0E76-1295A9AA1EC2}"/>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pic>
        <p:nvPicPr>
          <p:cNvPr id="10" name="Picture 9">
            <a:extLst>
              <a:ext uri="{FF2B5EF4-FFF2-40B4-BE49-F238E27FC236}">
                <a16:creationId xmlns:a16="http://schemas.microsoft.com/office/drawing/2014/main" id="{B898F0E1-46E1-52D0-D5A6-ED6D64B24309}"/>
              </a:ext>
            </a:extLst>
          </p:cNvPr>
          <p:cNvPicPr>
            <a:picLocks noChangeAspect="1"/>
          </p:cNvPicPr>
          <p:nvPr userDrawn="1"/>
        </p:nvPicPr>
        <p:blipFill>
          <a:blip r:embed="rId3"/>
          <a:srcRect l="6" r="6"/>
          <a:stretch/>
        </p:blipFill>
        <p:spPr>
          <a:xfrm>
            <a:off x="16135096" y="10122251"/>
            <a:ext cx="3152276" cy="916912"/>
          </a:xfrm>
          <a:prstGeom prst="rect">
            <a:avLst/>
          </a:prstGeom>
        </p:spPr>
      </p:pic>
      <p:grpSp>
        <p:nvGrpSpPr>
          <p:cNvPr id="2" name="Group 1">
            <a:extLst>
              <a:ext uri="{FF2B5EF4-FFF2-40B4-BE49-F238E27FC236}">
                <a16:creationId xmlns:a16="http://schemas.microsoft.com/office/drawing/2014/main" id="{8F8C5E05-1A86-C3AF-4CC1-D1F40763F202}"/>
              </a:ext>
            </a:extLst>
          </p:cNvPr>
          <p:cNvGrpSpPr/>
          <p:nvPr userDrawn="1"/>
        </p:nvGrpSpPr>
        <p:grpSpPr>
          <a:xfrm>
            <a:off x="19941568" y="-14642"/>
            <a:ext cx="177172" cy="11345953"/>
            <a:chOff x="9042207" y="-13238"/>
            <a:chExt cx="107305" cy="6871238"/>
          </a:xfrm>
        </p:grpSpPr>
        <p:sp>
          <p:nvSpPr>
            <p:cNvPr id="8" name="Rectangle 7">
              <a:extLst>
                <a:ext uri="{FF2B5EF4-FFF2-40B4-BE49-F238E27FC236}">
                  <a16:creationId xmlns:a16="http://schemas.microsoft.com/office/drawing/2014/main" id="{24973EDA-3B4E-836E-ACA8-4DC29A98333A}"/>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CF6C022-17AC-2EFC-C5FE-36958444C7D8}"/>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E579DA9-4D86-EA29-F132-7DB4462667EE}"/>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D0C300B-4126-7B35-9C72-F47E0D2EA3A6}"/>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C24CBD6-F155-ADBC-0E6F-DD55459783E1}"/>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DC4B783-1B8F-879C-9340-FFF71594A5BB}"/>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4DB3E98-9E8E-9932-CE2E-0011936E0BB8}"/>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483494C-3F28-D06B-15AA-4D2A0B9C09C1}"/>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B4BA77F-A0A9-782A-B6C4-08DEF1308033}"/>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583C59B-6F55-73E1-51EF-600082361967}"/>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3F6907B-709C-99FA-2858-DDC2AF85DF66}"/>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D9905D9-B8F7-D1A8-7E3B-912E91E29F4F}"/>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F2AC251-5689-03B0-BFAC-F7B28DC17BD5}"/>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6634D90-5C0F-7733-0D52-06D82AABF38E}"/>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32287E0-A864-845A-2517-F3CE9BB69AA2}"/>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506B8A5-6341-A2EE-1A19-702919D22EAD}"/>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34D93603-6EB5-FB62-6E85-5599DAD1A752}"/>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242777DC-FE0E-4F59-DAA5-8699F61BEB36}"/>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681861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Numbered Divider Passion red">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C5AC50-8F4D-2BB7-0CC0-5F625E1AD35E}"/>
              </a:ext>
            </a:extLst>
          </p:cNvPr>
          <p:cNvSpPr>
            <a:spLocks noGrp="1"/>
          </p:cNvSpPr>
          <p:nvPr>
            <p:ph type="ctrTitle" hasCustomPrompt="1"/>
          </p:nvPr>
        </p:nvSpPr>
        <p:spPr>
          <a:xfrm>
            <a:off x="612547" y="5089949"/>
            <a:ext cx="9156488" cy="1443057"/>
          </a:xfrm>
          <a:prstGeom prst="rect">
            <a:avLst/>
          </a:prstGeom>
        </p:spPr>
        <p:txBody>
          <a:bodyPr lIns="0" tIns="0" rIns="0" bIns="0" anchor="b">
            <a:noAutofit/>
          </a:bodyPr>
          <a:lstStyle>
            <a:lvl1pPr algn="l">
              <a:defRPr sz="7091" b="1">
                <a:solidFill>
                  <a:schemeClr val="tx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6" name="Subtitle 2">
            <a:extLst>
              <a:ext uri="{FF2B5EF4-FFF2-40B4-BE49-F238E27FC236}">
                <a16:creationId xmlns:a16="http://schemas.microsoft.com/office/drawing/2014/main" id="{EEAEE328-C386-F506-52D4-9D0371373ADF}"/>
              </a:ext>
            </a:extLst>
          </p:cNvPr>
          <p:cNvSpPr>
            <a:spLocks noGrp="1"/>
          </p:cNvSpPr>
          <p:nvPr>
            <p:ph type="subTitle" idx="1" hasCustomPrompt="1"/>
          </p:nvPr>
        </p:nvSpPr>
        <p:spPr>
          <a:xfrm>
            <a:off x="628759" y="6756619"/>
            <a:ext cx="9156488" cy="1207803"/>
          </a:xfrm>
          <a:prstGeom prst="rect">
            <a:avLst/>
          </a:prstGeom>
        </p:spPr>
        <p:txBody>
          <a:bodyPr lIns="0" tIns="0" rIns="0" bIns="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7" name="Text Placeholder 40">
            <a:extLst>
              <a:ext uri="{FF2B5EF4-FFF2-40B4-BE49-F238E27FC236}">
                <a16:creationId xmlns:a16="http://schemas.microsoft.com/office/drawing/2014/main" id="{AE3BD589-9B31-C92D-2D03-E0CE5FFD152C}"/>
              </a:ext>
            </a:extLst>
          </p:cNvPr>
          <p:cNvSpPr>
            <a:spLocks noGrp="1"/>
          </p:cNvSpPr>
          <p:nvPr>
            <p:ph type="body" sz="quarter" idx="10" hasCustomPrompt="1"/>
          </p:nvPr>
        </p:nvSpPr>
        <p:spPr>
          <a:xfrm>
            <a:off x="612547" y="2458160"/>
            <a:ext cx="4154323" cy="2631789"/>
          </a:xfrm>
        </p:spPr>
        <p:txBody>
          <a:bodyPr anchor="ctr">
            <a:noAutofit/>
          </a:bodyPr>
          <a:lstStyle>
            <a:lvl1pPr marL="0" indent="0" algn="l">
              <a:buNone/>
              <a:defRPr sz="19788" b="1">
                <a:solidFill>
                  <a:schemeClr val="tx1"/>
                </a:solidFill>
                <a:latin typeface="Arial" panose="020B0604020202020204" pitchFamily="34" charset="0"/>
                <a:cs typeface="Arial" panose="020B0604020202020204" pitchFamily="34" charset="0"/>
              </a:defRPr>
            </a:lvl1pPr>
          </a:lstStyle>
          <a:p>
            <a:pPr lvl="0"/>
            <a:r>
              <a:rPr lang="en-US" dirty="0"/>
              <a:t>00</a:t>
            </a:r>
            <a:endParaRPr lang="en-GB" dirty="0"/>
          </a:p>
        </p:txBody>
      </p:sp>
      <p:sp>
        <p:nvSpPr>
          <p:cNvPr id="3" name="Text Placeholder 5">
            <a:extLst>
              <a:ext uri="{FF2B5EF4-FFF2-40B4-BE49-F238E27FC236}">
                <a16:creationId xmlns:a16="http://schemas.microsoft.com/office/drawing/2014/main" id="{482C6EB1-E10C-A3B1-CD77-9E288EA939CC}"/>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pic>
        <p:nvPicPr>
          <p:cNvPr id="9" name="Picture 8">
            <a:extLst>
              <a:ext uri="{FF2B5EF4-FFF2-40B4-BE49-F238E27FC236}">
                <a16:creationId xmlns:a16="http://schemas.microsoft.com/office/drawing/2014/main" id="{C94A64A3-8993-6524-5DDB-690A299132EF}"/>
              </a:ext>
            </a:extLst>
          </p:cNvPr>
          <p:cNvPicPr>
            <a:picLocks noChangeAspect="1"/>
          </p:cNvPicPr>
          <p:nvPr userDrawn="1"/>
        </p:nvPicPr>
        <p:blipFill>
          <a:blip r:embed="rId2"/>
          <a:srcRect l="6" r="6"/>
          <a:stretch/>
        </p:blipFill>
        <p:spPr>
          <a:xfrm>
            <a:off x="16135096" y="10122251"/>
            <a:ext cx="3152276" cy="916912"/>
          </a:xfrm>
          <a:prstGeom prst="rect">
            <a:avLst/>
          </a:prstGeom>
        </p:spPr>
      </p:pic>
      <p:grpSp>
        <p:nvGrpSpPr>
          <p:cNvPr id="2" name="Group 1">
            <a:extLst>
              <a:ext uri="{FF2B5EF4-FFF2-40B4-BE49-F238E27FC236}">
                <a16:creationId xmlns:a16="http://schemas.microsoft.com/office/drawing/2014/main" id="{0B392D6C-4A3B-C162-52E1-AAFBC331A674}"/>
              </a:ext>
            </a:extLst>
          </p:cNvPr>
          <p:cNvGrpSpPr/>
          <p:nvPr userDrawn="1"/>
        </p:nvGrpSpPr>
        <p:grpSpPr>
          <a:xfrm>
            <a:off x="19941568" y="-14642"/>
            <a:ext cx="177172" cy="11345953"/>
            <a:chOff x="9042207" y="-13238"/>
            <a:chExt cx="107305" cy="6871238"/>
          </a:xfrm>
        </p:grpSpPr>
        <p:sp>
          <p:nvSpPr>
            <p:cNvPr id="5" name="Rectangle 4">
              <a:extLst>
                <a:ext uri="{FF2B5EF4-FFF2-40B4-BE49-F238E27FC236}">
                  <a16:creationId xmlns:a16="http://schemas.microsoft.com/office/drawing/2014/main" id="{AF85107F-B886-26AB-BD1C-6D535CB02205}"/>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AE0A508-AE88-BAD7-B243-EAA1AEDCD846}"/>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09C5667-51E9-2C6D-C461-B156B303AA15}"/>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2246E5C-75A3-52EA-AA41-ACE128870457}"/>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37AD502-5A09-011C-7660-7B3156CD745D}"/>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B6C785E-1335-F204-2694-FFA887693E86}"/>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8EDDEE6-2212-19D7-8DE3-F8D91420AD4F}"/>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96E582-CA5F-0652-1538-2392AA8401D2}"/>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94E8E34-9E30-689C-FAD0-DC8D81804654}"/>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93C76A2-1462-2759-19B4-DF41020C6BB9}"/>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0DF3FA0-8CBC-CD32-2B3E-D5574DA0C601}"/>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EE01EC3-D0CB-BFB2-69C5-854976511B64}"/>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FAB5C81-1DD6-6646-A2AF-EF002AE760BB}"/>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B205D2F-A3E6-6392-BD33-C7EF7704C05D}"/>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F18D4FA1-1BF5-2DAF-1D80-BDBFD87467AD}"/>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C3FCDF1-522C-64A3-928B-45AB27FC22A7}"/>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67BCB0C5-8ACD-151C-2386-552B1A562B30}"/>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0EE6FDA-1AD9-0030-01E0-237D1F179730}"/>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410351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Numbered Divider Hope with pattern 5">
    <p:bg>
      <p:bgPr>
        <a:solidFill>
          <a:schemeClr val="accent2"/>
        </a:solidFill>
        <a:effectLst/>
      </p:bgPr>
    </p:bg>
    <p:spTree>
      <p:nvGrpSpPr>
        <p:cNvPr id="1" name=""/>
        <p:cNvGrpSpPr/>
        <p:nvPr/>
      </p:nvGrpSpPr>
      <p:grpSpPr>
        <a:xfrm>
          <a:off x="0" y="0"/>
          <a:ext cx="0" cy="0"/>
          <a:chOff x="0" y="0"/>
          <a:chExt cx="0" cy="0"/>
        </a:xfrm>
      </p:grpSpPr>
      <p:pic>
        <p:nvPicPr>
          <p:cNvPr id="2" name="Picture 1" descr="A red and black pattern&#10;&#10;Description automatically generated">
            <a:extLst>
              <a:ext uri="{FF2B5EF4-FFF2-40B4-BE49-F238E27FC236}">
                <a16:creationId xmlns:a16="http://schemas.microsoft.com/office/drawing/2014/main" id="{8F4038BD-C7D4-84DA-45E9-F72F38B07B1C}"/>
              </a:ext>
            </a:extLst>
          </p:cNvPr>
          <p:cNvPicPr>
            <a:picLocks noChangeAspect="1"/>
          </p:cNvPicPr>
          <p:nvPr userDrawn="1"/>
        </p:nvPicPr>
        <p:blipFill>
          <a:blip r:embed="rId2"/>
          <a:stretch>
            <a:fillRect/>
          </a:stretch>
        </p:blipFill>
        <p:spPr>
          <a:xfrm>
            <a:off x="0" y="0"/>
            <a:ext cx="20104100" cy="11309350"/>
          </a:xfrm>
          <a:prstGeom prst="rect">
            <a:avLst/>
          </a:prstGeom>
        </p:spPr>
      </p:pic>
      <p:sp>
        <p:nvSpPr>
          <p:cNvPr id="4" name="Title 1">
            <a:extLst>
              <a:ext uri="{FF2B5EF4-FFF2-40B4-BE49-F238E27FC236}">
                <a16:creationId xmlns:a16="http://schemas.microsoft.com/office/drawing/2014/main" id="{0DC5AC50-8F4D-2BB7-0CC0-5F625E1AD35E}"/>
              </a:ext>
            </a:extLst>
          </p:cNvPr>
          <p:cNvSpPr>
            <a:spLocks noGrp="1"/>
          </p:cNvSpPr>
          <p:nvPr>
            <p:ph type="ctrTitle" hasCustomPrompt="1"/>
          </p:nvPr>
        </p:nvSpPr>
        <p:spPr>
          <a:xfrm>
            <a:off x="612547" y="5089949"/>
            <a:ext cx="9156488" cy="1443057"/>
          </a:xfrm>
          <a:prstGeom prst="rect">
            <a:avLst/>
          </a:prstGeom>
        </p:spPr>
        <p:txBody>
          <a:bodyPr lIns="0" tIns="0" rIns="0" bIns="0" anchor="b">
            <a:noAutofit/>
          </a:bodyPr>
          <a:lstStyle>
            <a:lvl1pPr algn="l">
              <a:defRPr sz="7091" b="1">
                <a:solidFill>
                  <a:schemeClr val="tx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6" name="Subtitle 2">
            <a:extLst>
              <a:ext uri="{FF2B5EF4-FFF2-40B4-BE49-F238E27FC236}">
                <a16:creationId xmlns:a16="http://schemas.microsoft.com/office/drawing/2014/main" id="{EEAEE328-C386-F506-52D4-9D0371373ADF}"/>
              </a:ext>
            </a:extLst>
          </p:cNvPr>
          <p:cNvSpPr>
            <a:spLocks noGrp="1"/>
          </p:cNvSpPr>
          <p:nvPr>
            <p:ph type="subTitle" idx="1" hasCustomPrompt="1"/>
          </p:nvPr>
        </p:nvSpPr>
        <p:spPr>
          <a:xfrm>
            <a:off x="628759" y="6756619"/>
            <a:ext cx="9156488" cy="1207803"/>
          </a:xfrm>
          <a:prstGeom prst="rect">
            <a:avLst/>
          </a:prstGeom>
        </p:spPr>
        <p:txBody>
          <a:bodyPr lIns="0" tIns="0" rIns="0" bIns="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7" name="Text Placeholder 40">
            <a:extLst>
              <a:ext uri="{FF2B5EF4-FFF2-40B4-BE49-F238E27FC236}">
                <a16:creationId xmlns:a16="http://schemas.microsoft.com/office/drawing/2014/main" id="{AE3BD589-9B31-C92D-2D03-E0CE5FFD152C}"/>
              </a:ext>
            </a:extLst>
          </p:cNvPr>
          <p:cNvSpPr>
            <a:spLocks noGrp="1"/>
          </p:cNvSpPr>
          <p:nvPr>
            <p:ph type="body" sz="quarter" idx="10" hasCustomPrompt="1"/>
          </p:nvPr>
        </p:nvSpPr>
        <p:spPr>
          <a:xfrm>
            <a:off x="612547" y="2458160"/>
            <a:ext cx="4154323" cy="2631789"/>
          </a:xfrm>
        </p:spPr>
        <p:txBody>
          <a:bodyPr anchor="ctr">
            <a:noAutofit/>
          </a:bodyPr>
          <a:lstStyle>
            <a:lvl1pPr marL="0" indent="0" algn="l">
              <a:buNone/>
              <a:defRPr sz="19788" b="1">
                <a:solidFill>
                  <a:schemeClr val="tx1"/>
                </a:solidFill>
                <a:latin typeface="Arial" panose="020B0604020202020204" pitchFamily="34" charset="0"/>
                <a:cs typeface="Arial" panose="020B0604020202020204" pitchFamily="34" charset="0"/>
              </a:defRPr>
            </a:lvl1pPr>
          </a:lstStyle>
          <a:p>
            <a:pPr lvl="0"/>
            <a:r>
              <a:rPr lang="en-US" dirty="0"/>
              <a:t>00</a:t>
            </a:r>
            <a:endParaRPr lang="en-GB" dirty="0"/>
          </a:p>
        </p:txBody>
      </p:sp>
      <p:sp>
        <p:nvSpPr>
          <p:cNvPr id="5" name="Text Placeholder 5">
            <a:extLst>
              <a:ext uri="{FF2B5EF4-FFF2-40B4-BE49-F238E27FC236}">
                <a16:creationId xmlns:a16="http://schemas.microsoft.com/office/drawing/2014/main" id="{48F733BE-71AA-F153-B460-DC219B0789E3}"/>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pic>
        <p:nvPicPr>
          <p:cNvPr id="10" name="Picture 9">
            <a:extLst>
              <a:ext uri="{FF2B5EF4-FFF2-40B4-BE49-F238E27FC236}">
                <a16:creationId xmlns:a16="http://schemas.microsoft.com/office/drawing/2014/main" id="{6418F3A3-F266-A710-FA2B-7699C8FE7BF7}"/>
              </a:ext>
            </a:extLst>
          </p:cNvPr>
          <p:cNvPicPr>
            <a:picLocks noChangeAspect="1"/>
          </p:cNvPicPr>
          <p:nvPr userDrawn="1"/>
        </p:nvPicPr>
        <p:blipFill>
          <a:blip r:embed="rId3"/>
          <a:srcRect l="6" r="6"/>
          <a:stretch/>
        </p:blipFill>
        <p:spPr>
          <a:xfrm>
            <a:off x="16135096" y="10122251"/>
            <a:ext cx="3152276" cy="916912"/>
          </a:xfrm>
          <a:prstGeom prst="rect">
            <a:avLst/>
          </a:prstGeom>
        </p:spPr>
      </p:pic>
      <p:grpSp>
        <p:nvGrpSpPr>
          <p:cNvPr id="3" name="Group 2">
            <a:extLst>
              <a:ext uri="{FF2B5EF4-FFF2-40B4-BE49-F238E27FC236}">
                <a16:creationId xmlns:a16="http://schemas.microsoft.com/office/drawing/2014/main" id="{1EFCF9B9-B7B2-B8EB-6027-F1B07CF57EB7}"/>
              </a:ext>
            </a:extLst>
          </p:cNvPr>
          <p:cNvGrpSpPr/>
          <p:nvPr userDrawn="1"/>
        </p:nvGrpSpPr>
        <p:grpSpPr>
          <a:xfrm>
            <a:off x="19941568" y="-14642"/>
            <a:ext cx="177172" cy="11345953"/>
            <a:chOff x="9042207" y="-13238"/>
            <a:chExt cx="107305" cy="6871238"/>
          </a:xfrm>
        </p:grpSpPr>
        <p:sp>
          <p:nvSpPr>
            <p:cNvPr id="8" name="Rectangle 7">
              <a:extLst>
                <a:ext uri="{FF2B5EF4-FFF2-40B4-BE49-F238E27FC236}">
                  <a16:creationId xmlns:a16="http://schemas.microsoft.com/office/drawing/2014/main" id="{92B73559-ADCE-AB4E-27A6-FDD4E163DB2A}"/>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F16FAF1-2832-350A-456B-CEFE8FF83E77}"/>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7B2132F-7624-B1F7-20B4-3F7850F818B6}"/>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7BB08C9-800B-BCAD-598E-63B173498420}"/>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06CF900-EFE5-4FBC-A692-6E0760E4EC61}"/>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9994A1B-1A49-E5C1-DCED-53FC480DA474}"/>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9633CD4-E367-8B3E-C703-C3791CE00646}"/>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C876836-379A-6204-F90E-19B27EA8D41A}"/>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319E2DF4-DB01-8197-A2AA-58848A71EC6A}"/>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40E2F68-5506-0181-0126-B8A94F3813B9}"/>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529BA63-4104-D8DC-4067-081305DF52DF}"/>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2A79AA5-4782-EDE7-65E9-76B843C49A4B}"/>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D68BA2F-D0F3-48AD-8FE3-6B7C4DC08429}"/>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34912B8-D504-DEA2-7DA4-6AD8D66F2E8D}"/>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A390C60-73B7-9056-0D8A-7B3DDA9A6C7C}"/>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65C5EFF7-D943-3603-B4EF-14117A0445D6}"/>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BA8749B-8A57-AD66-8CD5-4E66FAD78F8B}"/>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76E4172-A285-5C0E-3320-31396B13FF42}"/>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2773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Divider editable image-white">
    <p:bg>
      <p:bgPr>
        <a:solidFill>
          <a:schemeClr val="bg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700A960-637F-CF97-F447-D0E1DDF4952C}"/>
              </a:ext>
            </a:extLst>
          </p:cNvPr>
          <p:cNvSpPr>
            <a:spLocks noGrp="1"/>
          </p:cNvSpPr>
          <p:nvPr>
            <p:ph type="pic" sz="quarter" idx="11" hasCustomPrompt="1"/>
          </p:nvPr>
        </p:nvSpPr>
        <p:spPr>
          <a:xfrm>
            <a:off x="0" y="0"/>
            <a:ext cx="20104100" cy="11309350"/>
          </a:xfrm>
        </p:spPr>
        <p:txBody>
          <a:bodyPr/>
          <a:lstStyle>
            <a:lvl1pPr marL="0" indent="0" algn="ctr">
              <a:buNone/>
              <a:defRPr/>
            </a:lvl1pPr>
          </a:lstStyle>
          <a:p>
            <a:r>
              <a:rPr lang="en-US" dirty="0"/>
              <a:t>Add picture &gt; send to back</a:t>
            </a:r>
            <a:endParaRPr lang="en-GB" dirty="0"/>
          </a:p>
        </p:txBody>
      </p:sp>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612547" y="5089949"/>
            <a:ext cx="9156488" cy="1443057"/>
          </a:xfrm>
          <a:prstGeom prst="rect">
            <a:avLst/>
          </a:prstGeom>
        </p:spPr>
        <p:txBody>
          <a:bodyPr lIns="0" tIns="0" rIns="0" bIns="0" anchor="b">
            <a:noAutofit/>
          </a:bodyPr>
          <a:lstStyle>
            <a:lvl1pPr algn="l">
              <a:defRPr sz="7091" b="1">
                <a:solidFill>
                  <a:schemeClr val="tx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628759" y="6756619"/>
            <a:ext cx="9156488" cy="1207803"/>
          </a:xfrm>
          <a:prstGeom prst="rect">
            <a:avLst/>
          </a:prstGeom>
        </p:spPr>
        <p:txBody>
          <a:bodyPr lIns="0" tIns="0" rIns="0" bIns="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sp>
        <p:nvSpPr>
          <p:cNvPr id="6" name="Text Placeholder 5">
            <a:extLst>
              <a:ext uri="{FF2B5EF4-FFF2-40B4-BE49-F238E27FC236}">
                <a16:creationId xmlns:a16="http://schemas.microsoft.com/office/drawing/2014/main" id="{2974B4A1-D8CC-67C2-A733-ED2806457360}"/>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pic>
        <p:nvPicPr>
          <p:cNvPr id="8" name="Picture 7">
            <a:extLst>
              <a:ext uri="{FF2B5EF4-FFF2-40B4-BE49-F238E27FC236}">
                <a16:creationId xmlns:a16="http://schemas.microsoft.com/office/drawing/2014/main" id="{05C53E4E-A9C6-2EDA-F517-5875320CC920}"/>
              </a:ext>
            </a:extLst>
          </p:cNvPr>
          <p:cNvPicPr>
            <a:picLocks noChangeAspect="1"/>
          </p:cNvPicPr>
          <p:nvPr userDrawn="1"/>
        </p:nvPicPr>
        <p:blipFill>
          <a:blip r:embed="rId2"/>
          <a:srcRect l="6" r="6"/>
          <a:stretch/>
        </p:blipFill>
        <p:spPr>
          <a:xfrm>
            <a:off x="16135096" y="10122251"/>
            <a:ext cx="3152276" cy="916912"/>
          </a:xfrm>
          <a:prstGeom prst="rect">
            <a:avLst/>
          </a:prstGeom>
        </p:spPr>
      </p:pic>
      <p:grpSp>
        <p:nvGrpSpPr>
          <p:cNvPr id="4" name="Group 3">
            <a:extLst>
              <a:ext uri="{FF2B5EF4-FFF2-40B4-BE49-F238E27FC236}">
                <a16:creationId xmlns:a16="http://schemas.microsoft.com/office/drawing/2014/main" id="{B9E903DE-6672-9EE5-AEE6-735508D81261}"/>
              </a:ext>
            </a:extLst>
          </p:cNvPr>
          <p:cNvGrpSpPr/>
          <p:nvPr userDrawn="1"/>
        </p:nvGrpSpPr>
        <p:grpSpPr>
          <a:xfrm>
            <a:off x="19941568" y="-14642"/>
            <a:ext cx="177172" cy="11345953"/>
            <a:chOff x="9042207" y="-13238"/>
            <a:chExt cx="107305" cy="6871238"/>
          </a:xfrm>
        </p:grpSpPr>
        <p:sp>
          <p:nvSpPr>
            <p:cNvPr id="5" name="Rectangle 4">
              <a:extLst>
                <a:ext uri="{FF2B5EF4-FFF2-40B4-BE49-F238E27FC236}">
                  <a16:creationId xmlns:a16="http://schemas.microsoft.com/office/drawing/2014/main" id="{6CC543DD-3BC0-B36B-2C52-D5CBFD2FB09F}"/>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2740314-0693-99EE-D3E1-999EE23F6B54}"/>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1A5DBDC-5D06-7480-DF19-26E19947F4C4}"/>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5BECAE9-8A0E-084A-2C62-5E607DE539A1}"/>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C934F9A-31F5-D38E-00A2-776F170EDE19}"/>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E62CBCF-D77F-35D7-032C-CF1F54D4974D}"/>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E9422C9-3091-66CA-3DB3-323FC0BA26B8}"/>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CA8B136-E1B4-3F11-BC55-5ED430ACE9D8}"/>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D06EEF1-60B8-DD6E-B5C2-77D4F4FF8035}"/>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2D97A57-002B-DC98-6BA9-F92E5F52888F}"/>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F21E31C-CFCA-EDAF-7892-570B3B00FB4F}"/>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CD908270-7DB7-F3F9-D3A5-F4C479F935CF}"/>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68E378B-74A5-CE60-F58A-9CC6DF443E8E}"/>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C53697D-9E2B-3CD2-76FC-546BE7543814}"/>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D3DFB925-46EF-1C14-3EC9-6272DFE6442A}"/>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811F5D8-A748-BB2F-4E7A-8CCF51B0277E}"/>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31758C1C-F0C2-7C96-7F4B-D0B72EA171E9}"/>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AD989A09-B813-2F8D-A6FE-D064E72FFD00}"/>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126403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ivider editable image_passion">
    <p:bg>
      <p:bgPr>
        <a:solidFill>
          <a:schemeClr val="bg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700A960-637F-CF97-F447-D0E1DDF4952C}"/>
              </a:ext>
            </a:extLst>
          </p:cNvPr>
          <p:cNvSpPr>
            <a:spLocks noGrp="1"/>
          </p:cNvSpPr>
          <p:nvPr>
            <p:ph type="pic" sz="quarter" idx="11" hasCustomPrompt="1"/>
          </p:nvPr>
        </p:nvSpPr>
        <p:spPr>
          <a:xfrm>
            <a:off x="0" y="0"/>
            <a:ext cx="20104100" cy="11309350"/>
          </a:xfrm>
        </p:spPr>
        <p:txBody>
          <a:bodyPr/>
          <a:lstStyle>
            <a:lvl1pPr marL="0" indent="0" algn="ctr">
              <a:buNone/>
              <a:defRPr/>
            </a:lvl1pPr>
          </a:lstStyle>
          <a:p>
            <a:r>
              <a:rPr lang="en-US" dirty="0"/>
              <a:t>Add picture &gt; send to back</a:t>
            </a:r>
            <a:endParaRPr lang="en-GB" dirty="0"/>
          </a:p>
        </p:txBody>
      </p:sp>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612547" y="5089949"/>
            <a:ext cx="9156488" cy="1443057"/>
          </a:xfrm>
          <a:prstGeom prst="rect">
            <a:avLst/>
          </a:prstGeom>
        </p:spPr>
        <p:txBody>
          <a:bodyPr lIns="0" tIns="0" rIns="0" bIns="0" anchor="b">
            <a:noAutofit/>
          </a:bodyPr>
          <a:lstStyle>
            <a:lvl1pPr algn="l">
              <a:defRPr sz="7091" b="1">
                <a:solidFill>
                  <a:schemeClr val="accent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628759" y="6756619"/>
            <a:ext cx="9156488" cy="1207803"/>
          </a:xfrm>
          <a:prstGeom prst="rect">
            <a:avLst/>
          </a:prstGeom>
        </p:spPr>
        <p:txBody>
          <a:bodyPr lIns="0" tIns="0" rIns="0" bIns="0">
            <a:noAutofit/>
          </a:bodyPr>
          <a:lstStyle>
            <a:lvl1pPr marL="0" indent="0" algn="l">
              <a:lnSpc>
                <a:spcPct val="90000"/>
              </a:lnSpc>
              <a:buNone/>
              <a:defRPr sz="3793">
                <a:solidFill>
                  <a:schemeClr val="accent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pic>
        <p:nvPicPr>
          <p:cNvPr id="5" name="Picture 4" descr="A black background with red text&#10;&#10;Description automatically generated">
            <a:extLst>
              <a:ext uri="{FF2B5EF4-FFF2-40B4-BE49-F238E27FC236}">
                <a16:creationId xmlns:a16="http://schemas.microsoft.com/office/drawing/2014/main" id="{2FAC1972-AAD4-F3A5-2553-4922038D84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06128" y="10113932"/>
            <a:ext cx="3181243" cy="925231"/>
          </a:xfrm>
          <a:prstGeom prst="rect">
            <a:avLst/>
          </a:prstGeom>
        </p:spPr>
      </p:pic>
      <p:sp>
        <p:nvSpPr>
          <p:cNvPr id="6" name="Text Placeholder 5">
            <a:extLst>
              <a:ext uri="{FF2B5EF4-FFF2-40B4-BE49-F238E27FC236}">
                <a16:creationId xmlns:a16="http://schemas.microsoft.com/office/drawing/2014/main" id="{DE8042BE-32A7-AAD6-4D59-B78EAAFB2CCF}"/>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lumMod val="65000"/>
                  </a:schemeClr>
                </a:solidFill>
              </a:rPr>
              <a:t>[Add company classification and regulatory details] </a:t>
            </a:r>
          </a:p>
        </p:txBody>
      </p:sp>
      <p:grpSp>
        <p:nvGrpSpPr>
          <p:cNvPr id="4" name="Group 3">
            <a:extLst>
              <a:ext uri="{FF2B5EF4-FFF2-40B4-BE49-F238E27FC236}">
                <a16:creationId xmlns:a16="http://schemas.microsoft.com/office/drawing/2014/main" id="{180025C7-456C-7D72-9DCB-39FE23A7CE8B}"/>
              </a:ext>
            </a:extLst>
          </p:cNvPr>
          <p:cNvGrpSpPr/>
          <p:nvPr userDrawn="1"/>
        </p:nvGrpSpPr>
        <p:grpSpPr>
          <a:xfrm>
            <a:off x="19941568" y="-14642"/>
            <a:ext cx="177172" cy="11345953"/>
            <a:chOff x="9042207" y="-13238"/>
            <a:chExt cx="107305" cy="6871238"/>
          </a:xfrm>
        </p:grpSpPr>
        <p:sp>
          <p:nvSpPr>
            <p:cNvPr id="8" name="Rectangle 7">
              <a:extLst>
                <a:ext uri="{FF2B5EF4-FFF2-40B4-BE49-F238E27FC236}">
                  <a16:creationId xmlns:a16="http://schemas.microsoft.com/office/drawing/2014/main" id="{EF56A7FB-EB8A-B15B-0EDB-2F9DD9D6A199}"/>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E01A29B-311F-5242-7665-FD34A1AC9929}"/>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009806A-FD1A-1BC8-ABAF-51D5FA73F0C0}"/>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AC2B5FD-2BAD-6FDC-4869-35C1D164D01B}"/>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516E3FE-EDA6-4093-8AAB-75D3EF5B44A8}"/>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F746A-0F71-5733-FFE2-502901309EDD}"/>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0E64837-77DB-FE9D-4126-2097AC74B86E}"/>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A4DF3AA-1C61-C02C-54C0-79D56DDD0C5E}"/>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818DDA4-CBBD-34DB-ECEC-2CCC98572AA8}"/>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D4CC856-FC73-59DC-766B-4A45C1472048}"/>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CBDC981-C8C1-D803-A6D9-68389EF929A1}"/>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79626D9-4709-9720-C06E-CD7CCCFA5404}"/>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2431ABA-6430-334F-4813-6B804B32EC77}"/>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ACDE07E-D7F2-3577-FD75-13C936C5BE09}"/>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9558EB0-FF92-F382-2BF9-38A0A3145326}"/>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9F883D12-ED82-3228-0747-D25F4C94A4A6}"/>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9266342-F413-2292-27B1-1279A8680D61}"/>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921CD516-E13D-E9A1-4BD1-DC82ADECF66E}"/>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992458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African heartbeat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C5AC50-8F4D-2BB7-0CC0-5F625E1AD35E}"/>
              </a:ext>
            </a:extLst>
          </p:cNvPr>
          <p:cNvSpPr>
            <a:spLocks noGrp="1"/>
          </p:cNvSpPr>
          <p:nvPr>
            <p:ph type="ctrTitle" hasCustomPrompt="1"/>
          </p:nvPr>
        </p:nvSpPr>
        <p:spPr>
          <a:xfrm>
            <a:off x="612547" y="5089949"/>
            <a:ext cx="9156488" cy="1443057"/>
          </a:xfrm>
          <a:prstGeom prst="rect">
            <a:avLst/>
          </a:prstGeom>
        </p:spPr>
        <p:txBody>
          <a:bodyPr lIns="0" tIns="0" rIns="0" bIns="0" anchor="b">
            <a:noAutofit/>
          </a:bodyPr>
          <a:lstStyle>
            <a:lvl1pPr algn="l">
              <a:defRPr sz="7091" b="1">
                <a:solidFill>
                  <a:schemeClr val="tx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6" name="Subtitle 2">
            <a:extLst>
              <a:ext uri="{FF2B5EF4-FFF2-40B4-BE49-F238E27FC236}">
                <a16:creationId xmlns:a16="http://schemas.microsoft.com/office/drawing/2014/main" id="{EEAEE328-C386-F506-52D4-9D0371373ADF}"/>
              </a:ext>
            </a:extLst>
          </p:cNvPr>
          <p:cNvSpPr>
            <a:spLocks noGrp="1"/>
          </p:cNvSpPr>
          <p:nvPr>
            <p:ph type="subTitle" idx="1" hasCustomPrompt="1"/>
          </p:nvPr>
        </p:nvSpPr>
        <p:spPr>
          <a:xfrm>
            <a:off x="628759" y="6756619"/>
            <a:ext cx="9156488" cy="1207803"/>
          </a:xfrm>
          <a:prstGeom prst="rect">
            <a:avLst/>
          </a:prstGeom>
        </p:spPr>
        <p:txBody>
          <a:bodyPr lIns="0" tIns="0" rIns="0" bIns="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pic>
        <p:nvPicPr>
          <p:cNvPr id="5" name="Picture 4">
            <a:extLst>
              <a:ext uri="{FF2B5EF4-FFF2-40B4-BE49-F238E27FC236}">
                <a16:creationId xmlns:a16="http://schemas.microsoft.com/office/drawing/2014/main" id="{4D7DFA48-F194-4BD2-818E-D749C5160462}"/>
              </a:ext>
            </a:extLst>
          </p:cNvPr>
          <p:cNvPicPr>
            <a:picLocks noChangeAspect="1"/>
          </p:cNvPicPr>
          <p:nvPr userDrawn="1"/>
        </p:nvPicPr>
        <p:blipFill>
          <a:blip r:embed="rId3"/>
          <a:srcRect l="6" r="6"/>
          <a:stretch/>
        </p:blipFill>
        <p:spPr>
          <a:xfrm>
            <a:off x="16106128" y="10113932"/>
            <a:ext cx="3180880" cy="925231"/>
          </a:xfrm>
          <a:prstGeom prst="rect">
            <a:avLst/>
          </a:prstGeom>
        </p:spPr>
      </p:pic>
      <p:sp>
        <p:nvSpPr>
          <p:cNvPr id="3" name="Text Placeholder 5">
            <a:extLst>
              <a:ext uri="{FF2B5EF4-FFF2-40B4-BE49-F238E27FC236}">
                <a16:creationId xmlns:a16="http://schemas.microsoft.com/office/drawing/2014/main" id="{5B2EA866-5F7A-B127-1FD2-505C63CE66D8}"/>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2" name="Group 1">
            <a:extLst>
              <a:ext uri="{FF2B5EF4-FFF2-40B4-BE49-F238E27FC236}">
                <a16:creationId xmlns:a16="http://schemas.microsoft.com/office/drawing/2014/main" id="{A8AEF5C6-9BA4-1749-1B7D-2E10ED852858}"/>
              </a:ext>
            </a:extLst>
          </p:cNvPr>
          <p:cNvGrpSpPr/>
          <p:nvPr userDrawn="1"/>
        </p:nvGrpSpPr>
        <p:grpSpPr>
          <a:xfrm>
            <a:off x="19941568" y="-14642"/>
            <a:ext cx="177172" cy="11345953"/>
            <a:chOff x="9042207" y="-13238"/>
            <a:chExt cx="107305" cy="6871238"/>
          </a:xfrm>
        </p:grpSpPr>
        <p:sp>
          <p:nvSpPr>
            <p:cNvPr id="7" name="Rectangle 6">
              <a:extLst>
                <a:ext uri="{FF2B5EF4-FFF2-40B4-BE49-F238E27FC236}">
                  <a16:creationId xmlns:a16="http://schemas.microsoft.com/office/drawing/2014/main" id="{99D15033-EA53-A78F-A7F1-47904C775F09}"/>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DEED46-561F-EA64-A0B6-2EE534E40913}"/>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5A25079-D083-D99C-3A87-0422C520AF25}"/>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F552B29-A102-8C99-3257-AD1F2DD606B7}"/>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32ED410-145B-C2C8-5914-934D8D3BF462}"/>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35AE054-FB29-D38D-796A-C001C085B819}"/>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8D25673-EC68-9B42-668B-63FC4EB00A01}"/>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29FA3D2-1816-1CB5-9C5A-D6CD93BD07ED}"/>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C4F9794-B6DC-81AB-BBD0-53CFFE9EB6C9}"/>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14DC601-30FB-A902-DA0C-CDE5208C5A42}"/>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73044EA-260D-F9D6-D97B-01EE64C1C5D9}"/>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5CE2D1F-5685-F4C1-3CEE-BA25CB1E1336}"/>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FDD4DE0-BC51-4258-4026-1F826E69CAEF}"/>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869FFD0-3A30-BCDA-2E85-2C4DBA162141}"/>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58391F7-927A-C1DE-5D78-291D868FFCD2}"/>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19CE405-4A3C-6429-3B55-047A0FF57257}"/>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9406740-D896-9EA3-4F0F-BF74A2EEDA0E}"/>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345B4F4-97DC-7315-1DEE-54AE1F8D8900}"/>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561654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Hope with illustration">
    <p:bg>
      <p:bgPr>
        <a:solidFill>
          <a:schemeClr val="accent2"/>
        </a:solidFill>
        <a:effectLst/>
      </p:bgPr>
    </p:bg>
    <p:spTree>
      <p:nvGrpSpPr>
        <p:cNvPr id="1" name=""/>
        <p:cNvGrpSpPr/>
        <p:nvPr/>
      </p:nvGrpSpPr>
      <p:grpSpPr>
        <a:xfrm>
          <a:off x="0" y="0"/>
          <a:ext cx="0" cy="0"/>
          <a:chOff x="0" y="0"/>
          <a:chExt cx="0" cy="0"/>
        </a:xfrm>
      </p:grpSpPr>
      <p:pic>
        <p:nvPicPr>
          <p:cNvPr id="3" name="Picture 2" descr="A cartoon of a person wearing glasses and a hat&#10;&#10;Description automatically generated">
            <a:extLst>
              <a:ext uri="{FF2B5EF4-FFF2-40B4-BE49-F238E27FC236}">
                <a16:creationId xmlns:a16="http://schemas.microsoft.com/office/drawing/2014/main" id="{49C86367-9527-CC4A-BC42-C32A520C7BED}"/>
              </a:ext>
            </a:extLst>
          </p:cNvPr>
          <p:cNvPicPr>
            <a:picLocks noChangeAspect="1"/>
          </p:cNvPicPr>
          <p:nvPr userDrawn="1"/>
        </p:nvPicPr>
        <p:blipFill>
          <a:blip r:embed="rId2"/>
          <a:stretch>
            <a:fillRect/>
          </a:stretch>
        </p:blipFill>
        <p:spPr>
          <a:xfrm>
            <a:off x="0" y="11023"/>
            <a:ext cx="20104100" cy="11287305"/>
          </a:xfrm>
          <a:prstGeom prst="rect">
            <a:avLst/>
          </a:prstGeom>
        </p:spPr>
      </p:pic>
      <p:sp>
        <p:nvSpPr>
          <p:cNvPr id="4" name="Title 1">
            <a:extLst>
              <a:ext uri="{FF2B5EF4-FFF2-40B4-BE49-F238E27FC236}">
                <a16:creationId xmlns:a16="http://schemas.microsoft.com/office/drawing/2014/main" id="{0DC5AC50-8F4D-2BB7-0CC0-5F625E1AD35E}"/>
              </a:ext>
            </a:extLst>
          </p:cNvPr>
          <p:cNvSpPr>
            <a:spLocks noGrp="1"/>
          </p:cNvSpPr>
          <p:nvPr>
            <p:ph type="ctrTitle" hasCustomPrompt="1"/>
          </p:nvPr>
        </p:nvSpPr>
        <p:spPr>
          <a:xfrm>
            <a:off x="612547" y="5089949"/>
            <a:ext cx="9156488" cy="1443057"/>
          </a:xfrm>
          <a:prstGeom prst="rect">
            <a:avLst/>
          </a:prstGeom>
        </p:spPr>
        <p:txBody>
          <a:bodyPr lIns="0" tIns="0" rIns="0" bIns="0" anchor="b">
            <a:noAutofit/>
          </a:bodyPr>
          <a:lstStyle>
            <a:lvl1pPr algn="l">
              <a:defRPr sz="7091" b="1">
                <a:solidFill>
                  <a:schemeClr val="tx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6" name="Subtitle 2">
            <a:extLst>
              <a:ext uri="{FF2B5EF4-FFF2-40B4-BE49-F238E27FC236}">
                <a16:creationId xmlns:a16="http://schemas.microsoft.com/office/drawing/2014/main" id="{EEAEE328-C386-F506-52D4-9D0371373ADF}"/>
              </a:ext>
            </a:extLst>
          </p:cNvPr>
          <p:cNvSpPr>
            <a:spLocks noGrp="1"/>
          </p:cNvSpPr>
          <p:nvPr>
            <p:ph type="subTitle" idx="1" hasCustomPrompt="1"/>
          </p:nvPr>
        </p:nvSpPr>
        <p:spPr>
          <a:xfrm>
            <a:off x="628759" y="6756619"/>
            <a:ext cx="9156488" cy="1207803"/>
          </a:xfrm>
          <a:prstGeom prst="rect">
            <a:avLst/>
          </a:prstGeom>
        </p:spPr>
        <p:txBody>
          <a:bodyPr lIns="0" tIns="0" rIns="0" bIns="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pic>
        <p:nvPicPr>
          <p:cNvPr id="7" name="Picture 6">
            <a:extLst>
              <a:ext uri="{FF2B5EF4-FFF2-40B4-BE49-F238E27FC236}">
                <a16:creationId xmlns:a16="http://schemas.microsoft.com/office/drawing/2014/main" id="{02C0DF82-0CE2-E26A-E936-96670BB42369}"/>
              </a:ext>
            </a:extLst>
          </p:cNvPr>
          <p:cNvPicPr>
            <a:picLocks noChangeAspect="1"/>
          </p:cNvPicPr>
          <p:nvPr userDrawn="1"/>
        </p:nvPicPr>
        <p:blipFill>
          <a:blip r:embed="rId3"/>
          <a:srcRect l="6" r="6"/>
          <a:stretch/>
        </p:blipFill>
        <p:spPr>
          <a:xfrm>
            <a:off x="16106128" y="10113932"/>
            <a:ext cx="3180880" cy="925231"/>
          </a:xfrm>
          <a:prstGeom prst="rect">
            <a:avLst/>
          </a:prstGeom>
        </p:spPr>
      </p:pic>
      <p:sp>
        <p:nvSpPr>
          <p:cNvPr id="2" name="Text Placeholder 5">
            <a:extLst>
              <a:ext uri="{FF2B5EF4-FFF2-40B4-BE49-F238E27FC236}">
                <a16:creationId xmlns:a16="http://schemas.microsoft.com/office/drawing/2014/main" id="{0AE1B41F-7F8C-4886-691D-C62FEBDF5655}"/>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5" name="Group 4">
            <a:extLst>
              <a:ext uri="{FF2B5EF4-FFF2-40B4-BE49-F238E27FC236}">
                <a16:creationId xmlns:a16="http://schemas.microsoft.com/office/drawing/2014/main" id="{840C92BB-028F-34B6-C2FB-9EB1B8CB018D}"/>
              </a:ext>
            </a:extLst>
          </p:cNvPr>
          <p:cNvGrpSpPr/>
          <p:nvPr userDrawn="1"/>
        </p:nvGrpSpPr>
        <p:grpSpPr>
          <a:xfrm>
            <a:off x="19941568" y="-14642"/>
            <a:ext cx="177172" cy="11345953"/>
            <a:chOff x="9042207" y="-13238"/>
            <a:chExt cx="107305" cy="6871238"/>
          </a:xfrm>
        </p:grpSpPr>
        <p:sp>
          <p:nvSpPr>
            <p:cNvPr id="8" name="Rectangle 7">
              <a:extLst>
                <a:ext uri="{FF2B5EF4-FFF2-40B4-BE49-F238E27FC236}">
                  <a16:creationId xmlns:a16="http://schemas.microsoft.com/office/drawing/2014/main" id="{C7067972-DA76-1BAC-A001-15016190C0F2}"/>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6083BD7-C6A6-5F88-21E5-7DE2ED55BDFB}"/>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CE8A9B9-5A7B-3AE0-B225-79B0583B24D4}"/>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B8004DD-DCAD-2556-F226-10561C4C2EFF}"/>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A7A07F-79FE-0307-FAFD-2B6095E8535F}"/>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4CCFF25-5DCC-2761-7AE1-1366680F059F}"/>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6887705-ADC5-97CA-F919-A462B39D5746}"/>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3FA271C-B395-3564-70E2-AE996BFDD920}"/>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2B30615-0CC1-7AF3-C27D-43BFC8412493}"/>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A27E615-070A-8EA3-7E0B-69F387ABA6C3}"/>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C128B6A-8225-8243-6DA2-8D021AE11BB9}"/>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642A84A-DB29-4E39-DBFA-E5587CEB842D}"/>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5B94766-8A56-2C61-2A9A-97899ACEA5A2}"/>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36AD4D3-8BC4-118F-5102-C5030517DDBA}"/>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399CCFE-1EE0-748A-7ECA-E0D3526C424E}"/>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1205469-93AF-62F7-84B1-68AE8CFDA82A}"/>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FBDABD0F-760B-850F-6ECD-F309322ACFB2}"/>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5AEF86DF-1D5B-C7AE-8B57-C3A8A8B60A89}"/>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666959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Passion red">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C5AC50-8F4D-2BB7-0CC0-5F625E1AD35E}"/>
              </a:ext>
            </a:extLst>
          </p:cNvPr>
          <p:cNvSpPr>
            <a:spLocks noGrp="1"/>
          </p:cNvSpPr>
          <p:nvPr>
            <p:ph type="ctrTitle" hasCustomPrompt="1"/>
          </p:nvPr>
        </p:nvSpPr>
        <p:spPr>
          <a:xfrm>
            <a:off x="612547" y="5089949"/>
            <a:ext cx="9156488" cy="1443057"/>
          </a:xfrm>
          <a:prstGeom prst="rect">
            <a:avLst/>
          </a:prstGeom>
        </p:spPr>
        <p:txBody>
          <a:bodyPr lIns="0" tIns="0" rIns="0" bIns="0" anchor="b">
            <a:noAutofit/>
          </a:bodyPr>
          <a:lstStyle>
            <a:lvl1pPr algn="l">
              <a:defRPr sz="7091" b="1">
                <a:solidFill>
                  <a:schemeClr val="tx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6" name="Subtitle 2">
            <a:extLst>
              <a:ext uri="{FF2B5EF4-FFF2-40B4-BE49-F238E27FC236}">
                <a16:creationId xmlns:a16="http://schemas.microsoft.com/office/drawing/2014/main" id="{EEAEE328-C386-F506-52D4-9D0371373ADF}"/>
              </a:ext>
            </a:extLst>
          </p:cNvPr>
          <p:cNvSpPr>
            <a:spLocks noGrp="1"/>
          </p:cNvSpPr>
          <p:nvPr>
            <p:ph type="subTitle" idx="1" hasCustomPrompt="1"/>
          </p:nvPr>
        </p:nvSpPr>
        <p:spPr>
          <a:xfrm>
            <a:off x="628759" y="6756619"/>
            <a:ext cx="9156488" cy="1207803"/>
          </a:xfrm>
          <a:prstGeom prst="rect">
            <a:avLst/>
          </a:prstGeom>
        </p:spPr>
        <p:txBody>
          <a:bodyPr lIns="0" tIns="0" rIns="0" bIns="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pic>
        <p:nvPicPr>
          <p:cNvPr id="5" name="Picture 4">
            <a:extLst>
              <a:ext uri="{FF2B5EF4-FFF2-40B4-BE49-F238E27FC236}">
                <a16:creationId xmlns:a16="http://schemas.microsoft.com/office/drawing/2014/main" id="{9D678C0D-2CC9-6611-9433-3980788AF0B0}"/>
              </a:ext>
            </a:extLst>
          </p:cNvPr>
          <p:cNvPicPr>
            <a:picLocks noChangeAspect="1"/>
          </p:cNvPicPr>
          <p:nvPr userDrawn="1"/>
        </p:nvPicPr>
        <p:blipFill>
          <a:blip r:embed="rId2"/>
          <a:srcRect l="6" r="6"/>
          <a:stretch/>
        </p:blipFill>
        <p:spPr>
          <a:xfrm>
            <a:off x="16106128" y="10113932"/>
            <a:ext cx="3180880" cy="925231"/>
          </a:xfrm>
          <a:prstGeom prst="rect">
            <a:avLst/>
          </a:prstGeom>
        </p:spPr>
      </p:pic>
      <p:sp>
        <p:nvSpPr>
          <p:cNvPr id="2" name="Text Placeholder 5">
            <a:extLst>
              <a:ext uri="{FF2B5EF4-FFF2-40B4-BE49-F238E27FC236}">
                <a16:creationId xmlns:a16="http://schemas.microsoft.com/office/drawing/2014/main" id="{81A3AA2C-444E-F164-96EC-B47EC3CCCCD7}"/>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3" name="Group 2">
            <a:extLst>
              <a:ext uri="{FF2B5EF4-FFF2-40B4-BE49-F238E27FC236}">
                <a16:creationId xmlns:a16="http://schemas.microsoft.com/office/drawing/2014/main" id="{696F79CF-3CA1-04CD-BA4F-09A6312BDDFB}"/>
              </a:ext>
            </a:extLst>
          </p:cNvPr>
          <p:cNvGrpSpPr/>
          <p:nvPr userDrawn="1"/>
        </p:nvGrpSpPr>
        <p:grpSpPr>
          <a:xfrm>
            <a:off x="19941568" y="-14642"/>
            <a:ext cx="177172" cy="11345953"/>
            <a:chOff x="9042207" y="-13238"/>
            <a:chExt cx="107305" cy="6871238"/>
          </a:xfrm>
        </p:grpSpPr>
        <p:sp>
          <p:nvSpPr>
            <p:cNvPr id="7" name="Rectangle 6">
              <a:extLst>
                <a:ext uri="{FF2B5EF4-FFF2-40B4-BE49-F238E27FC236}">
                  <a16:creationId xmlns:a16="http://schemas.microsoft.com/office/drawing/2014/main" id="{A09CFAA0-306F-2EE9-37FA-E58C2C134071}"/>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7179DD3-15F0-30FF-A18F-15D94BDC9438}"/>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6939079-F14A-1832-D6BE-3E69DE6E5897}"/>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CC2D2E1-956E-791E-703B-9D2936CC67EC}"/>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FF1A996-31F5-0F4C-BA83-74904E4E3119}"/>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598BF31-6926-8637-AF5B-0EFC9CC99624}"/>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B99E03A-D189-2723-615D-1E0B25EDA422}"/>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8C09489-56AC-B50C-31D0-BED423285692}"/>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28E2A82-5A4B-35EF-95AA-9A55C994AF01}"/>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BDE3143-1690-DF1F-D61B-B89CF23C9E01}"/>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ADA0D86-126F-0F83-6470-BC171E4A5995}"/>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5E5D3B2-9868-C949-E0F2-14B2BF106573}"/>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EB5C1E7-6618-ABA9-7B17-30D6222C315D}"/>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B2ECE26-3346-34C8-D238-7658FBEFF605}"/>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F3C2780-4E92-D4CA-2540-827C3EC1AC89}"/>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3961349-C4E9-354B-8EEE-BFF3EE825E49}"/>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FED8D4F-EAB7-5352-2662-A14D7B7500CE}"/>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9DEF43E-ED58-B585-BAB7-56291D429E24}"/>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5280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adge on Hope">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FE059B-2926-7672-0ED7-821056643200}"/>
              </a:ext>
            </a:extLst>
          </p:cNvPr>
          <p:cNvPicPr>
            <a:picLocks noChangeAspect="1"/>
          </p:cNvPicPr>
          <p:nvPr userDrawn="1"/>
        </p:nvPicPr>
        <p:blipFill>
          <a:blip r:embed="rId2"/>
          <a:srcRect l="6" r="6"/>
          <a:stretch/>
        </p:blipFill>
        <p:spPr>
          <a:xfrm>
            <a:off x="3310473" y="3764615"/>
            <a:ext cx="12995784" cy="3780121"/>
          </a:xfrm>
          <a:prstGeom prst="rect">
            <a:avLst/>
          </a:prstGeom>
        </p:spPr>
      </p:pic>
      <p:sp>
        <p:nvSpPr>
          <p:cNvPr id="4" name="Text Placeholder 5">
            <a:extLst>
              <a:ext uri="{FF2B5EF4-FFF2-40B4-BE49-F238E27FC236}">
                <a16:creationId xmlns:a16="http://schemas.microsoft.com/office/drawing/2014/main" id="{5F921FE6-5935-6E11-3000-58754B3E7956}"/>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2" name="Group 1">
            <a:extLst>
              <a:ext uri="{FF2B5EF4-FFF2-40B4-BE49-F238E27FC236}">
                <a16:creationId xmlns:a16="http://schemas.microsoft.com/office/drawing/2014/main" id="{55333319-5938-7BAB-D43D-998B4AC98435}"/>
              </a:ext>
            </a:extLst>
          </p:cNvPr>
          <p:cNvGrpSpPr/>
          <p:nvPr userDrawn="1"/>
        </p:nvGrpSpPr>
        <p:grpSpPr>
          <a:xfrm>
            <a:off x="19941568" y="-14642"/>
            <a:ext cx="177172" cy="11345953"/>
            <a:chOff x="9042207" y="-13238"/>
            <a:chExt cx="107305" cy="6871238"/>
          </a:xfrm>
        </p:grpSpPr>
        <p:sp>
          <p:nvSpPr>
            <p:cNvPr id="3" name="Rectangle 2">
              <a:extLst>
                <a:ext uri="{FF2B5EF4-FFF2-40B4-BE49-F238E27FC236}">
                  <a16:creationId xmlns:a16="http://schemas.microsoft.com/office/drawing/2014/main" id="{1AC7399D-C5A7-319B-F12B-A02A585CEEBD}"/>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403B21EC-F16E-76A6-E502-72A07FBFEE80}"/>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97BD09E1-F817-4C53-A13D-99253B4649E2}"/>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CDB5541-68B0-1D28-AF9E-7DAEEBE2A773}"/>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C8AF4655-2D7E-07D1-DCFE-92F2253B79BF}"/>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9D39EED9-7AC4-B970-D8C6-CE7C16FFEF48}"/>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F19732CC-B177-3B06-ABAE-81EC65D5FB1F}"/>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672437F-E377-86C2-EADA-7C28A1B9489B}"/>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7B91A090-CC6B-6138-10E5-523277CA3638}"/>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4FF588A3-32F4-E028-BE03-C26B45D3BB9D}"/>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CFB841D1-2853-E085-B65E-657B7171DD10}"/>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6EB8A91B-B9E1-C312-8E31-D35B441C47F8}"/>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76830722-2647-2EFC-A317-BD53415687CB}"/>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962F7866-8B28-6BF8-B134-D17DB7E178AC}"/>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DE5A0835-6098-1E7F-91C5-686967972FE9}"/>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B864A7EE-C352-9418-4588-A13F4AF07541}"/>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60054A09-7AE8-9175-DDB5-0316FB5987BA}"/>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48932081-13B1-43B0-D5BC-50469BCCE046}"/>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9138206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ivider Hope with pattern 5">
    <p:bg>
      <p:bgPr>
        <a:solidFill>
          <a:schemeClr val="accent2"/>
        </a:solidFill>
        <a:effectLst/>
      </p:bgPr>
    </p:bg>
    <p:spTree>
      <p:nvGrpSpPr>
        <p:cNvPr id="1" name=""/>
        <p:cNvGrpSpPr/>
        <p:nvPr/>
      </p:nvGrpSpPr>
      <p:grpSpPr>
        <a:xfrm>
          <a:off x="0" y="0"/>
          <a:ext cx="0" cy="0"/>
          <a:chOff x="0" y="0"/>
          <a:chExt cx="0" cy="0"/>
        </a:xfrm>
      </p:grpSpPr>
      <p:pic>
        <p:nvPicPr>
          <p:cNvPr id="2" name="Picture 1" descr="A red and black pattern&#10;&#10;Description automatically generated">
            <a:extLst>
              <a:ext uri="{FF2B5EF4-FFF2-40B4-BE49-F238E27FC236}">
                <a16:creationId xmlns:a16="http://schemas.microsoft.com/office/drawing/2014/main" id="{8F4038BD-C7D4-84DA-45E9-F72F38B07B1C}"/>
              </a:ext>
            </a:extLst>
          </p:cNvPr>
          <p:cNvPicPr>
            <a:picLocks noChangeAspect="1"/>
          </p:cNvPicPr>
          <p:nvPr userDrawn="1"/>
        </p:nvPicPr>
        <p:blipFill>
          <a:blip r:embed="rId2"/>
          <a:stretch>
            <a:fillRect/>
          </a:stretch>
        </p:blipFill>
        <p:spPr>
          <a:xfrm>
            <a:off x="0" y="0"/>
            <a:ext cx="20104100" cy="11309350"/>
          </a:xfrm>
          <a:prstGeom prst="rect">
            <a:avLst/>
          </a:prstGeom>
        </p:spPr>
      </p:pic>
      <p:sp>
        <p:nvSpPr>
          <p:cNvPr id="4" name="Title 1">
            <a:extLst>
              <a:ext uri="{FF2B5EF4-FFF2-40B4-BE49-F238E27FC236}">
                <a16:creationId xmlns:a16="http://schemas.microsoft.com/office/drawing/2014/main" id="{0DC5AC50-8F4D-2BB7-0CC0-5F625E1AD35E}"/>
              </a:ext>
            </a:extLst>
          </p:cNvPr>
          <p:cNvSpPr>
            <a:spLocks noGrp="1"/>
          </p:cNvSpPr>
          <p:nvPr>
            <p:ph type="ctrTitle" hasCustomPrompt="1"/>
          </p:nvPr>
        </p:nvSpPr>
        <p:spPr>
          <a:xfrm>
            <a:off x="612547" y="5089949"/>
            <a:ext cx="9156488" cy="1443057"/>
          </a:xfrm>
          <a:prstGeom prst="rect">
            <a:avLst/>
          </a:prstGeom>
        </p:spPr>
        <p:txBody>
          <a:bodyPr lIns="0" tIns="0" rIns="0" bIns="0" anchor="b">
            <a:noAutofit/>
          </a:bodyPr>
          <a:lstStyle>
            <a:lvl1pPr algn="l">
              <a:defRPr sz="7091" b="1">
                <a:solidFill>
                  <a:schemeClr val="tx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6" name="Subtitle 2">
            <a:extLst>
              <a:ext uri="{FF2B5EF4-FFF2-40B4-BE49-F238E27FC236}">
                <a16:creationId xmlns:a16="http://schemas.microsoft.com/office/drawing/2014/main" id="{EEAEE328-C386-F506-52D4-9D0371373ADF}"/>
              </a:ext>
            </a:extLst>
          </p:cNvPr>
          <p:cNvSpPr>
            <a:spLocks noGrp="1"/>
          </p:cNvSpPr>
          <p:nvPr>
            <p:ph type="subTitle" idx="1" hasCustomPrompt="1"/>
          </p:nvPr>
        </p:nvSpPr>
        <p:spPr>
          <a:xfrm>
            <a:off x="628759" y="6756619"/>
            <a:ext cx="9156488" cy="1207803"/>
          </a:xfrm>
          <a:prstGeom prst="rect">
            <a:avLst/>
          </a:prstGeom>
        </p:spPr>
        <p:txBody>
          <a:bodyPr lIns="0" tIns="0" rIns="0" bIns="0">
            <a:noAutofit/>
          </a:bodyPr>
          <a:lstStyle>
            <a:lvl1pPr marL="0" indent="0" algn="l">
              <a:lnSpc>
                <a:spcPct val="90000"/>
              </a:lnSpc>
              <a:buNone/>
              <a:defRPr sz="3793">
                <a:solidFill>
                  <a:schemeClr val="tx1"/>
                </a:solidFill>
                <a:latin typeface="Arial" panose="020B0604020202020204" pitchFamily="34" charset="0"/>
                <a:cs typeface="Arial" panose="020B0604020202020204" pitchFamily="34" charset="0"/>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a:t>Add subtitle</a:t>
            </a:r>
          </a:p>
        </p:txBody>
      </p:sp>
      <p:pic>
        <p:nvPicPr>
          <p:cNvPr id="5" name="Picture 4">
            <a:extLst>
              <a:ext uri="{FF2B5EF4-FFF2-40B4-BE49-F238E27FC236}">
                <a16:creationId xmlns:a16="http://schemas.microsoft.com/office/drawing/2014/main" id="{009C35DC-5268-B51F-E3E6-2B1BD6F03429}"/>
              </a:ext>
            </a:extLst>
          </p:cNvPr>
          <p:cNvPicPr>
            <a:picLocks noChangeAspect="1"/>
          </p:cNvPicPr>
          <p:nvPr userDrawn="1"/>
        </p:nvPicPr>
        <p:blipFill>
          <a:blip r:embed="rId3"/>
          <a:srcRect l="6" r="6"/>
          <a:stretch/>
        </p:blipFill>
        <p:spPr>
          <a:xfrm>
            <a:off x="16106128" y="10113932"/>
            <a:ext cx="3180880" cy="925231"/>
          </a:xfrm>
          <a:prstGeom prst="rect">
            <a:avLst/>
          </a:prstGeom>
        </p:spPr>
      </p:pic>
      <p:sp>
        <p:nvSpPr>
          <p:cNvPr id="3" name="Text Placeholder 5">
            <a:extLst>
              <a:ext uri="{FF2B5EF4-FFF2-40B4-BE49-F238E27FC236}">
                <a16:creationId xmlns:a16="http://schemas.microsoft.com/office/drawing/2014/main" id="{068CE14F-7427-14F4-D9FF-24650C8929A3}"/>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tx1"/>
                </a:solidFill>
              </a:rPr>
              <a:t>[Add company classification and regulatory details] </a:t>
            </a:r>
          </a:p>
        </p:txBody>
      </p:sp>
      <p:grpSp>
        <p:nvGrpSpPr>
          <p:cNvPr id="7" name="Group 6">
            <a:extLst>
              <a:ext uri="{FF2B5EF4-FFF2-40B4-BE49-F238E27FC236}">
                <a16:creationId xmlns:a16="http://schemas.microsoft.com/office/drawing/2014/main" id="{D7C2B6AF-EBF3-C940-5758-05229A7E079F}"/>
              </a:ext>
            </a:extLst>
          </p:cNvPr>
          <p:cNvGrpSpPr/>
          <p:nvPr userDrawn="1"/>
        </p:nvGrpSpPr>
        <p:grpSpPr>
          <a:xfrm>
            <a:off x="19941568" y="-14642"/>
            <a:ext cx="177172" cy="11345953"/>
            <a:chOff x="9042207" y="-13238"/>
            <a:chExt cx="107305" cy="6871238"/>
          </a:xfrm>
        </p:grpSpPr>
        <p:sp>
          <p:nvSpPr>
            <p:cNvPr id="8" name="Rectangle 7">
              <a:extLst>
                <a:ext uri="{FF2B5EF4-FFF2-40B4-BE49-F238E27FC236}">
                  <a16:creationId xmlns:a16="http://schemas.microsoft.com/office/drawing/2014/main" id="{909F52FC-723D-FDC4-E92A-B38C0FE3F7B9}"/>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6B2A718-B748-8948-4255-F0A09EFA5E45}"/>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2F3B610-2271-A816-ADF5-8F889918BD9A}"/>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A680D55-B294-34EE-79DC-E076CBDCE367}"/>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4722CA3-02A7-428E-07AC-B35D5BA46591}"/>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B168AEA-AB6E-401C-2A28-1A34F865FF8F}"/>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BEAC247-1D02-80FA-4B52-16DA0DA7917F}"/>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661F7E0-06F4-922F-F0B0-680E8863B83B}"/>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C6D8DB4-CCC0-BEEF-745B-2DF9997028CB}"/>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CA331A6-17EC-F2FC-09ED-435F52961F2B}"/>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ECE97B1-AF72-09AF-6F00-50A2CCFBCDEA}"/>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B651D40-A37B-D760-9E2E-04982B0C2C12}"/>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5AD1006-B558-6EB6-F7DB-335FE77BF208}"/>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3DED845-EE46-2F13-CB6E-E29E6530AD54}"/>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DF5FE91-16A5-C81D-EB1B-C3843CC09698}"/>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6055D61-9AA7-7EE5-5154-83FD0DD1C498}"/>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7EBE5DB-D6EC-EAA3-B41F-EC13212367A1}"/>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C3B1409-A088-96E3-1801-7B9733C12D47}"/>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909480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hank you Passion red">
    <p:bg>
      <p:bgPr>
        <a:solidFill>
          <a:schemeClr val="accent1"/>
        </a:solidFill>
        <a:effectLst/>
      </p:bgPr>
    </p:bg>
    <p:spTree>
      <p:nvGrpSpPr>
        <p:cNvPr id="1" name=""/>
        <p:cNvGrpSpPr/>
        <p:nvPr/>
      </p:nvGrpSpPr>
      <p:grpSpPr>
        <a:xfrm>
          <a:off x="0" y="0"/>
          <a:ext cx="0" cy="0"/>
          <a:chOff x="0" y="0"/>
          <a:chExt cx="0" cy="0"/>
        </a:xfrm>
      </p:grpSpPr>
      <p:pic>
        <p:nvPicPr>
          <p:cNvPr id="2" name="Picture 1" descr="A black background with white text&#10;&#10;Description automatically generated">
            <a:extLst>
              <a:ext uri="{FF2B5EF4-FFF2-40B4-BE49-F238E27FC236}">
                <a16:creationId xmlns:a16="http://schemas.microsoft.com/office/drawing/2014/main" id="{E71F9244-52E9-4CEC-68D0-02DB8CE9F9BB}"/>
              </a:ext>
            </a:extLst>
          </p:cNvPr>
          <p:cNvPicPr>
            <a:picLocks noChangeAspect="1"/>
          </p:cNvPicPr>
          <p:nvPr userDrawn="1"/>
        </p:nvPicPr>
        <p:blipFill>
          <a:blip r:embed="rId2"/>
          <a:stretch>
            <a:fillRect/>
          </a:stretch>
        </p:blipFill>
        <p:spPr>
          <a:xfrm>
            <a:off x="3677575" y="3141257"/>
            <a:ext cx="12956946" cy="5063089"/>
          </a:xfrm>
          <a:prstGeom prst="rect">
            <a:avLst/>
          </a:prstGeom>
        </p:spPr>
      </p:pic>
      <p:pic>
        <p:nvPicPr>
          <p:cNvPr id="6" name="Picture 5">
            <a:extLst>
              <a:ext uri="{FF2B5EF4-FFF2-40B4-BE49-F238E27FC236}">
                <a16:creationId xmlns:a16="http://schemas.microsoft.com/office/drawing/2014/main" id="{C83B5296-5E3F-9B58-26DC-E903448B8C00}"/>
              </a:ext>
            </a:extLst>
          </p:cNvPr>
          <p:cNvPicPr>
            <a:picLocks noChangeAspect="1"/>
          </p:cNvPicPr>
          <p:nvPr userDrawn="1"/>
        </p:nvPicPr>
        <p:blipFill>
          <a:blip r:embed="rId3"/>
          <a:srcRect l="6" r="6"/>
          <a:stretch/>
        </p:blipFill>
        <p:spPr>
          <a:xfrm>
            <a:off x="16106128" y="10113932"/>
            <a:ext cx="3180880" cy="925231"/>
          </a:xfrm>
          <a:prstGeom prst="rect">
            <a:avLst/>
          </a:prstGeom>
        </p:spPr>
      </p:pic>
      <p:grpSp>
        <p:nvGrpSpPr>
          <p:cNvPr id="3" name="Group 2">
            <a:extLst>
              <a:ext uri="{FF2B5EF4-FFF2-40B4-BE49-F238E27FC236}">
                <a16:creationId xmlns:a16="http://schemas.microsoft.com/office/drawing/2014/main" id="{2101250F-4395-9B3B-BFFB-2D17D47A6659}"/>
              </a:ext>
            </a:extLst>
          </p:cNvPr>
          <p:cNvGrpSpPr/>
          <p:nvPr userDrawn="1"/>
        </p:nvGrpSpPr>
        <p:grpSpPr>
          <a:xfrm>
            <a:off x="19941568" y="-14642"/>
            <a:ext cx="177172" cy="11345953"/>
            <a:chOff x="9042207" y="-13238"/>
            <a:chExt cx="107305" cy="6871238"/>
          </a:xfrm>
        </p:grpSpPr>
        <p:sp>
          <p:nvSpPr>
            <p:cNvPr id="4" name="Rectangle 3">
              <a:extLst>
                <a:ext uri="{FF2B5EF4-FFF2-40B4-BE49-F238E27FC236}">
                  <a16:creationId xmlns:a16="http://schemas.microsoft.com/office/drawing/2014/main" id="{5FC4E4CD-EFBC-8039-D623-D7D0FB5F5D12}"/>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DF8F2E6-0820-FD87-E545-D512A2C66BE6}"/>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DE83FBC-29CD-64E7-3B17-7AA6B3568795}"/>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C1B752A-55B7-0477-AB57-4DB869DA1E34}"/>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259B3A1-49DD-623E-E45C-E388F8275A51}"/>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60B5055-CF8D-2823-0147-A5D6E1ED152A}"/>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98AE5AA-0151-B2AA-FCB8-8A183EE638C2}"/>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3000980-433F-BF11-1D34-B24CFDF41BB5}"/>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D2897E7-1274-40A1-D998-41B016EDD76F}"/>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F795659-63EC-1AB2-6C40-CBBC7413E825}"/>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5258CCD-10F7-855B-3278-04111DA0EC17}"/>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33C1146-26D3-7561-F842-898C0F3E14EE}"/>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A1EE976-DB9A-6D85-7D9A-5C5597E7EB4E}"/>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E0DA266-E512-7178-BFAB-B9DC8CB66FFC}"/>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9FF6BD9-C0E1-E502-94AF-263A10163369}"/>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7BB0A75-1D7D-1C46-6BC3-783FBE503F98}"/>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471E6EA-D62D-6398-415C-CDFC7F2B49A5}"/>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40C6F65-A013-09BF-CB3F-A55F3776674F}"/>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555020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hank you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15E780-A6F6-DD77-BB3F-9C1684DCEBD8}"/>
              </a:ext>
            </a:extLst>
          </p:cNvPr>
          <p:cNvPicPr>
            <a:picLocks noChangeAspect="1"/>
          </p:cNvPicPr>
          <p:nvPr userDrawn="1"/>
        </p:nvPicPr>
        <p:blipFill>
          <a:blip r:embed="rId3"/>
          <a:srcRect l="6" r="6"/>
          <a:stretch/>
        </p:blipFill>
        <p:spPr>
          <a:xfrm>
            <a:off x="16106128" y="10113932"/>
            <a:ext cx="3180880" cy="925231"/>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id="{3E7EEEE8-F7C6-ED26-784B-59E1124E681B}"/>
              </a:ext>
            </a:extLst>
          </p:cNvPr>
          <p:cNvPicPr>
            <a:picLocks noChangeAspect="1"/>
          </p:cNvPicPr>
          <p:nvPr userDrawn="1"/>
        </p:nvPicPr>
        <p:blipFill>
          <a:blip r:embed="rId4"/>
          <a:stretch>
            <a:fillRect/>
          </a:stretch>
        </p:blipFill>
        <p:spPr>
          <a:xfrm>
            <a:off x="3677575" y="3141257"/>
            <a:ext cx="12956946" cy="5063089"/>
          </a:xfrm>
          <a:prstGeom prst="rect">
            <a:avLst/>
          </a:prstGeom>
        </p:spPr>
      </p:pic>
      <p:grpSp>
        <p:nvGrpSpPr>
          <p:cNvPr id="3" name="Group 2">
            <a:extLst>
              <a:ext uri="{FF2B5EF4-FFF2-40B4-BE49-F238E27FC236}">
                <a16:creationId xmlns:a16="http://schemas.microsoft.com/office/drawing/2014/main" id="{92C43049-096E-1AB8-AD20-B5012E4A4CA1}"/>
              </a:ext>
            </a:extLst>
          </p:cNvPr>
          <p:cNvGrpSpPr/>
          <p:nvPr userDrawn="1"/>
        </p:nvGrpSpPr>
        <p:grpSpPr>
          <a:xfrm>
            <a:off x="19941568" y="-14642"/>
            <a:ext cx="177172" cy="11345953"/>
            <a:chOff x="9042207" y="-13238"/>
            <a:chExt cx="107305" cy="6871238"/>
          </a:xfrm>
        </p:grpSpPr>
        <p:sp>
          <p:nvSpPr>
            <p:cNvPr id="4" name="Rectangle 3">
              <a:extLst>
                <a:ext uri="{FF2B5EF4-FFF2-40B4-BE49-F238E27FC236}">
                  <a16:creationId xmlns:a16="http://schemas.microsoft.com/office/drawing/2014/main" id="{CFA2EE2F-53FC-7B8C-2A80-5A7334FEF7CC}"/>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80ABA7F-8724-6A2F-67AD-EE5B3BB4102E}"/>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B3A0B35-A324-E388-7148-71033CFECACF}"/>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7CCA9EF-5B88-CB12-BB40-23DC5EFAB879}"/>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DB6DE87-3E36-F718-7DB8-FA3E4A2E5F6D}"/>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2F997C5-6EB2-6180-8AA9-36CD8DAD5A86}"/>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41028A0-E8E5-D92B-E505-AB9625D3EC46}"/>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1741CB1-CF21-A30B-4C34-EAE316719E4F}"/>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4F095B7-3AA6-C880-581C-063A63D7A503}"/>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0D000FB-6EA6-96AF-8E11-CF912D267B5C}"/>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003A545-2E09-DD3D-AEC9-EF81B76DC413}"/>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F78A04E-9901-363B-2465-6602F612FF8B}"/>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429A118-8666-C48B-4845-AA73FCE81461}"/>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671A3E5-3589-B40C-6E35-E47F6BCC9079}"/>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93085E2-678E-20D4-9614-0738C0EE1A25}"/>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C2902E35-454E-CA87-881F-2EDA237318BB}"/>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BB96A95-13FA-F76C-D4A7-FD5E92F18FDA}"/>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D706D543-AB7A-DDB6-E29C-1B8DE08DD8F1}"/>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8223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hank you African heartbeat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black background with white text&#10;&#10;Description automatically generated">
            <a:extLst>
              <a:ext uri="{FF2B5EF4-FFF2-40B4-BE49-F238E27FC236}">
                <a16:creationId xmlns:a16="http://schemas.microsoft.com/office/drawing/2014/main" id="{E71F9244-52E9-4CEC-68D0-02DB8CE9F9BB}"/>
              </a:ext>
            </a:extLst>
          </p:cNvPr>
          <p:cNvPicPr>
            <a:picLocks noChangeAspect="1"/>
          </p:cNvPicPr>
          <p:nvPr userDrawn="1"/>
        </p:nvPicPr>
        <p:blipFill>
          <a:blip r:embed="rId3"/>
          <a:stretch>
            <a:fillRect/>
          </a:stretch>
        </p:blipFill>
        <p:spPr>
          <a:xfrm>
            <a:off x="3677575" y="3141257"/>
            <a:ext cx="12956946" cy="5063089"/>
          </a:xfrm>
          <a:prstGeom prst="rect">
            <a:avLst/>
          </a:prstGeom>
        </p:spPr>
      </p:pic>
      <p:pic>
        <p:nvPicPr>
          <p:cNvPr id="5" name="Picture 4">
            <a:extLst>
              <a:ext uri="{FF2B5EF4-FFF2-40B4-BE49-F238E27FC236}">
                <a16:creationId xmlns:a16="http://schemas.microsoft.com/office/drawing/2014/main" id="{4B82AEE4-4F33-0982-4F28-E4D7EDA9FD15}"/>
              </a:ext>
            </a:extLst>
          </p:cNvPr>
          <p:cNvPicPr>
            <a:picLocks noChangeAspect="1"/>
          </p:cNvPicPr>
          <p:nvPr userDrawn="1"/>
        </p:nvPicPr>
        <p:blipFill>
          <a:blip r:embed="rId4"/>
          <a:srcRect l="6" r="6"/>
          <a:stretch/>
        </p:blipFill>
        <p:spPr>
          <a:xfrm>
            <a:off x="16106128" y="10113932"/>
            <a:ext cx="3180880" cy="925231"/>
          </a:xfrm>
          <a:prstGeom prst="rect">
            <a:avLst/>
          </a:prstGeom>
        </p:spPr>
      </p:pic>
      <p:grpSp>
        <p:nvGrpSpPr>
          <p:cNvPr id="3" name="Group 2">
            <a:extLst>
              <a:ext uri="{FF2B5EF4-FFF2-40B4-BE49-F238E27FC236}">
                <a16:creationId xmlns:a16="http://schemas.microsoft.com/office/drawing/2014/main" id="{B7EE738B-E0EF-4022-EBC7-BFE519248978}"/>
              </a:ext>
            </a:extLst>
          </p:cNvPr>
          <p:cNvGrpSpPr/>
          <p:nvPr userDrawn="1"/>
        </p:nvGrpSpPr>
        <p:grpSpPr>
          <a:xfrm>
            <a:off x="19941568" y="-14642"/>
            <a:ext cx="177172" cy="11345953"/>
            <a:chOff x="9042207" y="-13238"/>
            <a:chExt cx="107305" cy="6871238"/>
          </a:xfrm>
        </p:grpSpPr>
        <p:sp>
          <p:nvSpPr>
            <p:cNvPr id="4" name="Rectangle 3">
              <a:extLst>
                <a:ext uri="{FF2B5EF4-FFF2-40B4-BE49-F238E27FC236}">
                  <a16:creationId xmlns:a16="http://schemas.microsoft.com/office/drawing/2014/main" id="{B48947D6-2E76-D69F-1E2E-2DFD734BADEF}"/>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3401263-A0BF-BEB1-D7DD-B36751F2E463}"/>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502DF8C-D8E0-2F9A-E48E-C0B296C3E878}"/>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690F903-B0A5-0E25-1D91-7B511A8B1A3A}"/>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64C9F65-2ACF-A2EA-1F57-42CA3E3E51D5}"/>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61F9C0B-403E-4CE2-6D6D-02EF88BDF26F}"/>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FF74647-C303-F127-8EC4-0B31D2744F6C}"/>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B5E37F9-5A9B-2182-B38B-20C56C0B01E0}"/>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AC80C08-491C-484C-3CCF-C558EE725585}"/>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2264FF8-22AB-C694-15A0-B3DA0C9F83C7}"/>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1F44FE6-64CC-2F9C-4303-195FFB072777}"/>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4C90DBC-108F-2C11-0E92-F1B1E3251CCD}"/>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B9E3D5B-F1B4-845D-FA5C-FF6B291AEF9D}"/>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ECCEF40-447C-5A3D-99DB-D39D93751A0B}"/>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C13774-1998-D2A7-A197-883C1C32054F}"/>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CD6756A-8302-2479-6D1B-3F196ACAEF7C}"/>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880112E-2780-433C-A993-F054F2C4F7DC}"/>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8E17CCF-5E26-FFB4-715C-39FA5462B67E}"/>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015074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hank you Inspire pattern">
    <p:bg>
      <p:bgPr>
        <a:solidFill>
          <a:schemeClr val="accent4"/>
        </a:solidFill>
        <a:effectLst/>
      </p:bgPr>
    </p:bg>
    <p:spTree>
      <p:nvGrpSpPr>
        <p:cNvPr id="1" name=""/>
        <p:cNvGrpSpPr/>
        <p:nvPr/>
      </p:nvGrpSpPr>
      <p:grpSpPr>
        <a:xfrm>
          <a:off x="0" y="0"/>
          <a:ext cx="0" cy="0"/>
          <a:chOff x="0" y="0"/>
          <a:chExt cx="0" cy="0"/>
        </a:xfrm>
      </p:grpSpPr>
      <p:pic>
        <p:nvPicPr>
          <p:cNvPr id="7" name="Picture 6" descr="A black background with red text&#10;&#10;Description automatically generated">
            <a:extLst>
              <a:ext uri="{FF2B5EF4-FFF2-40B4-BE49-F238E27FC236}">
                <a16:creationId xmlns:a16="http://schemas.microsoft.com/office/drawing/2014/main" id="{AEBE35F8-5B53-985B-854B-45D5ED054A2A}"/>
              </a:ext>
            </a:extLst>
          </p:cNvPr>
          <p:cNvPicPr>
            <a:picLocks noChangeAspect="1"/>
          </p:cNvPicPr>
          <p:nvPr userDrawn="1"/>
        </p:nvPicPr>
        <p:blipFill>
          <a:blip r:embed="rId2"/>
          <a:stretch>
            <a:fillRect/>
          </a:stretch>
        </p:blipFill>
        <p:spPr>
          <a:xfrm>
            <a:off x="0" y="0"/>
            <a:ext cx="20104100" cy="11309350"/>
          </a:xfrm>
          <a:prstGeom prst="rect">
            <a:avLst/>
          </a:prstGeom>
        </p:spPr>
      </p:pic>
      <p:pic>
        <p:nvPicPr>
          <p:cNvPr id="3" name="Picture 2">
            <a:extLst>
              <a:ext uri="{FF2B5EF4-FFF2-40B4-BE49-F238E27FC236}">
                <a16:creationId xmlns:a16="http://schemas.microsoft.com/office/drawing/2014/main" id="{E714F399-2744-FC49-B15B-A015F098BBF6}"/>
              </a:ext>
            </a:extLst>
          </p:cNvPr>
          <p:cNvPicPr>
            <a:picLocks noChangeAspect="1"/>
          </p:cNvPicPr>
          <p:nvPr userDrawn="1"/>
        </p:nvPicPr>
        <p:blipFill>
          <a:blip r:embed="rId3"/>
          <a:srcRect l="6" r="6"/>
          <a:stretch/>
        </p:blipFill>
        <p:spPr>
          <a:xfrm>
            <a:off x="16106128" y="10113932"/>
            <a:ext cx="3180880" cy="925231"/>
          </a:xfrm>
          <a:prstGeom prst="rect">
            <a:avLst/>
          </a:prstGeom>
        </p:spPr>
      </p:pic>
      <p:grpSp>
        <p:nvGrpSpPr>
          <p:cNvPr id="2" name="Group 1">
            <a:extLst>
              <a:ext uri="{FF2B5EF4-FFF2-40B4-BE49-F238E27FC236}">
                <a16:creationId xmlns:a16="http://schemas.microsoft.com/office/drawing/2014/main" id="{73D369CF-49CF-FEC8-52E2-4794D852C6CF}"/>
              </a:ext>
            </a:extLst>
          </p:cNvPr>
          <p:cNvGrpSpPr/>
          <p:nvPr userDrawn="1"/>
        </p:nvGrpSpPr>
        <p:grpSpPr>
          <a:xfrm>
            <a:off x="19941568" y="-14642"/>
            <a:ext cx="177172" cy="11345953"/>
            <a:chOff x="9042207" y="-13238"/>
            <a:chExt cx="107305" cy="6871238"/>
          </a:xfrm>
        </p:grpSpPr>
        <p:sp>
          <p:nvSpPr>
            <p:cNvPr id="4" name="Rectangle 3">
              <a:extLst>
                <a:ext uri="{FF2B5EF4-FFF2-40B4-BE49-F238E27FC236}">
                  <a16:creationId xmlns:a16="http://schemas.microsoft.com/office/drawing/2014/main" id="{3826BBAC-0723-8B5B-CFFA-3B3DF0E7803B}"/>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3316689-856E-4042-88CB-0818AE3827E8}"/>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FD40A0E-A105-DF5B-8AEB-BF79C52D4531}"/>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D6B2BDF-7B40-C385-ABA5-D024EA01E246}"/>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FC605FD-9407-3609-7035-9E386CF521D4}"/>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349A61B-3207-92AA-F71D-6715F8945318}"/>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E859089-9D0D-42A9-20DA-FACCF7BD706A}"/>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CC74D33-3CB5-D66E-269B-F3C71B1A43FB}"/>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CB5884A-76F9-9E4A-F21D-571E2D93D7E2}"/>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DAB4FB7-97F6-3662-3E1F-5BBE7DCB9B49}"/>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B07B453-E9AE-CAF4-9C46-31562660CA0C}"/>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B2146DD-81C6-6C2B-8183-C5BD233B2889}"/>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05858F1-0D37-068A-5D9F-DD35DB3B7891}"/>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7274870-A1EB-FC48-E9A4-5E07BEA1B4AD}"/>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EE990F1-0530-6B04-AC98-EC4D5F4D4AFA}"/>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DB335DB-7301-D14B-20D6-B186EF7A5AD4}"/>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8D91F2D-D0A3-8F22-67FE-B54329DE3A31}"/>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5A7B204-3291-479B-F17E-64CF982344D5}"/>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495627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hank you image - whit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DD7EAA-5250-61BD-0FD3-B55F26306C9D}"/>
              </a:ext>
            </a:extLst>
          </p:cNvPr>
          <p:cNvSpPr>
            <a:spLocks noGrp="1"/>
          </p:cNvSpPr>
          <p:nvPr>
            <p:ph type="pic" sz="quarter" idx="10" hasCustomPrompt="1"/>
          </p:nvPr>
        </p:nvSpPr>
        <p:spPr>
          <a:xfrm>
            <a:off x="0" y="0"/>
            <a:ext cx="20104100" cy="11309350"/>
          </a:xfrm>
        </p:spPr>
        <p:txBody>
          <a:bodyPr/>
          <a:lstStyle>
            <a:lvl1pPr marL="0" indent="0" algn="ctr">
              <a:buNone/>
              <a:defRPr/>
            </a:lvl1pPr>
          </a:lstStyle>
          <a:p>
            <a:r>
              <a:rPr lang="en-US" dirty="0"/>
              <a:t>Add picture</a:t>
            </a:r>
            <a:endParaRPr lang="en-GB" dirty="0"/>
          </a:p>
        </p:txBody>
      </p:sp>
      <p:pic>
        <p:nvPicPr>
          <p:cNvPr id="2" name="Picture 1" descr="A black background with white text&#10;&#10;Description automatically generated">
            <a:extLst>
              <a:ext uri="{FF2B5EF4-FFF2-40B4-BE49-F238E27FC236}">
                <a16:creationId xmlns:a16="http://schemas.microsoft.com/office/drawing/2014/main" id="{11F7CBDA-2C5A-F11C-9FDD-C063363BD563}"/>
              </a:ext>
            </a:extLst>
          </p:cNvPr>
          <p:cNvPicPr>
            <a:picLocks noChangeAspect="1"/>
          </p:cNvPicPr>
          <p:nvPr userDrawn="1"/>
        </p:nvPicPr>
        <p:blipFill>
          <a:blip r:embed="rId2"/>
          <a:stretch>
            <a:fillRect/>
          </a:stretch>
        </p:blipFill>
        <p:spPr>
          <a:xfrm>
            <a:off x="3677575" y="3141257"/>
            <a:ext cx="12956946" cy="5063089"/>
          </a:xfrm>
          <a:prstGeom prst="rect">
            <a:avLst/>
          </a:prstGeom>
        </p:spPr>
      </p:pic>
      <p:pic>
        <p:nvPicPr>
          <p:cNvPr id="3" name="Picture 2">
            <a:extLst>
              <a:ext uri="{FF2B5EF4-FFF2-40B4-BE49-F238E27FC236}">
                <a16:creationId xmlns:a16="http://schemas.microsoft.com/office/drawing/2014/main" id="{FB0F8B5C-F4DB-E7DB-01E7-9540F10D5D42}"/>
              </a:ext>
            </a:extLst>
          </p:cNvPr>
          <p:cNvPicPr>
            <a:picLocks noChangeAspect="1"/>
          </p:cNvPicPr>
          <p:nvPr userDrawn="1"/>
        </p:nvPicPr>
        <p:blipFill>
          <a:blip r:embed="rId3"/>
          <a:srcRect l="6" r="6"/>
          <a:stretch/>
        </p:blipFill>
        <p:spPr>
          <a:xfrm>
            <a:off x="16106128" y="10113932"/>
            <a:ext cx="3180880" cy="925231"/>
          </a:xfrm>
          <a:prstGeom prst="rect">
            <a:avLst/>
          </a:prstGeom>
        </p:spPr>
      </p:pic>
      <p:grpSp>
        <p:nvGrpSpPr>
          <p:cNvPr id="5" name="Group 4">
            <a:extLst>
              <a:ext uri="{FF2B5EF4-FFF2-40B4-BE49-F238E27FC236}">
                <a16:creationId xmlns:a16="http://schemas.microsoft.com/office/drawing/2014/main" id="{48DBAA41-B347-0C0B-CC44-9AD22FA61ACF}"/>
              </a:ext>
            </a:extLst>
          </p:cNvPr>
          <p:cNvGrpSpPr/>
          <p:nvPr userDrawn="1"/>
        </p:nvGrpSpPr>
        <p:grpSpPr>
          <a:xfrm>
            <a:off x="19941568" y="-14642"/>
            <a:ext cx="177172" cy="11345953"/>
            <a:chOff x="9042207" y="-13238"/>
            <a:chExt cx="107305" cy="6871238"/>
          </a:xfrm>
        </p:grpSpPr>
        <p:sp>
          <p:nvSpPr>
            <p:cNvPr id="6" name="Rectangle 5">
              <a:extLst>
                <a:ext uri="{FF2B5EF4-FFF2-40B4-BE49-F238E27FC236}">
                  <a16:creationId xmlns:a16="http://schemas.microsoft.com/office/drawing/2014/main" id="{3A120D81-384A-5730-3EA7-57A6DB9355B3}"/>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7EB7A39-D0AC-1BED-352C-5A8204C92D1B}"/>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1E067E6-5924-274A-0287-59EAB200350E}"/>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DD43888-478E-EDBD-DC0B-7D9AB4522387}"/>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FE34454-6F0F-769E-6B44-843EE8B037F1}"/>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59E04E6-4816-B64F-3740-A7CAA2A96B85}"/>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6EE9F93-19E5-9DBA-2947-C8841EAFAC6C}"/>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C3A4848-0D42-5429-0929-B744C56788B8}"/>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59A209E-CDE4-572C-0CBC-395F4DCD8DCC}"/>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134BDC7-9C48-471D-0285-08ACBFE34BFE}"/>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BBE2DC0-4F4D-0254-3C02-8E47E44B6E8A}"/>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A2EA10C-5179-00EE-02E6-632752FC9644}"/>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52E4A8E4-733F-965E-2EA1-4876494FDB16}"/>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F395567-17E0-FF2C-9662-A036C69ED985}"/>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F57D594-B45C-4B7C-03A1-93B64ACC4B38}"/>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AD5301D-ED93-F05D-D2CE-48F445AAA9FE}"/>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02D836E-5647-548D-6CA8-A04726A1730E}"/>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1C21B0A-94C4-CC72-8B81-0F83E30B1FF4}"/>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386257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hank you image - red">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DD7EAA-5250-61BD-0FD3-B55F26306C9D}"/>
              </a:ext>
            </a:extLst>
          </p:cNvPr>
          <p:cNvSpPr>
            <a:spLocks noGrp="1"/>
          </p:cNvSpPr>
          <p:nvPr>
            <p:ph type="pic" sz="quarter" idx="10" hasCustomPrompt="1"/>
          </p:nvPr>
        </p:nvSpPr>
        <p:spPr>
          <a:xfrm>
            <a:off x="0" y="0"/>
            <a:ext cx="20104100" cy="11309350"/>
          </a:xfrm>
        </p:spPr>
        <p:txBody>
          <a:bodyPr/>
          <a:lstStyle>
            <a:lvl1pPr marL="0" indent="0" algn="ctr">
              <a:buNone/>
              <a:defRPr/>
            </a:lvl1pPr>
          </a:lstStyle>
          <a:p>
            <a:r>
              <a:rPr lang="en-US" dirty="0"/>
              <a:t>Add picture</a:t>
            </a:r>
            <a:endParaRPr lang="en-GB" dirty="0"/>
          </a:p>
        </p:txBody>
      </p:sp>
      <p:pic>
        <p:nvPicPr>
          <p:cNvPr id="6" name="Picture 5" descr="A close up of a black background&#10;&#10;Description automatically generated">
            <a:extLst>
              <a:ext uri="{FF2B5EF4-FFF2-40B4-BE49-F238E27FC236}">
                <a16:creationId xmlns:a16="http://schemas.microsoft.com/office/drawing/2014/main" id="{05599CF9-A555-DEBF-B0B1-1427E7B23E4C}"/>
              </a:ext>
            </a:extLst>
          </p:cNvPr>
          <p:cNvPicPr>
            <a:picLocks noChangeAspect="1"/>
          </p:cNvPicPr>
          <p:nvPr userDrawn="1"/>
        </p:nvPicPr>
        <p:blipFill>
          <a:blip r:embed="rId2"/>
          <a:stretch>
            <a:fillRect/>
          </a:stretch>
        </p:blipFill>
        <p:spPr>
          <a:xfrm>
            <a:off x="3677575" y="3141257"/>
            <a:ext cx="12956944" cy="5063089"/>
          </a:xfrm>
          <a:prstGeom prst="rect">
            <a:avLst/>
          </a:prstGeom>
        </p:spPr>
      </p:pic>
      <p:pic>
        <p:nvPicPr>
          <p:cNvPr id="2" name="Picture 1" descr="A black background with red text&#10;&#10;Description automatically generated">
            <a:extLst>
              <a:ext uri="{FF2B5EF4-FFF2-40B4-BE49-F238E27FC236}">
                <a16:creationId xmlns:a16="http://schemas.microsoft.com/office/drawing/2014/main" id="{A0101971-247B-C71C-97B6-FAADF9D944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06128" y="10113932"/>
            <a:ext cx="3181243" cy="925231"/>
          </a:xfrm>
          <a:prstGeom prst="rect">
            <a:avLst/>
          </a:prstGeom>
        </p:spPr>
      </p:pic>
      <p:grpSp>
        <p:nvGrpSpPr>
          <p:cNvPr id="3" name="Group 2">
            <a:extLst>
              <a:ext uri="{FF2B5EF4-FFF2-40B4-BE49-F238E27FC236}">
                <a16:creationId xmlns:a16="http://schemas.microsoft.com/office/drawing/2014/main" id="{71544C36-2468-C1DA-C407-A5BF9A3E0052}"/>
              </a:ext>
            </a:extLst>
          </p:cNvPr>
          <p:cNvGrpSpPr/>
          <p:nvPr userDrawn="1"/>
        </p:nvGrpSpPr>
        <p:grpSpPr>
          <a:xfrm>
            <a:off x="19941568" y="-14642"/>
            <a:ext cx="177172" cy="11345953"/>
            <a:chOff x="9042207" y="-13238"/>
            <a:chExt cx="107305" cy="6871238"/>
          </a:xfrm>
        </p:grpSpPr>
        <p:sp>
          <p:nvSpPr>
            <p:cNvPr id="5" name="Rectangle 4">
              <a:extLst>
                <a:ext uri="{FF2B5EF4-FFF2-40B4-BE49-F238E27FC236}">
                  <a16:creationId xmlns:a16="http://schemas.microsoft.com/office/drawing/2014/main" id="{64EBB49F-F4ED-1406-6670-EABEEF65E5DA}"/>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CBC7E14-AD7A-CB65-CD20-6580A0717F83}"/>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CA3B91B-B76E-3EE4-7309-6AC4C99DA4B6}"/>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54E585B-BE09-5444-1F18-593296035B70}"/>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6D4F41E-223E-0E43-DA8C-0B942747AF50}"/>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4C4FF87-AB47-466E-2C43-87E9141E2946}"/>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67F351C-F82F-1311-78BE-AD28826BA79F}"/>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1F9ADED-8AB0-B0D9-6440-45681C71F07E}"/>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EA93459-CBAB-4BEC-4A98-A078933FD59C}"/>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7FAACEC-B470-14E5-23C4-469D343519FB}"/>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2A9D3F6-F07B-4525-2BCE-BBBAB7906977}"/>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E4F054A-DB00-82C7-4FA5-1B86B58AA37E}"/>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3B89BE5-549E-2E7E-ACCD-435FD822B4F6}"/>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AB73575-9337-144F-659B-6BDEAEDD44AA}"/>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5DE900F-EADE-9C27-E1DA-78D35B2C1060}"/>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8A019A2-AF46-D2D9-FEF2-22D15632FF89}"/>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CD58235-3FD1-97F7-580F-9A6B5496B2CC}"/>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E254636-C35D-178C-D27E-C349DB175304}"/>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269303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slideLayout" Target="../slideLayouts/slideLayout44.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42" Type="http://schemas.openxmlformats.org/officeDocument/2006/relationships/slideLayout" Target="../slideLayouts/slideLayout47.xml"/><Relationship Id="rId47" Type="http://schemas.openxmlformats.org/officeDocument/2006/relationships/theme" Target="../theme/theme2.xml"/><Relationship Id="rId7" Type="http://schemas.openxmlformats.org/officeDocument/2006/relationships/slideLayout" Target="../slideLayouts/slideLayout1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slideLayout" Target="../slideLayouts/slideLayout45.xml"/><Relationship Id="rId45" Type="http://schemas.openxmlformats.org/officeDocument/2006/relationships/slideLayout" Target="../slideLayouts/slideLayout50.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4" Type="http://schemas.openxmlformats.org/officeDocument/2006/relationships/slideLayout" Target="../slideLayouts/slideLayout49.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43" Type="http://schemas.openxmlformats.org/officeDocument/2006/relationships/slideLayout" Target="../slideLayouts/slideLayout48.xml"/><Relationship Id="rId48" Type="http://schemas.openxmlformats.org/officeDocument/2006/relationships/image" Target="../media/image1.png"/><Relationship Id="rId8" Type="http://schemas.openxmlformats.org/officeDocument/2006/relationships/slideLayout" Target="../slideLayouts/slideLayout13.xml"/><Relationship Id="rId3" Type="http://schemas.openxmlformats.org/officeDocument/2006/relationships/slideLayout" Target="../slideLayouts/slideLayout8.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 Id="rId46" Type="http://schemas.openxmlformats.org/officeDocument/2006/relationships/slideLayout" Target="../slideLayouts/slideLayout51.xml"/><Relationship Id="rId20" Type="http://schemas.openxmlformats.org/officeDocument/2006/relationships/slideLayout" Target="../slideLayouts/slideLayout25.xml"/><Relationship Id="rId41"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slideLayout" Target="../slideLayouts/slideLayout93.xml"/><Relationship Id="rId47" Type="http://schemas.openxmlformats.org/officeDocument/2006/relationships/image" Target="../media/image1.png"/><Relationship Id="rId7" Type="http://schemas.openxmlformats.org/officeDocument/2006/relationships/slideLayout" Target="../slideLayouts/slideLayout5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slideLayout" Target="../slideLayouts/slideLayout94.xml"/><Relationship Id="rId8" Type="http://schemas.openxmlformats.org/officeDocument/2006/relationships/slideLayout" Target="../slideLayouts/slideLayout59.xml"/><Relationship Id="rId3" Type="http://schemas.openxmlformats.org/officeDocument/2006/relationships/slideLayout" Target="../slideLayouts/slideLayout54.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46" Type="http://schemas.openxmlformats.org/officeDocument/2006/relationships/theme" Target="../theme/theme3.xml"/><Relationship Id="rId20" Type="http://schemas.openxmlformats.org/officeDocument/2006/relationships/slideLayout" Target="../slideLayouts/slideLayout71.xml"/><Relationship Id="rId41"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9905121" y="0"/>
            <a:ext cx="199390" cy="707390"/>
          </a:xfrm>
          <a:custGeom>
            <a:avLst/>
            <a:gdLst/>
            <a:ahLst/>
            <a:cxnLst/>
            <a:rect l="l" t="t" r="r" b="b"/>
            <a:pathLst>
              <a:path w="199390" h="707390">
                <a:moveTo>
                  <a:pt x="198978" y="0"/>
                </a:moveTo>
                <a:lnTo>
                  <a:pt x="0" y="0"/>
                </a:lnTo>
                <a:lnTo>
                  <a:pt x="0" y="707392"/>
                </a:lnTo>
                <a:lnTo>
                  <a:pt x="198978" y="707392"/>
                </a:lnTo>
                <a:lnTo>
                  <a:pt x="198978" y="0"/>
                </a:lnTo>
                <a:close/>
              </a:path>
            </a:pathLst>
          </a:custGeom>
          <a:solidFill>
            <a:srgbClr val="940F2A"/>
          </a:solidFill>
        </p:spPr>
        <p:txBody>
          <a:bodyPr wrap="square" lIns="0" tIns="0" rIns="0" bIns="0" rtlCol="0"/>
          <a:lstStyle/>
          <a:p>
            <a:endParaRPr dirty="0"/>
          </a:p>
        </p:txBody>
      </p:sp>
      <p:sp>
        <p:nvSpPr>
          <p:cNvPr id="17" name="bg object 17"/>
          <p:cNvSpPr/>
          <p:nvPr/>
        </p:nvSpPr>
        <p:spPr>
          <a:xfrm>
            <a:off x="19905117" y="707383"/>
            <a:ext cx="199390" cy="1413510"/>
          </a:xfrm>
          <a:custGeom>
            <a:avLst/>
            <a:gdLst/>
            <a:ahLst/>
            <a:cxnLst/>
            <a:rect l="l" t="t" r="r" b="b"/>
            <a:pathLst>
              <a:path w="199390" h="1413510">
                <a:moveTo>
                  <a:pt x="198983" y="0"/>
                </a:moveTo>
                <a:lnTo>
                  <a:pt x="0" y="0"/>
                </a:lnTo>
                <a:lnTo>
                  <a:pt x="0" y="706742"/>
                </a:lnTo>
                <a:lnTo>
                  <a:pt x="0" y="1413484"/>
                </a:lnTo>
                <a:lnTo>
                  <a:pt x="198983" y="1413484"/>
                </a:lnTo>
                <a:lnTo>
                  <a:pt x="198983" y="706742"/>
                </a:lnTo>
                <a:lnTo>
                  <a:pt x="198983" y="0"/>
                </a:lnTo>
                <a:close/>
              </a:path>
            </a:pathLst>
          </a:custGeom>
          <a:solidFill>
            <a:srgbClr val="B40532"/>
          </a:solidFill>
        </p:spPr>
        <p:txBody>
          <a:bodyPr wrap="square" lIns="0" tIns="0" rIns="0" bIns="0" rtlCol="0"/>
          <a:lstStyle/>
          <a:p>
            <a:endParaRPr dirty="0"/>
          </a:p>
        </p:txBody>
      </p:sp>
      <p:sp>
        <p:nvSpPr>
          <p:cNvPr id="18" name="bg object 18"/>
          <p:cNvSpPr/>
          <p:nvPr/>
        </p:nvSpPr>
        <p:spPr>
          <a:xfrm>
            <a:off x="19905121" y="2120877"/>
            <a:ext cx="199390" cy="706755"/>
          </a:xfrm>
          <a:custGeom>
            <a:avLst/>
            <a:gdLst/>
            <a:ahLst/>
            <a:cxnLst/>
            <a:rect l="l" t="t" r="r" b="b"/>
            <a:pathLst>
              <a:path w="199390" h="706755">
                <a:moveTo>
                  <a:pt x="198978" y="0"/>
                </a:moveTo>
                <a:lnTo>
                  <a:pt x="0" y="0"/>
                </a:lnTo>
                <a:lnTo>
                  <a:pt x="0" y="706742"/>
                </a:lnTo>
                <a:lnTo>
                  <a:pt x="198978" y="706742"/>
                </a:lnTo>
                <a:lnTo>
                  <a:pt x="198978" y="0"/>
                </a:lnTo>
                <a:close/>
              </a:path>
            </a:pathLst>
          </a:custGeom>
          <a:solidFill>
            <a:srgbClr val="940F2A"/>
          </a:solidFill>
        </p:spPr>
        <p:txBody>
          <a:bodyPr wrap="square" lIns="0" tIns="0" rIns="0" bIns="0" rtlCol="0"/>
          <a:lstStyle/>
          <a:p>
            <a:endParaRPr dirty="0"/>
          </a:p>
        </p:txBody>
      </p:sp>
      <p:sp>
        <p:nvSpPr>
          <p:cNvPr id="19" name="bg object 19"/>
          <p:cNvSpPr/>
          <p:nvPr/>
        </p:nvSpPr>
        <p:spPr>
          <a:xfrm>
            <a:off x="19905121" y="5654602"/>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B40532"/>
          </a:solidFill>
        </p:spPr>
        <p:txBody>
          <a:bodyPr wrap="square" lIns="0" tIns="0" rIns="0" bIns="0" rtlCol="0"/>
          <a:lstStyle/>
          <a:p>
            <a:endParaRPr dirty="0"/>
          </a:p>
        </p:txBody>
      </p:sp>
      <p:sp>
        <p:nvSpPr>
          <p:cNvPr id="20" name="bg object 20"/>
          <p:cNvSpPr/>
          <p:nvPr/>
        </p:nvSpPr>
        <p:spPr>
          <a:xfrm>
            <a:off x="19905121" y="7068088"/>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B40532"/>
          </a:solidFill>
        </p:spPr>
        <p:txBody>
          <a:bodyPr wrap="square" lIns="0" tIns="0" rIns="0" bIns="0" rtlCol="0"/>
          <a:lstStyle/>
          <a:p>
            <a:endParaRPr dirty="0"/>
          </a:p>
        </p:txBody>
      </p:sp>
      <p:sp>
        <p:nvSpPr>
          <p:cNvPr id="21" name="bg object 21"/>
          <p:cNvSpPr/>
          <p:nvPr/>
        </p:nvSpPr>
        <p:spPr>
          <a:xfrm>
            <a:off x="19905121" y="6361345"/>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940F2A"/>
          </a:solidFill>
        </p:spPr>
        <p:txBody>
          <a:bodyPr wrap="square" lIns="0" tIns="0" rIns="0" bIns="0" rtlCol="0"/>
          <a:lstStyle/>
          <a:p>
            <a:endParaRPr dirty="0"/>
          </a:p>
        </p:txBody>
      </p:sp>
      <p:sp>
        <p:nvSpPr>
          <p:cNvPr id="22" name="bg object 22"/>
          <p:cNvSpPr/>
          <p:nvPr/>
        </p:nvSpPr>
        <p:spPr>
          <a:xfrm>
            <a:off x="19905121" y="7774831"/>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B40532"/>
          </a:solidFill>
        </p:spPr>
        <p:txBody>
          <a:bodyPr wrap="square" lIns="0" tIns="0" rIns="0" bIns="0" rtlCol="0"/>
          <a:lstStyle/>
          <a:p>
            <a:endParaRPr dirty="0"/>
          </a:p>
        </p:txBody>
      </p:sp>
      <p:sp>
        <p:nvSpPr>
          <p:cNvPr id="23" name="bg object 23"/>
          <p:cNvSpPr/>
          <p:nvPr/>
        </p:nvSpPr>
        <p:spPr>
          <a:xfrm>
            <a:off x="19905121" y="2827620"/>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B40532"/>
          </a:solidFill>
        </p:spPr>
        <p:txBody>
          <a:bodyPr wrap="square" lIns="0" tIns="0" rIns="0" bIns="0" rtlCol="0"/>
          <a:lstStyle/>
          <a:p>
            <a:endParaRPr dirty="0"/>
          </a:p>
        </p:txBody>
      </p:sp>
      <p:sp>
        <p:nvSpPr>
          <p:cNvPr id="24" name="bg object 24"/>
          <p:cNvSpPr/>
          <p:nvPr/>
        </p:nvSpPr>
        <p:spPr>
          <a:xfrm>
            <a:off x="19905121" y="4241106"/>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940F2A"/>
          </a:solidFill>
        </p:spPr>
        <p:txBody>
          <a:bodyPr wrap="square" lIns="0" tIns="0" rIns="0" bIns="0" rtlCol="0"/>
          <a:lstStyle/>
          <a:p>
            <a:endParaRPr dirty="0"/>
          </a:p>
        </p:txBody>
      </p:sp>
      <p:sp>
        <p:nvSpPr>
          <p:cNvPr id="25" name="bg object 25"/>
          <p:cNvSpPr/>
          <p:nvPr/>
        </p:nvSpPr>
        <p:spPr>
          <a:xfrm>
            <a:off x="19905117" y="3534377"/>
            <a:ext cx="199390" cy="2120265"/>
          </a:xfrm>
          <a:custGeom>
            <a:avLst/>
            <a:gdLst/>
            <a:ahLst/>
            <a:cxnLst/>
            <a:rect l="l" t="t" r="r" b="b"/>
            <a:pathLst>
              <a:path w="199390" h="2120265">
                <a:moveTo>
                  <a:pt x="198983" y="1413484"/>
                </a:moveTo>
                <a:lnTo>
                  <a:pt x="0" y="1413484"/>
                </a:lnTo>
                <a:lnTo>
                  <a:pt x="0" y="2120227"/>
                </a:lnTo>
                <a:lnTo>
                  <a:pt x="198983" y="2120227"/>
                </a:lnTo>
                <a:lnTo>
                  <a:pt x="198983" y="1413484"/>
                </a:lnTo>
                <a:close/>
              </a:path>
              <a:path w="199390" h="2120265">
                <a:moveTo>
                  <a:pt x="198983" y="0"/>
                </a:moveTo>
                <a:lnTo>
                  <a:pt x="0" y="0"/>
                </a:lnTo>
                <a:lnTo>
                  <a:pt x="0" y="706729"/>
                </a:lnTo>
                <a:lnTo>
                  <a:pt x="198983" y="706729"/>
                </a:lnTo>
                <a:lnTo>
                  <a:pt x="198983" y="0"/>
                </a:lnTo>
                <a:close/>
              </a:path>
            </a:pathLst>
          </a:custGeom>
          <a:solidFill>
            <a:srgbClr val="B40532"/>
          </a:solidFill>
        </p:spPr>
        <p:txBody>
          <a:bodyPr wrap="square" lIns="0" tIns="0" rIns="0" bIns="0" rtlCol="0"/>
          <a:lstStyle/>
          <a:p>
            <a:endParaRPr dirty="0"/>
          </a:p>
        </p:txBody>
      </p:sp>
      <p:sp>
        <p:nvSpPr>
          <p:cNvPr id="26" name="bg object 26"/>
          <p:cNvSpPr/>
          <p:nvPr/>
        </p:nvSpPr>
        <p:spPr>
          <a:xfrm>
            <a:off x="19905121" y="8481584"/>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940F2A"/>
          </a:solidFill>
        </p:spPr>
        <p:txBody>
          <a:bodyPr wrap="square" lIns="0" tIns="0" rIns="0" bIns="0" rtlCol="0"/>
          <a:lstStyle/>
          <a:p>
            <a:endParaRPr dirty="0"/>
          </a:p>
        </p:txBody>
      </p:sp>
      <p:sp>
        <p:nvSpPr>
          <p:cNvPr id="27" name="bg object 27"/>
          <p:cNvSpPr/>
          <p:nvPr/>
        </p:nvSpPr>
        <p:spPr>
          <a:xfrm>
            <a:off x="19905117" y="9188329"/>
            <a:ext cx="199390" cy="1413510"/>
          </a:xfrm>
          <a:custGeom>
            <a:avLst/>
            <a:gdLst/>
            <a:ahLst/>
            <a:cxnLst/>
            <a:rect l="l" t="t" r="r" b="b"/>
            <a:pathLst>
              <a:path w="199390" h="1413509">
                <a:moveTo>
                  <a:pt x="198983" y="706755"/>
                </a:moveTo>
                <a:lnTo>
                  <a:pt x="0" y="706755"/>
                </a:lnTo>
                <a:lnTo>
                  <a:pt x="0" y="1413484"/>
                </a:lnTo>
                <a:lnTo>
                  <a:pt x="198983" y="1413484"/>
                </a:lnTo>
                <a:lnTo>
                  <a:pt x="198983" y="706755"/>
                </a:lnTo>
                <a:close/>
              </a:path>
              <a:path w="199390" h="1413509">
                <a:moveTo>
                  <a:pt x="198983" y="0"/>
                </a:moveTo>
                <a:lnTo>
                  <a:pt x="0" y="0"/>
                </a:lnTo>
                <a:lnTo>
                  <a:pt x="0" y="706742"/>
                </a:lnTo>
                <a:lnTo>
                  <a:pt x="198983" y="706742"/>
                </a:lnTo>
                <a:lnTo>
                  <a:pt x="198983" y="0"/>
                </a:lnTo>
                <a:close/>
              </a:path>
            </a:pathLst>
          </a:custGeom>
          <a:solidFill>
            <a:srgbClr val="B40532"/>
          </a:solidFill>
        </p:spPr>
        <p:txBody>
          <a:bodyPr wrap="square" lIns="0" tIns="0" rIns="0" bIns="0" rtlCol="0"/>
          <a:lstStyle/>
          <a:p>
            <a:endParaRPr dirty="0"/>
          </a:p>
        </p:txBody>
      </p:sp>
      <p:sp>
        <p:nvSpPr>
          <p:cNvPr id="28" name="bg object 28"/>
          <p:cNvSpPr/>
          <p:nvPr/>
        </p:nvSpPr>
        <p:spPr>
          <a:xfrm>
            <a:off x="19905121" y="10601813"/>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940F2A"/>
          </a:solidFill>
        </p:spPr>
        <p:txBody>
          <a:bodyPr wrap="square" lIns="0" tIns="0" rIns="0" bIns="0" rtlCol="0"/>
          <a:lstStyle/>
          <a:p>
            <a:endParaRPr dirty="0"/>
          </a:p>
        </p:txBody>
      </p:sp>
      <p:sp>
        <p:nvSpPr>
          <p:cNvPr id="2" name="Holder 2"/>
          <p:cNvSpPr>
            <a:spLocks noGrp="1"/>
          </p:cNvSpPr>
          <p:nvPr>
            <p:ph type="title"/>
          </p:nvPr>
        </p:nvSpPr>
        <p:spPr>
          <a:xfrm>
            <a:off x="615553" y="483488"/>
            <a:ext cx="10495915" cy="1015365"/>
          </a:xfrm>
          <a:prstGeom prst="rect">
            <a:avLst/>
          </a:prstGeom>
        </p:spPr>
        <p:txBody>
          <a:bodyPr wrap="square" lIns="0" tIns="0" rIns="0" bIns="0">
            <a:spAutoFit/>
          </a:bodyPr>
          <a:lstStyle>
            <a:lvl1pPr>
              <a:defRPr sz="3950" b="1" i="0">
                <a:solidFill>
                  <a:srgbClr val="DB1437"/>
                </a:solidFill>
                <a:latin typeface="Brave Sans Bold"/>
                <a:cs typeface="Brave Sans Bold"/>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15553" y="10554619"/>
            <a:ext cx="3197860" cy="374016"/>
          </a:xfrm>
          <a:prstGeom prst="rect">
            <a:avLst/>
          </a:prstGeom>
        </p:spPr>
        <p:txBody>
          <a:bodyPr wrap="square" lIns="0" tIns="0" rIns="0" bIns="0">
            <a:spAutoFit/>
          </a:bodyPr>
          <a:lstStyle>
            <a:lvl1pPr>
              <a:defRPr sz="1150" b="0" i="0">
                <a:solidFill>
                  <a:srgbClr val="A09E9E"/>
                </a:solidFill>
                <a:latin typeface="Brave Sans"/>
                <a:cs typeface="Brave Sans"/>
              </a:defRPr>
            </a:lvl1pPr>
          </a:lstStyle>
          <a:p>
            <a:pPr marL="12700" marR="5080">
              <a:lnSpc>
                <a:spcPct val="100000"/>
              </a:lnSpc>
              <a:spcBef>
                <a:spcPts val="55"/>
              </a:spcBef>
            </a:pPr>
            <a:r>
              <a:rPr lang="en-US" b="1" dirty="0">
                <a:latin typeface="Brave Sans Bold"/>
                <a:cs typeface="Brave Sans Bold"/>
              </a:rPr>
              <a:t>Absa’s Merchant Spend Analytics: December 2024 Consumer Goods and Services</a:t>
            </a:r>
            <a:endParaRPr spc="-10" dirty="0"/>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E99F178E-1FAF-44CB-AFBA-BC73654C2F46}" type="datetime1">
              <a:rPr lang="en-US" smtClean="0"/>
              <a:t>05-Jun-25</a:t>
            </a:fld>
            <a:endParaRPr lang="en-US" dirty="0"/>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570FDA4-5188-4CAC-BA53-A172F440343F}"/>
              </a:ext>
            </a:extLst>
          </p:cNvPr>
          <p:cNvSpPr>
            <a:spLocks noGrp="1"/>
          </p:cNvSpPr>
          <p:nvPr>
            <p:ph type="title"/>
          </p:nvPr>
        </p:nvSpPr>
        <p:spPr>
          <a:xfrm>
            <a:off x="612547" y="1102217"/>
            <a:ext cx="18660045" cy="816946"/>
          </a:xfrm>
          <a:prstGeom prst="rect">
            <a:avLst/>
          </a:prstGeom>
        </p:spPr>
        <p:txBody>
          <a:bodyPr vert="horz" lIns="0" tIns="45720" rIns="91440" bIns="45720" rtlCol="0" anchor="t">
            <a:noAutofit/>
          </a:bodyPr>
          <a:lstStyle/>
          <a:p>
            <a:r>
              <a:rPr lang="en-US" dirty="0"/>
              <a:t>Add title</a:t>
            </a:r>
            <a:endParaRPr lang="en-GB" dirty="0"/>
          </a:p>
        </p:txBody>
      </p:sp>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612547" y="2695965"/>
            <a:ext cx="18660045" cy="7104157"/>
          </a:xfrm>
          <a:prstGeom prst="rect">
            <a:avLst/>
          </a:prstGeom>
        </p:spPr>
        <p:txBody>
          <a:bodyPr vert="horz" lIns="0" tIns="0" rIns="0" bIns="0" rtlCol="0">
            <a:norm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ext Placeholder 5">
            <a:extLst>
              <a:ext uri="{FF2B5EF4-FFF2-40B4-BE49-F238E27FC236}">
                <a16:creationId xmlns:a16="http://schemas.microsoft.com/office/drawing/2014/main" id="{F115258E-98E7-0491-8E91-C279BD82F8F0}"/>
              </a:ext>
            </a:extLst>
          </p:cNvPr>
          <p:cNvSpPr txBox="1">
            <a:spLocks/>
          </p:cNvSpPr>
          <p:nvPr userDrawn="1"/>
        </p:nvSpPr>
        <p:spPr>
          <a:xfrm>
            <a:off x="612548" y="10725015"/>
            <a:ext cx="11817324" cy="628299"/>
          </a:xfrm>
          <a:prstGeom prst="rect">
            <a:avLst/>
          </a:prstGeom>
          <a:noFill/>
        </p:spPr>
        <p:txBody>
          <a:bodyPr wrap="square"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850" b="0"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961" indent="-376961"/>
            <a:r>
              <a:rPr lang="en-GB" sz="1402" dirty="0">
                <a:solidFill>
                  <a:schemeClr val="bg1">
                    <a:lumMod val="75000"/>
                  </a:schemeClr>
                </a:solidFill>
              </a:rPr>
              <a:t>[Add company classification and regulatory details] </a:t>
            </a:r>
          </a:p>
        </p:txBody>
      </p:sp>
      <p:pic>
        <p:nvPicPr>
          <p:cNvPr id="3" name="Picture 2" descr="A black background with red text&#10;&#10;Description automatically generated">
            <a:extLst>
              <a:ext uri="{FF2B5EF4-FFF2-40B4-BE49-F238E27FC236}">
                <a16:creationId xmlns:a16="http://schemas.microsoft.com/office/drawing/2014/main" id="{33F8C3CE-F65F-E4AC-3BD6-7B648FA40FAE}"/>
              </a:ext>
            </a:extLst>
          </p:cNvPr>
          <p:cNvPicPr>
            <a:picLocks noChangeAspect="1"/>
          </p:cNvPicPr>
          <p:nvPr userDrawn="1"/>
        </p:nvPicPr>
        <p:blipFill>
          <a:blip r:embed="rId48" cstate="print">
            <a:extLst>
              <a:ext uri="{28A0092B-C50C-407E-A947-70E740481C1C}">
                <a14:useLocalDpi xmlns:a14="http://schemas.microsoft.com/office/drawing/2010/main" val="0"/>
              </a:ext>
            </a:extLst>
          </a:blip>
          <a:stretch>
            <a:fillRect/>
          </a:stretch>
        </p:blipFill>
        <p:spPr>
          <a:xfrm>
            <a:off x="16106128" y="10092122"/>
            <a:ext cx="3181243" cy="925231"/>
          </a:xfrm>
          <a:prstGeom prst="rect">
            <a:avLst/>
          </a:prstGeom>
        </p:spPr>
      </p:pic>
      <p:sp>
        <p:nvSpPr>
          <p:cNvPr id="8" name="TextBox 7">
            <a:extLst>
              <a:ext uri="{FF2B5EF4-FFF2-40B4-BE49-F238E27FC236}">
                <a16:creationId xmlns:a16="http://schemas.microsoft.com/office/drawing/2014/main" id="{0655B719-6D55-0135-14A9-3F44665FB1CC}"/>
              </a:ext>
            </a:extLst>
          </p:cNvPr>
          <p:cNvSpPr txBox="1"/>
          <p:nvPr userDrawn="1"/>
        </p:nvSpPr>
        <p:spPr>
          <a:xfrm>
            <a:off x="1118491" y="10454785"/>
            <a:ext cx="8900455" cy="468165"/>
          </a:xfrm>
          <a:prstGeom prst="rect">
            <a:avLst/>
          </a:prstGeom>
          <a:noFill/>
        </p:spPr>
        <p:txBody>
          <a:bodyPr wrap="square" lIns="0" tIns="0" rIns="0" bIns="237450" rtlCol="0">
            <a:spAutoFit/>
          </a:bodyPr>
          <a:lstStyle/>
          <a:p>
            <a:r>
              <a:rPr lang="en-US" sz="1484" dirty="0">
                <a:solidFill>
                  <a:schemeClr val="tx2"/>
                </a:solidFill>
              </a:rPr>
              <a:t>Presentation title</a:t>
            </a:r>
            <a:endParaRPr lang="en-GB" sz="1484" dirty="0">
              <a:solidFill>
                <a:schemeClr val="tx2"/>
              </a:solidFill>
            </a:endParaRPr>
          </a:p>
        </p:txBody>
      </p:sp>
      <p:grpSp>
        <p:nvGrpSpPr>
          <p:cNvPr id="6" name="Group 5">
            <a:extLst>
              <a:ext uri="{FF2B5EF4-FFF2-40B4-BE49-F238E27FC236}">
                <a16:creationId xmlns:a16="http://schemas.microsoft.com/office/drawing/2014/main" id="{F5ABE9AA-215B-F008-60A0-F2B37AFEC574}"/>
              </a:ext>
            </a:extLst>
          </p:cNvPr>
          <p:cNvGrpSpPr/>
          <p:nvPr userDrawn="1"/>
        </p:nvGrpSpPr>
        <p:grpSpPr>
          <a:xfrm>
            <a:off x="19941568" y="-14642"/>
            <a:ext cx="177172" cy="11345953"/>
            <a:chOff x="9042207" y="-13238"/>
            <a:chExt cx="107305" cy="6871238"/>
          </a:xfrm>
        </p:grpSpPr>
        <p:sp>
          <p:nvSpPr>
            <p:cNvPr id="7" name="Rectangle 6">
              <a:extLst>
                <a:ext uri="{FF2B5EF4-FFF2-40B4-BE49-F238E27FC236}">
                  <a16:creationId xmlns:a16="http://schemas.microsoft.com/office/drawing/2014/main" id="{8A1F4193-A9D8-4734-262F-D8B9F96A7217}"/>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96596C3F-3ACB-B90E-4E51-9F87FA47B41D}"/>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EA6047-8256-7D73-EC0E-95BF99616AF1}"/>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C3CDCADE-4CE2-E402-1B5F-AB2A3FA5A2E8}"/>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C685904-8B86-572E-A911-9C8E0EC827D6}"/>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C2CAE15-2B8A-A53B-0E90-5B1A6B380EE5}"/>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554AA60B-F302-3A0E-CA4C-20637E0A4D29}"/>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1FC548CD-BA86-716D-E919-DFA7596993D8}"/>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DD6E174-7342-35BA-5FEB-FE3727087D94}"/>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5FA0F58-D79A-14F9-518F-FBB56EE843E1}"/>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8CE82933-B4B1-3308-4D20-95F663508A44}"/>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202F745E-3455-5AF6-02AE-F31EDD5E2A11}"/>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5D416690-3EC2-07D6-F2FB-0ABC9BCC16E0}"/>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1067B763-46E9-39CF-A832-D5DACD89B561}"/>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7B575FDF-83E3-60D4-A961-CE1D6963A28B}"/>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402C2D2E-F722-5ECE-54E2-C5DB944C6384}"/>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DD5A021C-DA21-EABA-D0FF-7C2E66EB3795}"/>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FD15EC4E-5ED4-07CD-5835-64FF833557FC}"/>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79626449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 id="2147483699" r:id="rId32"/>
    <p:sldLayoutId id="2147483700" r:id="rId33"/>
    <p:sldLayoutId id="2147483701" r:id="rId34"/>
    <p:sldLayoutId id="2147483702" r:id="rId35"/>
    <p:sldLayoutId id="2147483703" r:id="rId36"/>
    <p:sldLayoutId id="2147483704" r:id="rId37"/>
    <p:sldLayoutId id="2147483705" r:id="rId38"/>
    <p:sldLayoutId id="2147483706" r:id="rId39"/>
    <p:sldLayoutId id="2147483707" r:id="rId40"/>
    <p:sldLayoutId id="2147483708" r:id="rId41"/>
    <p:sldLayoutId id="2147483709" r:id="rId42"/>
    <p:sldLayoutId id="2147483710" r:id="rId43"/>
    <p:sldLayoutId id="2147483711" r:id="rId44"/>
    <p:sldLayoutId id="2147483712" r:id="rId45"/>
    <p:sldLayoutId id="2147483713" r:id="rId46"/>
  </p:sldLayoutIdLst>
  <p:hf hdr="0" ftr="0" dt="0"/>
  <p:txStyles>
    <p:titleStyle>
      <a:lvl1pPr algn="l" defTabSz="1507846" rtl="0" eaLnBrk="1" latinLnBrk="0" hangingPunct="1">
        <a:lnSpc>
          <a:spcPct val="90000"/>
        </a:lnSpc>
        <a:spcBef>
          <a:spcPct val="0"/>
        </a:spcBef>
        <a:buNone/>
        <a:defRPr sz="5277" b="1" i="0" kern="1200" cap="none" baseline="0">
          <a:solidFill>
            <a:schemeClr val="tx2"/>
          </a:solidFill>
          <a:latin typeface="+mj-lt"/>
          <a:ea typeface="+mj-ea"/>
          <a:cs typeface="Arial" panose="020B0604020202020204" pitchFamily="34" charset="0"/>
        </a:defRPr>
      </a:lvl1pPr>
    </p:titleStyle>
    <p:bodyStyle>
      <a:lvl1pPr marL="376961" indent="-376961" algn="l" defTabSz="1507846" rtl="0" eaLnBrk="1" latinLnBrk="0" hangingPunct="1">
        <a:lnSpc>
          <a:spcPct val="100000"/>
        </a:lnSpc>
        <a:spcBef>
          <a:spcPts val="0"/>
        </a:spcBef>
        <a:buFont typeface="Arial" panose="020B0604020202020204" pitchFamily="34" charset="0"/>
        <a:buChar char="•"/>
        <a:defRPr sz="2638" kern="1200">
          <a:solidFill>
            <a:schemeClr val="tx2"/>
          </a:solidFill>
          <a:latin typeface="+mn-lt"/>
          <a:ea typeface="+mn-ea"/>
          <a:cs typeface="Arial" panose="020B0604020202020204" pitchFamily="34" charset="0"/>
        </a:defRPr>
      </a:lvl1pPr>
      <a:lvl2pPr marL="1130884" indent="-376961" algn="l" defTabSz="1507846" rtl="0" eaLnBrk="1" latinLnBrk="0" hangingPunct="1">
        <a:lnSpc>
          <a:spcPct val="100000"/>
        </a:lnSpc>
        <a:spcBef>
          <a:spcPts val="0"/>
        </a:spcBef>
        <a:buFont typeface="Arial" panose="020B0604020202020204" pitchFamily="34" charset="0"/>
        <a:buChar char="•"/>
        <a:defRPr sz="2638" kern="1200">
          <a:solidFill>
            <a:schemeClr val="tx2"/>
          </a:solidFill>
          <a:latin typeface="+mn-lt"/>
          <a:ea typeface="+mn-ea"/>
          <a:cs typeface="Arial" panose="020B0604020202020204" pitchFamily="34" charset="0"/>
        </a:defRPr>
      </a:lvl2pPr>
      <a:lvl3pPr marL="1884807" indent="-376961" algn="l" defTabSz="1507846" rtl="0" eaLnBrk="1" latinLnBrk="0" hangingPunct="1">
        <a:lnSpc>
          <a:spcPct val="100000"/>
        </a:lnSpc>
        <a:spcBef>
          <a:spcPts val="0"/>
        </a:spcBef>
        <a:buFont typeface="Arial" panose="020B0604020202020204" pitchFamily="34" charset="0"/>
        <a:buChar char="•"/>
        <a:defRPr sz="2638" kern="1200">
          <a:solidFill>
            <a:schemeClr val="tx2"/>
          </a:solidFill>
          <a:latin typeface="+mn-lt"/>
          <a:ea typeface="+mn-ea"/>
          <a:cs typeface="Arial" panose="020B0604020202020204" pitchFamily="34" charset="0"/>
        </a:defRPr>
      </a:lvl3pPr>
      <a:lvl4pPr marL="2638730" indent="-376961" algn="l" defTabSz="1507846" rtl="0" eaLnBrk="1" latinLnBrk="0" hangingPunct="1">
        <a:lnSpc>
          <a:spcPct val="100000"/>
        </a:lnSpc>
        <a:spcBef>
          <a:spcPts val="0"/>
        </a:spcBef>
        <a:buFont typeface="Arial" panose="020B0604020202020204" pitchFamily="34" charset="0"/>
        <a:buChar char="•"/>
        <a:defRPr sz="2638" kern="1200">
          <a:solidFill>
            <a:schemeClr val="tx2"/>
          </a:solidFill>
          <a:latin typeface="+mn-lt"/>
          <a:ea typeface="+mn-ea"/>
          <a:cs typeface="Arial" panose="020B0604020202020204" pitchFamily="34" charset="0"/>
        </a:defRPr>
      </a:lvl4pPr>
      <a:lvl5pPr marL="3392653" indent="-376961" algn="l" defTabSz="1507846" rtl="0" eaLnBrk="1" latinLnBrk="0" hangingPunct="1">
        <a:lnSpc>
          <a:spcPct val="100000"/>
        </a:lnSpc>
        <a:spcBef>
          <a:spcPts val="0"/>
        </a:spcBef>
        <a:buFont typeface="Arial" panose="020B0604020202020204" pitchFamily="34" charset="0"/>
        <a:buChar char="•"/>
        <a:defRPr sz="2638" kern="1200">
          <a:solidFill>
            <a:schemeClr val="tx2"/>
          </a:solidFill>
          <a:latin typeface="+mn-lt"/>
          <a:ea typeface="+mn-ea"/>
          <a:cs typeface="Arial" panose="020B060402020202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34">
          <p15:clr>
            <a:srgbClr val="F26B43"/>
          </p15:clr>
        </p15:guide>
        <p15:guide id="3" orient="horz" pos="4065">
          <p15:clr>
            <a:srgbClr val="F26B43"/>
          </p15:clr>
        </p15:guide>
        <p15:guide id="4" pos="7368">
          <p15:clr>
            <a:srgbClr val="F26B43"/>
          </p15:clr>
        </p15:guide>
        <p15:guide id="5" orient="horz" pos="845">
          <p15:clr>
            <a:srgbClr val="F26B43"/>
          </p15:clr>
        </p15:guide>
        <p15:guide id="6" orient="horz" pos="95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570FDA4-5188-4CAC-BA53-A172F440343F}"/>
              </a:ext>
            </a:extLst>
          </p:cNvPr>
          <p:cNvSpPr>
            <a:spLocks noGrp="1"/>
          </p:cNvSpPr>
          <p:nvPr>
            <p:ph type="title"/>
          </p:nvPr>
        </p:nvSpPr>
        <p:spPr>
          <a:xfrm>
            <a:off x="612547" y="1102217"/>
            <a:ext cx="18660045" cy="816946"/>
          </a:xfrm>
          <a:prstGeom prst="rect">
            <a:avLst/>
          </a:prstGeom>
        </p:spPr>
        <p:txBody>
          <a:bodyPr vert="horz" lIns="0" tIns="45720" rIns="91440" bIns="45720" rtlCol="0" anchor="t">
            <a:noAutofit/>
          </a:bodyPr>
          <a:lstStyle/>
          <a:p>
            <a:r>
              <a:rPr lang="en-US" dirty="0"/>
              <a:t>Add title</a:t>
            </a:r>
            <a:endParaRPr lang="en-GB" dirty="0"/>
          </a:p>
        </p:txBody>
      </p:sp>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612547" y="2695965"/>
            <a:ext cx="18660045" cy="7104157"/>
          </a:xfrm>
          <a:prstGeom prst="rect">
            <a:avLst/>
          </a:prstGeom>
        </p:spPr>
        <p:txBody>
          <a:bodyPr vert="horz" lIns="0" tIns="0" rIns="0" bIns="0" rtlCol="0">
            <a:norm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 name="Picture 2" descr="A black background with red text&#10;&#10;Description automatically generated">
            <a:extLst>
              <a:ext uri="{FF2B5EF4-FFF2-40B4-BE49-F238E27FC236}">
                <a16:creationId xmlns:a16="http://schemas.microsoft.com/office/drawing/2014/main" id="{33F8C3CE-F65F-E4AC-3BD6-7B648FA40FAE}"/>
              </a:ext>
            </a:extLst>
          </p:cNvPr>
          <p:cNvPicPr>
            <a:picLocks noChangeAspect="1"/>
          </p:cNvPicPr>
          <p:nvPr userDrawn="1"/>
        </p:nvPicPr>
        <p:blipFill>
          <a:blip r:embed="rId47" cstate="print">
            <a:extLst>
              <a:ext uri="{28A0092B-C50C-407E-A947-70E740481C1C}">
                <a14:useLocalDpi xmlns:a14="http://schemas.microsoft.com/office/drawing/2010/main" val="0"/>
              </a:ext>
            </a:extLst>
          </a:blip>
          <a:stretch>
            <a:fillRect/>
          </a:stretch>
        </p:blipFill>
        <p:spPr>
          <a:xfrm>
            <a:off x="16106128" y="10092122"/>
            <a:ext cx="3181243" cy="925231"/>
          </a:xfrm>
          <a:prstGeom prst="rect">
            <a:avLst/>
          </a:prstGeom>
        </p:spPr>
      </p:pic>
      <p:grpSp>
        <p:nvGrpSpPr>
          <p:cNvPr id="6" name="Group 5">
            <a:extLst>
              <a:ext uri="{FF2B5EF4-FFF2-40B4-BE49-F238E27FC236}">
                <a16:creationId xmlns:a16="http://schemas.microsoft.com/office/drawing/2014/main" id="{F5ABE9AA-215B-F008-60A0-F2B37AFEC574}"/>
              </a:ext>
            </a:extLst>
          </p:cNvPr>
          <p:cNvGrpSpPr/>
          <p:nvPr userDrawn="1"/>
        </p:nvGrpSpPr>
        <p:grpSpPr>
          <a:xfrm>
            <a:off x="19941568" y="-14642"/>
            <a:ext cx="177172" cy="11345953"/>
            <a:chOff x="9042207" y="-13238"/>
            <a:chExt cx="107305" cy="6871238"/>
          </a:xfrm>
        </p:grpSpPr>
        <p:sp>
          <p:nvSpPr>
            <p:cNvPr id="7" name="Rectangle 6">
              <a:extLst>
                <a:ext uri="{FF2B5EF4-FFF2-40B4-BE49-F238E27FC236}">
                  <a16:creationId xmlns:a16="http://schemas.microsoft.com/office/drawing/2014/main" id="{8A1F4193-A9D8-4734-262F-D8B9F96A7217}"/>
                </a:ext>
              </a:extLst>
            </p:cNvPr>
            <p:cNvSpPr/>
            <p:nvPr userDrawn="1"/>
          </p:nvSpPr>
          <p:spPr>
            <a:xfrm>
              <a:off x="9042207" y="-13238"/>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6596C3F-3ACB-B90E-4E51-9F87FA47B41D}"/>
                </a:ext>
              </a:extLst>
            </p:cNvPr>
            <p:cNvSpPr/>
            <p:nvPr userDrawn="1"/>
          </p:nvSpPr>
          <p:spPr>
            <a:xfrm>
              <a:off x="9042207" y="368038"/>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6EA6047-8256-7D73-EC0E-95BF99616AF1}"/>
                </a:ext>
              </a:extLst>
            </p:cNvPr>
            <p:cNvSpPr/>
            <p:nvPr userDrawn="1"/>
          </p:nvSpPr>
          <p:spPr>
            <a:xfrm>
              <a:off x="9042207" y="749709"/>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3CDCADE-4CE2-E402-1B5F-AB2A3FA5A2E8}"/>
                </a:ext>
              </a:extLst>
            </p:cNvPr>
            <p:cNvSpPr/>
            <p:nvPr userDrawn="1"/>
          </p:nvSpPr>
          <p:spPr>
            <a:xfrm>
              <a:off x="9042207" y="1131380"/>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C685904-8B86-572E-A911-9C8E0EC827D6}"/>
                </a:ext>
              </a:extLst>
            </p:cNvPr>
            <p:cNvSpPr/>
            <p:nvPr userDrawn="1"/>
          </p:nvSpPr>
          <p:spPr>
            <a:xfrm>
              <a:off x="9042207" y="1513051"/>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C2CAE15-2B8A-A53B-0E90-5B1A6B380EE5}"/>
                </a:ext>
              </a:extLst>
            </p:cNvPr>
            <p:cNvSpPr/>
            <p:nvPr userDrawn="1"/>
          </p:nvSpPr>
          <p:spPr>
            <a:xfrm>
              <a:off x="9042207" y="1894722"/>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54AA60B-F302-3A0E-CA4C-20637E0A4D29}"/>
                </a:ext>
              </a:extLst>
            </p:cNvPr>
            <p:cNvSpPr/>
            <p:nvPr userDrawn="1"/>
          </p:nvSpPr>
          <p:spPr>
            <a:xfrm>
              <a:off x="9042207" y="2276393"/>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FC548CD-BA86-716D-E919-DFA7596993D8}"/>
                </a:ext>
              </a:extLst>
            </p:cNvPr>
            <p:cNvSpPr/>
            <p:nvPr userDrawn="1"/>
          </p:nvSpPr>
          <p:spPr>
            <a:xfrm>
              <a:off x="9042207" y="2658064"/>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DD6E174-7342-35BA-5FEB-FE3727087D94}"/>
                </a:ext>
              </a:extLst>
            </p:cNvPr>
            <p:cNvSpPr/>
            <p:nvPr userDrawn="1"/>
          </p:nvSpPr>
          <p:spPr>
            <a:xfrm>
              <a:off x="9042207" y="3039735"/>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5FA0F58-D79A-14F9-518F-FBB56EE843E1}"/>
                </a:ext>
              </a:extLst>
            </p:cNvPr>
            <p:cNvSpPr/>
            <p:nvPr userDrawn="1"/>
          </p:nvSpPr>
          <p:spPr>
            <a:xfrm>
              <a:off x="9042207" y="3421406"/>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CE82933-B4B1-3308-4D20-95F663508A44}"/>
                </a:ext>
              </a:extLst>
            </p:cNvPr>
            <p:cNvSpPr/>
            <p:nvPr userDrawn="1"/>
          </p:nvSpPr>
          <p:spPr>
            <a:xfrm>
              <a:off x="9042207" y="3803077"/>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02F745E-3455-5AF6-02AE-F31EDD5E2A11}"/>
                </a:ext>
              </a:extLst>
            </p:cNvPr>
            <p:cNvSpPr/>
            <p:nvPr userDrawn="1"/>
          </p:nvSpPr>
          <p:spPr>
            <a:xfrm>
              <a:off x="9042207" y="4184748"/>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D416690-3EC2-07D6-F2FB-0ABC9BCC16E0}"/>
                </a:ext>
              </a:extLst>
            </p:cNvPr>
            <p:cNvSpPr/>
            <p:nvPr userDrawn="1"/>
          </p:nvSpPr>
          <p:spPr>
            <a:xfrm>
              <a:off x="9042207" y="4566419"/>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067B763-46E9-39CF-A832-D5DACD89B561}"/>
                </a:ext>
              </a:extLst>
            </p:cNvPr>
            <p:cNvSpPr/>
            <p:nvPr userDrawn="1"/>
          </p:nvSpPr>
          <p:spPr>
            <a:xfrm>
              <a:off x="9042207" y="4948090"/>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B575FDF-83E3-60D4-A961-CE1D6963A28B}"/>
                </a:ext>
              </a:extLst>
            </p:cNvPr>
            <p:cNvSpPr/>
            <p:nvPr userDrawn="1"/>
          </p:nvSpPr>
          <p:spPr>
            <a:xfrm>
              <a:off x="9042207" y="5329761"/>
              <a:ext cx="107305" cy="383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02C2D2E-F722-5ECE-54E2-C5DB944C6384}"/>
                </a:ext>
              </a:extLst>
            </p:cNvPr>
            <p:cNvSpPr/>
            <p:nvPr userDrawn="1"/>
          </p:nvSpPr>
          <p:spPr>
            <a:xfrm>
              <a:off x="9042207" y="5711432"/>
              <a:ext cx="107305" cy="383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D5A021C-DA21-EABA-D0FF-7C2E66EB3795}"/>
                </a:ext>
              </a:extLst>
            </p:cNvPr>
            <p:cNvSpPr/>
            <p:nvPr userDrawn="1"/>
          </p:nvSpPr>
          <p:spPr>
            <a:xfrm>
              <a:off x="9042207" y="6093103"/>
              <a:ext cx="107305" cy="383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D15EC4E-5ED4-07CD-5835-64FF833557FC}"/>
                </a:ext>
              </a:extLst>
            </p:cNvPr>
            <p:cNvSpPr/>
            <p:nvPr userDrawn="1"/>
          </p:nvSpPr>
          <p:spPr>
            <a:xfrm>
              <a:off x="9042207" y="6474769"/>
              <a:ext cx="107305" cy="383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4490655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 id="2147483757" r:id="rId43"/>
    <p:sldLayoutId id="2147483758" r:id="rId44"/>
    <p:sldLayoutId id="2147483759" r:id="rId45"/>
  </p:sldLayoutIdLst>
  <p:txStyles>
    <p:titleStyle>
      <a:lvl1pPr algn="l" defTabSz="1507846" rtl="0" eaLnBrk="1" latinLnBrk="0" hangingPunct="1">
        <a:lnSpc>
          <a:spcPct val="90000"/>
        </a:lnSpc>
        <a:spcBef>
          <a:spcPct val="0"/>
        </a:spcBef>
        <a:buNone/>
        <a:defRPr sz="5277" b="1" i="0" kern="1200" cap="none" baseline="0">
          <a:solidFill>
            <a:schemeClr val="tx2"/>
          </a:solidFill>
          <a:latin typeface="+mj-lt"/>
          <a:ea typeface="+mj-ea"/>
          <a:cs typeface="Arial" panose="020B0604020202020204" pitchFamily="34" charset="0"/>
        </a:defRPr>
      </a:lvl1pPr>
    </p:titleStyle>
    <p:bodyStyle>
      <a:lvl1pPr marL="376961" indent="-376961" algn="l" defTabSz="1507846" rtl="0" eaLnBrk="1" latinLnBrk="0" hangingPunct="1">
        <a:lnSpc>
          <a:spcPct val="100000"/>
        </a:lnSpc>
        <a:spcBef>
          <a:spcPts val="0"/>
        </a:spcBef>
        <a:buFont typeface="Arial" panose="020B0604020202020204" pitchFamily="34" charset="0"/>
        <a:buChar char="•"/>
        <a:defRPr sz="2638" kern="1200">
          <a:solidFill>
            <a:schemeClr val="tx2"/>
          </a:solidFill>
          <a:latin typeface="+mn-lt"/>
          <a:ea typeface="+mn-ea"/>
          <a:cs typeface="Arial" panose="020B0604020202020204" pitchFamily="34" charset="0"/>
        </a:defRPr>
      </a:lvl1pPr>
      <a:lvl2pPr marL="1130884" indent="-376961" algn="l" defTabSz="1507846" rtl="0" eaLnBrk="1" latinLnBrk="0" hangingPunct="1">
        <a:lnSpc>
          <a:spcPct val="100000"/>
        </a:lnSpc>
        <a:spcBef>
          <a:spcPts val="0"/>
        </a:spcBef>
        <a:buFont typeface="Arial" panose="020B0604020202020204" pitchFamily="34" charset="0"/>
        <a:buChar char="•"/>
        <a:defRPr sz="2638" kern="1200">
          <a:solidFill>
            <a:schemeClr val="tx2"/>
          </a:solidFill>
          <a:latin typeface="+mn-lt"/>
          <a:ea typeface="+mn-ea"/>
          <a:cs typeface="Arial" panose="020B0604020202020204" pitchFamily="34" charset="0"/>
        </a:defRPr>
      </a:lvl2pPr>
      <a:lvl3pPr marL="1884807" indent="-376961" algn="l" defTabSz="1507846" rtl="0" eaLnBrk="1" latinLnBrk="0" hangingPunct="1">
        <a:lnSpc>
          <a:spcPct val="100000"/>
        </a:lnSpc>
        <a:spcBef>
          <a:spcPts val="0"/>
        </a:spcBef>
        <a:buFont typeface="Arial" panose="020B0604020202020204" pitchFamily="34" charset="0"/>
        <a:buChar char="•"/>
        <a:defRPr sz="2638" kern="1200">
          <a:solidFill>
            <a:schemeClr val="tx2"/>
          </a:solidFill>
          <a:latin typeface="+mn-lt"/>
          <a:ea typeface="+mn-ea"/>
          <a:cs typeface="Arial" panose="020B0604020202020204" pitchFamily="34" charset="0"/>
        </a:defRPr>
      </a:lvl3pPr>
      <a:lvl4pPr marL="2638730" indent="-376961" algn="l" defTabSz="1507846" rtl="0" eaLnBrk="1" latinLnBrk="0" hangingPunct="1">
        <a:lnSpc>
          <a:spcPct val="100000"/>
        </a:lnSpc>
        <a:spcBef>
          <a:spcPts val="0"/>
        </a:spcBef>
        <a:buFont typeface="Arial" panose="020B0604020202020204" pitchFamily="34" charset="0"/>
        <a:buChar char="•"/>
        <a:defRPr sz="2638" kern="1200">
          <a:solidFill>
            <a:schemeClr val="tx2"/>
          </a:solidFill>
          <a:latin typeface="+mn-lt"/>
          <a:ea typeface="+mn-ea"/>
          <a:cs typeface="Arial" panose="020B0604020202020204" pitchFamily="34" charset="0"/>
        </a:defRPr>
      </a:lvl4pPr>
      <a:lvl5pPr marL="3392653" indent="-376961" algn="l" defTabSz="1507846" rtl="0" eaLnBrk="1" latinLnBrk="0" hangingPunct="1">
        <a:lnSpc>
          <a:spcPct val="100000"/>
        </a:lnSpc>
        <a:spcBef>
          <a:spcPts val="0"/>
        </a:spcBef>
        <a:buFont typeface="Arial" panose="020B0604020202020204" pitchFamily="34" charset="0"/>
        <a:buChar char="•"/>
        <a:defRPr sz="2638" kern="1200">
          <a:solidFill>
            <a:schemeClr val="tx2"/>
          </a:solidFill>
          <a:latin typeface="+mn-lt"/>
          <a:ea typeface="+mn-ea"/>
          <a:cs typeface="Arial" panose="020B060402020202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34">
          <p15:clr>
            <a:srgbClr val="F26B43"/>
          </p15:clr>
        </p15:guide>
        <p15:guide id="3" orient="horz" pos="4065">
          <p15:clr>
            <a:srgbClr val="F26B43"/>
          </p15:clr>
        </p15:guide>
        <p15:guide id="4" pos="7368">
          <p15:clr>
            <a:srgbClr val="F26B43"/>
          </p15:clr>
        </p15:guide>
        <p15:guide id="5" orient="horz" pos="845">
          <p15:clr>
            <a:srgbClr val="F26B43"/>
          </p15:clr>
        </p15:guide>
        <p15:guide id="6" orient="horz" pos="95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mailto:adrian.moon@absa.africa" TargetMode="External"/><Relationship Id="rId13" Type="http://schemas.openxmlformats.org/officeDocument/2006/relationships/hyperlink" Target="mailto:john.leuner@absa.africa" TargetMode="External"/><Relationship Id="rId3" Type="http://schemas.openxmlformats.org/officeDocument/2006/relationships/hyperlink" Target="mailto:Chipo.masawi@absa.africa" TargetMode="External"/><Relationship Id="rId7" Type="http://schemas.openxmlformats.org/officeDocument/2006/relationships/hyperlink" Target="mailto:dale.spencer@absa.africa" TargetMode="External"/><Relationship Id="rId12" Type="http://schemas.openxmlformats.org/officeDocument/2006/relationships/hyperlink" Target="mailto:mahlatse.raseala@absa.africa" TargetMode="External"/><Relationship Id="rId2" Type="http://schemas.openxmlformats.org/officeDocument/2006/relationships/hyperlink" Target="mailto:isana.cordier@absa.africa" TargetMode="External"/><Relationship Id="rId1" Type="http://schemas.openxmlformats.org/officeDocument/2006/relationships/slideLayout" Target="../slideLayouts/slideLayout2.xml"/><Relationship Id="rId6" Type="http://schemas.openxmlformats.org/officeDocument/2006/relationships/hyperlink" Target="mailto:basil.howard@absa.africa" TargetMode="External"/><Relationship Id="rId11" Type="http://schemas.openxmlformats.org/officeDocument/2006/relationships/hyperlink" Target="mailto:shalain.gopal@absa.africa" TargetMode="External"/><Relationship Id="rId5" Type="http://schemas.openxmlformats.org/officeDocument/2006/relationships/hyperlink" Target="mailto:mpho.dube@absa.africa" TargetMode="External"/><Relationship Id="rId10" Type="http://schemas.openxmlformats.org/officeDocument/2006/relationships/hyperlink" Target="mailto:palesa.manone@absa.africa" TargetMode="External"/><Relationship Id="rId4" Type="http://schemas.openxmlformats.org/officeDocument/2006/relationships/hyperlink" Target="mailto:chriszelle.joseph@absa.africa" TargetMode="External"/><Relationship Id="rId9" Type="http://schemas.openxmlformats.org/officeDocument/2006/relationships/hyperlink" Target="mailto:zama.nkalanga@absa.afric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absamerchantaccessonline.absa.co.za/" TargetMode="External"/><Relationship Id="rId1" Type="http://schemas.openxmlformats.org/officeDocument/2006/relationships/slideLayout" Target="../slideLayouts/slideLayout71.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44249E6-2B82-56C9-A04E-2244D4A96CBA}"/>
            </a:ext>
          </a:extLst>
        </p:cNvPr>
        <p:cNvGrpSpPr/>
        <p:nvPr/>
      </p:nvGrpSpPr>
      <p:grpSpPr>
        <a:xfrm>
          <a:off x="0" y="0"/>
          <a:ext cx="0" cy="0"/>
          <a:chOff x="0" y="0"/>
          <a:chExt cx="0" cy="0"/>
        </a:xfrm>
      </p:grpSpPr>
      <p:sp>
        <p:nvSpPr>
          <p:cNvPr id="6" name="object 6">
            <a:extLst>
              <a:ext uri="{FF2B5EF4-FFF2-40B4-BE49-F238E27FC236}">
                <a16:creationId xmlns:a16="http://schemas.microsoft.com/office/drawing/2014/main" id="{F98B22F5-4025-B120-DCAE-B5905640F1C2}"/>
              </a:ext>
            </a:extLst>
          </p:cNvPr>
          <p:cNvSpPr txBox="1"/>
          <p:nvPr/>
        </p:nvSpPr>
        <p:spPr>
          <a:xfrm>
            <a:off x="10562894" y="5043790"/>
            <a:ext cx="9541206" cy="759182"/>
          </a:xfrm>
          <a:prstGeom prst="rect">
            <a:avLst/>
          </a:prstGeom>
        </p:spPr>
        <p:txBody>
          <a:bodyPr vert="horz" wrap="square" lIns="0" tIns="81280" rIns="0" bIns="0" rtlCol="0">
            <a:spAutoFit/>
          </a:bodyPr>
          <a:lstStyle/>
          <a:p>
            <a:pPr marL="12700">
              <a:spcBef>
                <a:spcPts val="640"/>
              </a:spcBef>
            </a:pPr>
            <a:endParaRPr lang="en-GB" sz="4400" noProof="0" dirty="0">
              <a:latin typeface="Brave Sans"/>
              <a:cs typeface="Brave Sans"/>
            </a:endParaRPr>
          </a:p>
        </p:txBody>
      </p:sp>
      <p:sp>
        <p:nvSpPr>
          <p:cNvPr id="7" name="object 7">
            <a:extLst>
              <a:ext uri="{FF2B5EF4-FFF2-40B4-BE49-F238E27FC236}">
                <a16:creationId xmlns:a16="http://schemas.microsoft.com/office/drawing/2014/main" id="{084846AF-B11E-93D0-BBC2-D526EC516473}"/>
              </a:ext>
            </a:extLst>
          </p:cNvPr>
          <p:cNvSpPr txBox="1"/>
          <p:nvPr/>
        </p:nvSpPr>
        <p:spPr>
          <a:xfrm>
            <a:off x="10562894" y="7143891"/>
            <a:ext cx="3290570" cy="327025"/>
          </a:xfrm>
          <a:prstGeom prst="rect">
            <a:avLst/>
          </a:prstGeom>
        </p:spPr>
        <p:txBody>
          <a:bodyPr vert="horz" wrap="square" lIns="0" tIns="15875" rIns="0" bIns="0" rtlCol="0">
            <a:spAutoFit/>
          </a:bodyPr>
          <a:lstStyle/>
          <a:p>
            <a:pPr marL="12700">
              <a:lnSpc>
                <a:spcPct val="100000"/>
              </a:lnSpc>
              <a:spcBef>
                <a:spcPts val="125"/>
              </a:spcBef>
            </a:pPr>
            <a:r>
              <a:rPr lang="en-GB" sz="1950" noProof="0" dirty="0">
                <a:solidFill>
                  <a:srgbClr val="FFFFFF"/>
                </a:solidFill>
                <a:latin typeface="Brave Sans"/>
                <a:cs typeface="Brave Sans"/>
              </a:rPr>
              <a:t>Consumer</a:t>
            </a:r>
            <a:r>
              <a:rPr lang="en-GB" sz="1950" spc="5" noProof="0" dirty="0">
                <a:solidFill>
                  <a:srgbClr val="FFFFFF"/>
                </a:solidFill>
                <a:latin typeface="Brave Sans"/>
                <a:cs typeface="Brave Sans"/>
              </a:rPr>
              <a:t> Sector</a:t>
            </a:r>
            <a:endParaRPr lang="en-GB" sz="1950" noProof="0" dirty="0">
              <a:latin typeface="Brave Sans"/>
              <a:cs typeface="Brave Sans"/>
            </a:endParaRPr>
          </a:p>
        </p:txBody>
      </p:sp>
      <p:pic>
        <p:nvPicPr>
          <p:cNvPr id="12" name="Picture 11" descr="A hand holding a cell phone&#10;&#10;AI-generated content may be incorrect.">
            <a:extLst>
              <a:ext uri="{FF2B5EF4-FFF2-40B4-BE49-F238E27FC236}">
                <a16:creationId xmlns:a16="http://schemas.microsoft.com/office/drawing/2014/main" id="{D7B7A221-8020-A1A1-1E43-6BEFA331B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4"/>
            <a:ext cx="20104100" cy="11308556"/>
          </a:xfrm>
          <a:prstGeom prst="rect">
            <a:avLst/>
          </a:prstGeom>
        </p:spPr>
      </p:pic>
      <p:sp>
        <p:nvSpPr>
          <p:cNvPr id="14" name="TextBox 13">
            <a:extLst>
              <a:ext uri="{FF2B5EF4-FFF2-40B4-BE49-F238E27FC236}">
                <a16:creationId xmlns:a16="http://schemas.microsoft.com/office/drawing/2014/main" id="{8C9DCE50-3350-3F17-13A5-DBD2F56823B2}"/>
              </a:ext>
            </a:extLst>
          </p:cNvPr>
          <p:cNvSpPr txBox="1"/>
          <p:nvPr/>
        </p:nvSpPr>
        <p:spPr>
          <a:xfrm>
            <a:off x="10410494" y="3233984"/>
            <a:ext cx="9772276" cy="1938992"/>
          </a:xfrm>
          <a:prstGeom prst="rect">
            <a:avLst/>
          </a:prstGeom>
          <a:noFill/>
        </p:spPr>
        <p:txBody>
          <a:bodyPr wrap="square">
            <a:spAutoFit/>
          </a:bodyPr>
          <a:lstStyle/>
          <a:p>
            <a:r>
              <a:rPr lang="en-GB" sz="6000" b="1" spc="-10" noProof="0" dirty="0">
                <a:solidFill>
                  <a:srgbClr val="FFFFFF"/>
                </a:solidFill>
                <a:latin typeface="Brave Sans Bold" panose="00000800000000000000" pitchFamily="50" charset="0"/>
              </a:rPr>
              <a:t>Absa</a:t>
            </a:r>
            <a:r>
              <a:rPr lang="en-GB" sz="6000" b="1" spc="-305" noProof="0" dirty="0">
                <a:solidFill>
                  <a:srgbClr val="FFFFFF"/>
                </a:solidFill>
                <a:latin typeface="Brave Sans Bold" panose="00000800000000000000" pitchFamily="50" charset="0"/>
              </a:rPr>
              <a:t> </a:t>
            </a:r>
            <a:r>
              <a:rPr lang="en-GB" sz="6000" b="1" spc="-10" noProof="0" dirty="0">
                <a:solidFill>
                  <a:srgbClr val="FFFFFF"/>
                </a:solidFill>
                <a:latin typeface="Brave Sans Bold" panose="00000800000000000000" pitchFamily="50" charset="0"/>
              </a:rPr>
              <a:t>Merchant </a:t>
            </a:r>
            <a:r>
              <a:rPr lang="en-GB" sz="6000" b="1" noProof="0" dirty="0">
                <a:solidFill>
                  <a:srgbClr val="FFFFFF"/>
                </a:solidFill>
                <a:latin typeface="Brave Sans Bold" panose="00000800000000000000" pitchFamily="50" charset="0"/>
              </a:rPr>
              <a:t>Spend </a:t>
            </a:r>
            <a:r>
              <a:rPr lang="en-GB" sz="6000" b="1" spc="-10" noProof="0" dirty="0">
                <a:solidFill>
                  <a:srgbClr val="FFFFFF"/>
                </a:solidFill>
                <a:latin typeface="Brave Sans Bold" panose="00000800000000000000" pitchFamily="50" charset="0"/>
              </a:rPr>
              <a:t>Analytics </a:t>
            </a:r>
            <a:r>
              <a:rPr lang="en-GB" sz="6000" b="1" spc="-10" noProof="0" dirty="0">
                <a:solidFill>
                  <a:srgbClr val="FFFFFF"/>
                </a:solidFill>
                <a:latin typeface="Brave Sans Bold" panose="00000800000000000000" pitchFamily="50" charset="0"/>
                <a:cs typeface="Brave Sans" panose="020B0504020101010102" pitchFamily="34" charset="0"/>
              </a:rPr>
              <a:t>| </a:t>
            </a:r>
            <a:r>
              <a:rPr lang="en-GB" sz="6000" spc="-10" noProof="0" dirty="0">
                <a:solidFill>
                  <a:srgbClr val="FFFFFF"/>
                </a:solidFill>
                <a:latin typeface="Brave Sans" panose="020B0504020101010102" pitchFamily="34" charset="0"/>
                <a:cs typeface="Brave Sans" panose="020B0504020101010102" pitchFamily="34" charset="0"/>
              </a:rPr>
              <a:t>April 2025</a:t>
            </a:r>
            <a:endParaRPr lang="en-GB" sz="6000" noProof="0" dirty="0">
              <a:latin typeface="Brave Sans" panose="020B0504020101010102" pitchFamily="34" charset="0"/>
              <a:cs typeface="Brave Sans" panose="020B0504020101010102" pitchFamily="34" charset="0"/>
            </a:endParaRPr>
          </a:p>
        </p:txBody>
      </p:sp>
      <p:sp>
        <p:nvSpPr>
          <p:cNvPr id="15" name="object 7">
            <a:extLst>
              <a:ext uri="{FF2B5EF4-FFF2-40B4-BE49-F238E27FC236}">
                <a16:creationId xmlns:a16="http://schemas.microsoft.com/office/drawing/2014/main" id="{20E0F9EF-0CA5-7F5F-4D4D-622747FAF14E}"/>
              </a:ext>
            </a:extLst>
          </p:cNvPr>
          <p:cNvSpPr txBox="1"/>
          <p:nvPr/>
        </p:nvSpPr>
        <p:spPr>
          <a:xfrm>
            <a:off x="10562894" y="5324461"/>
            <a:ext cx="3290570" cy="327025"/>
          </a:xfrm>
          <a:prstGeom prst="rect">
            <a:avLst/>
          </a:prstGeom>
        </p:spPr>
        <p:txBody>
          <a:bodyPr vert="horz" wrap="square" lIns="0" tIns="15875" rIns="0" bIns="0" rtlCol="0">
            <a:spAutoFit/>
          </a:bodyPr>
          <a:lstStyle/>
          <a:p>
            <a:pPr marL="12700">
              <a:lnSpc>
                <a:spcPct val="100000"/>
              </a:lnSpc>
              <a:spcBef>
                <a:spcPts val="125"/>
              </a:spcBef>
            </a:pPr>
            <a:r>
              <a:rPr lang="en-GB" sz="1950" noProof="0" dirty="0">
                <a:solidFill>
                  <a:srgbClr val="FFFFFF"/>
                </a:solidFill>
                <a:latin typeface="Brave Sans"/>
                <a:cs typeface="Brave Sans"/>
              </a:rPr>
              <a:t>Consumer</a:t>
            </a:r>
            <a:r>
              <a:rPr lang="en-GB" sz="1950" spc="5" noProof="0" dirty="0">
                <a:solidFill>
                  <a:srgbClr val="FFFFFF"/>
                </a:solidFill>
                <a:latin typeface="Brave Sans"/>
                <a:cs typeface="Brave Sans"/>
              </a:rPr>
              <a:t> Sector</a:t>
            </a:r>
            <a:endParaRPr lang="en-GB" sz="1950" noProof="0" dirty="0">
              <a:latin typeface="Brave Sans"/>
              <a:cs typeface="Brave Sans"/>
            </a:endParaRPr>
          </a:p>
        </p:txBody>
      </p:sp>
    </p:spTree>
    <p:extLst>
      <p:ext uri="{BB962C8B-B14F-4D97-AF65-F5344CB8AC3E}">
        <p14:creationId xmlns:p14="http://schemas.microsoft.com/office/powerpoint/2010/main" val="182808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C13BB-553F-B53B-2D6A-CE7D4268788E}"/>
            </a:ext>
          </a:extLst>
        </p:cNvPr>
        <p:cNvGrpSpPr/>
        <p:nvPr/>
      </p:nvGrpSpPr>
      <p:grpSpPr>
        <a:xfrm>
          <a:off x="0" y="0"/>
          <a:ext cx="0" cy="0"/>
          <a:chOff x="0" y="0"/>
          <a:chExt cx="0" cy="0"/>
        </a:xfrm>
      </p:grpSpPr>
      <p:sp>
        <p:nvSpPr>
          <p:cNvPr id="102" name="object 102">
            <a:extLst>
              <a:ext uri="{FF2B5EF4-FFF2-40B4-BE49-F238E27FC236}">
                <a16:creationId xmlns:a16="http://schemas.microsoft.com/office/drawing/2014/main" id="{ABC56F04-C398-FDDA-A555-985A12790B01}"/>
              </a:ext>
            </a:extLst>
          </p:cNvPr>
          <p:cNvSpPr txBox="1">
            <a:spLocks noGrp="1"/>
          </p:cNvSpPr>
          <p:nvPr>
            <p:ph type="title"/>
          </p:nvPr>
        </p:nvSpPr>
        <p:spPr>
          <a:xfrm>
            <a:off x="253630" y="255951"/>
            <a:ext cx="10495915" cy="678421"/>
          </a:xfrm>
          <a:prstGeom prst="rect">
            <a:avLst/>
          </a:prstGeom>
        </p:spPr>
        <p:txBody>
          <a:bodyPr vert="horz" wrap="square" lIns="0" tIns="69880" rIns="0" bIns="0" rtlCol="0" anchor="t">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lang="en-GB" spc="-20" noProof="0" dirty="0">
                <a:solidFill>
                  <a:srgbClr val="DC0037"/>
                </a:solidFill>
              </a:rPr>
              <a:t>April YTD 2025 | Credit and debit cards</a:t>
            </a:r>
            <a:endParaRPr lang="en-GB" b="0" spc="-20" noProof="0" dirty="0">
              <a:solidFill>
                <a:srgbClr val="DC0037"/>
              </a:solidFill>
              <a:highlight>
                <a:srgbClr val="FFFF00"/>
              </a:highlight>
              <a:latin typeface="Brave Sans"/>
              <a:cs typeface="Brave Sans"/>
            </a:endParaRPr>
          </a:p>
        </p:txBody>
      </p:sp>
      <p:sp>
        <p:nvSpPr>
          <p:cNvPr id="13" name="object 127">
            <a:extLst>
              <a:ext uri="{FF2B5EF4-FFF2-40B4-BE49-F238E27FC236}">
                <a16:creationId xmlns:a16="http://schemas.microsoft.com/office/drawing/2014/main" id="{5892BB05-3308-CCC2-9F98-31CDA9037214}"/>
              </a:ext>
            </a:extLst>
          </p:cNvPr>
          <p:cNvSpPr txBox="1"/>
          <p:nvPr/>
        </p:nvSpPr>
        <p:spPr>
          <a:xfrm>
            <a:off x="1343153" y="9076410"/>
            <a:ext cx="2047598" cy="275075"/>
          </a:xfrm>
          <a:prstGeom prst="rect">
            <a:avLst/>
          </a:prstGeom>
        </p:spPr>
        <p:txBody>
          <a:bodyPr vert="horz" wrap="square" lIns="0" tIns="15875" rIns="0" bIns="0" rtlCol="0" anchor="t">
            <a:spAutoFit/>
          </a:bodyPr>
          <a:lstStyle/>
          <a:p>
            <a:pPr marL="12700">
              <a:lnSpc>
                <a:spcPct val="100000"/>
              </a:lnSpc>
              <a:spcBef>
                <a:spcPts val="125"/>
              </a:spcBef>
            </a:pPr>
            <a:r>
              <a:rPr lang="en-GB" sz="800" b="1" noProof="0" dirty="0">
                <a:solidFill>
                  <a:srgbClr val="DB1437"/>
                </a:solidFill>
                <a:latin typeface="Brave Sans Bold"/>
                <a:cs typeface="Brave Sans Bold"/>
              </a:rPr>
              <a:t>Table 10</a:t>
            </a:r>
          </a:p>
          <a:p>
            <a:pPr marL="12700">
              <a:lnSpc>
                <a:spcPct val="100000"/>
              </a:lnSpc>
              <a:spcBef>
                <a:spcPts val="125"/>
              </a:spcBef>
            </a:pPr>
            <a:r>
              <a:rPr lang="en-GB" sz="800" b="1" noProof="0" dirty="0">
                <a:solidFill>
                  <a:srgbClr val="DB1437"/>
                </a:solidFill>
                <a:latin typeface="Brave Sans Bold"/>
                <a:cs typeface="Brave Sans Bold"/>
              </a:rPr>
              <a:t>Source:</a:t>
            </a:r>
            <a:r>
              <a:rPr lang="en-GB" sz="800" b="1" spc="75" noProof="0" dirty="0">
                <a:solidFill>
                  <a:srgbClr val="DB1437"/>
                </a:solidFill>
                <a:latin typeface="Brave Sans Bold"/>
                <a:cs typeface="Brave Sans Bold"/>
              </a:rPr>
              <a:t> </a:t>
            </a:r>
            <a:r>
              <a:rPr lang="en-GB" sz="800" noProof="0" dirty="0">
                <a:solidFill>
                  <a:srgbClr val="DB1437"/>
                </a:solidFill>
                <a:latin typeface="Brave Sans"/>
                <a:cs typeface="Brave Sans"/>
              </a:rPr>
              <a:t>Absa’s</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Merchant</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Spend</a:t>
            </a:r>
            <a:r>
              <a:rPr lang="en-GB" sz="800" spc="45" noProof="0" dirty="0">
                <a:solidFill>
                  <a:srgbClr val="DB1437"/>
                </a:solidFill>
                <a:latin typeface="Brave Sans"/>
                <a:cs typeface="Brave Sans"/>
              </a:rPr>
              <a:t> </a:t>
            </a:r>
            <a:r>
              <a:rPr lang="en-GB" sz="800" spc="-10" noProof="0" dirty="0">
                <a:solidFill>
                  <a:srgbClr val="DB1437"/>
                </a:solidFill>
                <a:latin typeface="Brave Sans"/>
                <a:cs typeface="Brave Sans"/>
              </a:rPr>
              <a:t>Analytics</a:t>
            </a:r>
          </a:p>
        </p:txBody>
      </p:sp>
      <p:sp>
        <p:nvSpPr>
          <p:cNvPr id="14" name="object 127">
            <a:extLst>
              <a:ext uri="{FF2B5EF4-FFF2-40B4-BE49-F238E27FC236}">
                <a16:creationId xmlns:a16="http://schemas.microsoft.com/office/drawing/2014/main" id="{7527B14F-9245-5C6D-4BAA-7B446B80F051}"/>
              </a:ext>
            </a:extLst>
          </p:cNvPr>
          <p:cNvSpPr txBox="1"/>
          <p:nvPr/>
        </p:nvSpPr>
        <p:spPr>
          <a:xfrm>
            <a:off x="9028251" y="8695950"/>
            <a:ext cx="2047598" cy="275075"/>
          </a:xfrm>
          <a:prstGeom prst="rect">
            <a:avLst/>
          </a:prstGeom>
        </p:spPr>
        <p:txBody>
          <a:bodyPr vert="horz" wrap="square" lIns="0" tIns="15875" rIns="0" bIns="0" rtlCol="0" anchor="t">
            <a:spAutoFit/>
          </a:bodyPr>
          <a:lstStyle/>
          <a:p>
            <a:pPr marL="12700">
              <a:lnSpc>
                <a:spcPct val="100000"/>
              </a:lnSpc>
              <a:spcBef>
                <a:spcPts val="125"/>
              </a:spcBef>
            </a:pPr>
            <a:r>
              <a:rPr lang="en-GB" sz="800" b="1" noProof="0" dirty="0">
                <a:solidFill>
                  <a:srgbClr val="DB1437"/>
                </a:solidFill>
                <a:latin typeface="Brave Sans Bold"/>
                <a:cs typeface="Brave Sans Bold"/>
              </a:rPr>
              <a:t>Table 11</a:t>
            </a:r>
          </a:p>
          <a:p>
            <a:pPr marL="12700">
              <a:lnSpc>
                <a:spcPct val="100000"/>
              </a:lnSpc>
              <a:spcBef>
                <a:spcPts val="125"/>
              </a:spcBef>
            </a:pPr>
            <a:r>
              <a:rPr lang="en-GB" sz="800" b="1" noProof="0" dirty="0">
                <a:solidFill>
                  <a:srgbClr val="DB1437"/>
                </a:solidFill>
                <a:latin typeface="Brave Sans Bold"/>
                <a:cs typeface="Brave Sans Bold"/>
              </a:rPr>
              <a:t>Source:</a:t>
            </a:r>
            <a:r>
              <a:rPr lang="en-GB" sz="800" b="1" spc="75" noProof="0" dirty="0">
                <a:solidFill>
                  <a:srgbClr val="DB1437"/>
                </a:solidFill>
                <a:latin typeface="Brave Sans Bold"/>
                <a:cs typeface="Brave Sans Bold"/>
              </a:rPr>
              <a:t> </a:t>
            </a:r>
            <a:r>
              <a:rPr lang="en-GB" sz="800" noProof="0" dirty="0">
                <a:solidFill>
                  <a:srgbClr val="DB1437"/>
                </a:solidFill>
                <a:latin typeface="Brave Sans"/>
                <a:cs typeface="Brave Sans"/>
              </a:rPr>
              <a:t>Absa’s</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Merchant</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Spend</a:t>
            </a:r>
            <a:r>
              <a:rPr lang="en-GB" sz="800" spc="45" noProof="0" dirty="0">
                <a:solidFill>
                  <a:srgbClr val="DB1437"/>
                </a:solidFill>
                <a:latin typeface="Brave Sans"/>
                <a:cs typeface="Brave Sans"/>
              </a:rPr>
              <a:t> </a:t>
            </a:r>
            <a:r>
              <a:rPr lang="en-GB" sz="800" spc="-10" noProof="0" dirty="0">
                <a:solidFill>
                  <a:srgbClr val="DB1437"/>
                </a:solidFill>
                <a:latin typeface="Brave Sans"/>
                <a:cs typeface="Brave Sans"/>
              </a:rPr>
              <a:t>Analytics</a:t>
            </a:r>
          </a:p>
        </p:txBody>
      </p:sp>
      <p:sp>
        <p:nvSpPr>
          <p:cNvPr id="7" name="object 127">
            <a:extLst>
              <a:ext uri="{FF2B5EF4-FFF2-40B4-BE49-F238E27FC236}">
                <a16:creationId xmlns:a16="http://schemas.microsoft.com/office/drawing/2014/main" id="{56F54EA3-88B1-8C8D-CC7C-38527FADEEF6}"/>
              </a:ext>
            </a:extLst>
          </p:cNvPr>
          <p:cNvSpPr txBox="1"/>
          <p:nvPr/>
        </p:nvSpPr>
        <p:spPr>
          <a:xfrm>
            <a:off x="1343153" y="4677378"/>
            <a:ext cx="2047598" cy="275075"/>
          </a:xfrm>
          <a:prstGeom prst="rect">
            <a:avLst/>
          </a:prstGeom>
        </p:spPr>
        <p:txBody>
          <a:bodyPr vert="horz" wrap="square" lIns="0" tIns="15875" rIns="0" bIns="0" rtlCol="0" anchor="t">
            <a:spAutoFit/>
          </a:bodyPr>
          <a:lstStyle/>
          <a:p>
            <a:pPr marL="12700">
              <a:lnSpc>
                <a:spcPct val="100000"/>
              </a:lnSpc>
              <a:spcBef>
                <a:spcPts val="125"/>
              </a:spcBef>
            </a:pPr>
            <a:r>
              <a:rPr lang="en-GB" sz="800" b="1" noProof="0" dirty="0">
                <a:solidFill>
                  <a:srgbClr val="DB1437"/>
                </a:solidFill>
                <a:latin typeface="Brave Sans Bold"/>
                <a:cs typeface="Brave Sans Bold"/>
              </a:rPr>
              <a:t>Table 8</a:t>
            </a:r>
          </a:p>
          <a:p>
            <a:pPr marL="12700">
              <a:lnSpc>
                <a:spcPct val="100000"/>
              </a:lnSpc>
              <a:spcBef>
                <a:spcPts val="125"/>
              </a:spcBef>
            </a:pPr>
            <a:r>
              <a:rPr lang="en-GB" sz="800" b="1" noProof="0" dirty="0">
                <a:solidFill>
                  <a:srgbClr val="DB1437"/>
                </a:solidFill>
                <a:latin typeface="Brave Sans Bold"/>
                <a:cs typeface="Brave Sans Bold"/>
              </a:rPr>
              <a:t>Source:</a:t>
            </a:r>
            <a:r>
              <a:rPr lang="en-GB" sz="800" b="1" spc="75" noProof="0" dirty="0">
                <a:solidFill>
                  <a:srgbClr val="DB1437"/>
                </a:solidFill>
                <a:latin typeface="Brave Sans Bold"/>
                <a:cs typeface="Brave Sans Bold"/>
              </a:rPr>
              <a:t> </a:t>
            </a:r>
            <a:r>
              <a:rPr lang="en-GB" sz="800" noProof="0" dirty="0">
                <a:solidFill>
                  <a:srgbClr val="DB1437"/>
                </a:solidFill>
                <a:latin typeface="Brave Sans"/>
                <a:cs typeface="Brave Sans"/>
              </a:rPr>
              <a:t>Absa’s</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Merchant</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Spend</a:t>
            </a:r>
            <a:r>
              <a:rPr lang="en-GB" sz="800" spc="45" noProof="0" dirty="0">
                <a:solidFill>
                  <a:srgbClr val="DB1437"/>
                </a:solidFill>
                <a:latin typeface="Brave Sans"/>
                <a:cs typeface="Brave Sans"/>
              </a:rPr>
              <a:t> </a:t>
            </a:r>
            <a:r>
              <a:rPr lang="en-GB" sz="800" spc="-10" noProof="0" dirty="0">
                <a:solidFill>
                  <a:srgbClr val="DB1437"/>
                </a:solidFill>
                <a:latin typeface="Brave Sans"/>
                <a:cs typeface="Brave Sans"/>
              </a:rPr>
              <a:t>Analytics</a:t>
            </a:r>
          </a:p>
        </p:txBody>
      </p:sp>
      <p:sp>
        <p:nvSpPr>
          <p:cNvPr id="8" name="object 127">
            <a:extLst>
              <a:ext uri="{FF2B5EF4-FFF2-40B4-BE49-F238E27FC236}">
                <a16:creationId xmlns:a16="http://schemas.microsoft.com/office/drawing/2014/main" id="{91BD516A-FA54-9DB1-253C-D440F25EB6E6}"/>
              </a:ext>
            </a:extLst>
          </p:cNvPr>
          <p:cNvSpPr txBox="1"/>
          <p:nvPr/>
        </p:nvSpPr>
        <p:spPr>
          <a:xfrm>
            <a:off x="9028251" y="4814916"/>
            <a:ext cx="2047598" cy="275075"/>
          </a:xfrm>
          <a:prstGeom prst="rect">
            <a:avLst/>
          </a:prstGeom>
        </p:spPr>
        <p:txBody>
          <a:bodyPr vert="horz" wrap="square" lIns="0" tIns="15875" rIns="0" bIns="0" rtlCol="0" anchor="t">
            <a:spAutoFit/>
          </a:bodyPr>
          <a:lstStyle/>
          <a:p>
            <a:pPr marL="12700">
              <a:lnSpc>
                <a:spcPct val="100000"/>
              </a:lnSpc>
              <a:spcBef>
                <a:spcPts val="125"/>
              </a:spcBef>
            </a:pPr>
            <a:r>
              <a:rPr lang="en-GB" sz="800" b="1" noProof="0" dirty="0">
                <a:solidFill>
                  <a:srgbClr val="DB1437"/>
                </a:solidFill>
                <a:latin typeface="Brave Sans Bold"/>
                <a:cs typeface="Brave Sans Bold"/>
              </a:rPr>
              <a:t>Table 9</a:t>
            </a:r>
          </a:p>
          <a:p>
            <a:pPr marL="12700">
              <a:lnSpc>
                <a:spcPct val="100000"/>
              </a:lnSpc>
              <a:spcBef>
                <a:spcPts val="125"/>
              </a:spcBef>
            </a:pPr>
            <a:r>
              <a:rPr lang="en-GB" sz="800" b="1" noProof="0" dirty="0">
                <a:solidFill>
                  <a:srgbClr val="DB1437"/>
                </a:solidFill>
                <a:latin typeface="Brave Sans Bold"/>
                <a:cs typeface="Brave Sans Bold"/>
              </a:rPr>
              <a:t>Source:</a:t>
            </a:r>
            <a:r>
              <a:rPr lang="en-GB" sz="800" b="1" spc="75" noProof="0" dirty="0">
                <a:solidFill>
                  <a:srgbClr val="DB1437"/>
                </a:solidFill>
                <a:latin typeface="Brave Sans Bold"/>
                <a:cs typeface="Brave Sans Bold"/>
              </a:rPr>
              <a:t> </a:t>
            </a:r>
            <a:r>
              <a:rPr lang="en-GB" sz="800" noProof="0" dirty="0">
                <a:solidFill>
                  <a:srgbClr val="DB1437"/>
                </a:solidFill>
                <a:latin typeface="Brave Sans"/>
                <a:cs typeface="Brave Sans"/>
              </a:rPr>
              <a:t>Absa’s</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Merchant</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Spend</a:t>
            </a:r>
            <a:r>
              <a:rPr lang="en-GB" sz="800" spc="45" noProof="0" dirty="0">
                <a:solidFill>
                  <a:srgbClr val="DB1437"/>
                </a:solidFill>
                <a:latin typeface="Brave Sans"/>
                <a:cs typeface="Brave Sans"/>
              </a:rPr>
              <a:t> </a:t>
            </a:r>
            <a:r>
              <a:rPr lang="en-GB" sz="800" spc="-10" noProof="0" dirty="0">
                <a:solidFill>
                  <a:srgbClr val="DB1437"/>
                </a:solidFill>
                <a:latin typeface="Brave Sans"/>
                <a:cs typeface="Brave Sans"/>
              </a:rPr>
              <a:t>Analytics</a:t>
            </a:r>
          </a:p>
        </p:txBody>
      </p:sp>
      <p:sp>
        <p:nvSpPr>
          <p:cNvPr id="2" name="Slide Number Placeholder 1">
            <a:extLst>
              <a:ext uri="{FF2B5EF4-FFF2-40B4-BE49-F238E27FC236}">
                <a16:creationId xmlns:a16="http://schemas.microsoft.com/office/drawing/2014/main" id="{586CC77A-0F34-10F4-9ADD-30D0435AE966}"/>
              </a:ext>
            </a:extLst>
          </p:cNvPr>
          <p:cNvSpPr>
            <a:spLocks noGrp="1"/>
          </p:cNvSpPr>
          <p:nvPr>
            <p:ph type="sldNum" sz="quarter" idx="7"/>
          </p:nvPr>
        </p:nvSpPr>
        <p:spPr/>
        <p:txBody>
          <a:bodyPr/>
          <a:lstStyle/>
          <a:p>
            <a:fld id="{B6F15528-21DE-4FAA-801E-634DDDAF4B2B}" type="slidenum">
              <a:rPr lang="en-GB" noProof="0" smtClean="0"/>
              <a:t>10</a:t>
            </a:fld>
            <a:endParaRPr lang="en-GB" noProof="0" dirty="0"/>
          </a:p>
        </p:txBody>
      </p:sp>
      <p:sp>
        <p:nvSpPr>
          <p:cNvPr id="3" name="object 13">
            <a:extLst>
              <a:ext uri="{FF2B5EF4-FFF2-40B4-BE49-F238E27FC236}">
                <a16:creationId xmlns:a16="http://schemas.microsoft.com/office/drawing/2014/main" id="{8E164452-D5F7-8479-9519-25E5630655AC}"/>
              </a:ext>
            </a:extLst>
          </p:cNvPr>
          <p:cNvSpPr txBox="1">
            <a:spLocks noGrp="1"/>
          </p:cNvSpPr>
          <p:nvPr/>
        </p:nvSpPr>
        <p:spPr>
          <a:xfrm>
            <a:off x="282756" y="10480625"/>
            <a:ext cx="3715815" cy="421719"/>
          </a:xfrm>
          <a:prstGeom prst="rect">
            <a:avLst/>
          </a:prstGeom>
        </p:spPr>
        <p:txBody>
          <a:bodyPr vert="horz" wrap="square" lIns="0" tIns="6985" rIns="0" bIns="0" rtlCol="0">
            <a:spAutoFit/>
          </a:bodyPr>
          <a:lstStyle>
            <a:defPPr>
              <a:defRPr kern="0"/>
            </a:defPPr>
            <a:lvl1pPr>
              <a:defRPr sz="1150" b="0" i="0">
                <a:solidFill>
                  <a:srgbClr val="A09E9E"/>
                </a:solidFill>
                <a:latin typeface="Brave Sans"/>
                <a:cs typeface="Brave Sans"/>
              </a:defRPr>
            </a:lvl1pPr>
          </a:lstStyle>
          <a:p>
            <a:pPr marL="12700" marR="5080">
              <a:lnSpc>
                <a:spcPct val="120000"/>
              </a:lnSpc>
              <a:spcBef>
                <a:spcPts val="55"/>
              </a:spcBef>
            </a:pPr>
            <a:r>
              <a:rPr lang="en-GB" b="1" noProof="0" dirty="0">
                <a:latin typeface="Brave Sans Bold"/>
                <a:cs typeface="Brave Sans Bold"/>
              </a:rPr>
              <a:t>Absa’s</a:t>
            </a:r>
            <a:r>
              <a:rPr lang="en-GB" b="1" spc="-15" noProof="0" dirty="0">
                <a:latin typeface="Brave Sans Bold"/>
                <a:cs typeface="Brave Sans Bold"/>
              </a:rPr>
              <a:t> </a:t>
            </a:r>
            <a:r>
              <a:rPr lang="en-GB" b="1" noProof="0" dirty="0">
                <a:latin typeface="Brave Sans Bold"/>
                <a:cs typeface="Brave Sans Bold"/>
              </a:rPr>
              <a:t>Merchant</a:t>
            </a:r>
            <a:r>
              <a:rPr lang="en-GB" b="1" spc="-15" noProof="0" dirty="0">
                <a:latin typeface="Brave Sans Bold"/>
                <a:cs typeface="Brave Sans Bold"/>
              </a:rPr>
              <a:t> </a:t>
            </a:r>
            <a:r>
              <a:rPr lang="en-GB" b="1" noProof="0" dirty="0">
                <a:latin typeface="Brave Sans Bold"/>
                <a:cs typeface="Brave Sans Bold"/>
              </a:rPr>
              <a:t>Spend</a:t>
            </a:r>
            <a:r>
              <a:rPr lang="en-GB" b="1" spc="-30" noProof="0" dirty="0">
                <a:latin typeface="Brave Sans Bold"/>
                <a:cs typeface="Brave Sans Bold"/>
              </a:rPr>
              <a:t> </a:t>
            </a:r>
            <a:r>
              <a:rPr lang="en-GB" b="1" noProof="0" dirty="0">
                <a:latin typeface="Brave Sans Bold"/>
                <a:cs typeface="Brave Sans Bold"/>
              </a:rPr>
              <a:t>Analytics: April </a:t>
            </a:r>
            <a:r>
              <a:rPr lang="en-GB" spc="-20" noProof="0" dirty="0"/>
              <a:t>2025 </a:t>
            </a:r>
          </a:p>
          <a:p>
            <a:pPr marL="12700" marR="5080">
              <a:lnSpc>
                <a:spcPct val="120000"/>
              </a:lnSpc>
              <a:spcBef>
                <a:spcPts val="55"/>
              </a:spcBef>
            </a:pPr>
            <a:r>
              <a:rPr lang="en-GB" b="1" noProof="0" dirty="0"/>
              <a:t>Consumer</a:t>
            </a:r>
            <a:r>
              <a:rPr lang="en-GB" b="1" spc="-30" noProof="0" dirty="0"/>
              <a:t> Sector</a:t>
            </a:r>
            <a:endParaRPr lang="en-GB" b="1" spc="-10" noProof="0" dirty="0"/>
          </a:p>
        </p:txBody>
      </p:sp>
      <p:graphicFrame>
        <p:nvGraphicFramePr>
          <p:cNvPr id="6" name="Table 5">
            <a:extLst>
              <a:ext uri="{FF2B5EF4-FFF2-40B4-BE49-F238E27FC236}">
                <a16:creationId xmlns:a16="http://schemas.microsoft.com/office/drawing/2014/main" id="{F5F015F7-FD8C-3BA1-F90A-D37D4CAE0917}"/>
              </a:ext>
            </a:extLst>
          </p:cNvPr>
          <p:cNvGraphicFramePr>
            <a:graphicFrameLocks noGrp="1"/>
          </p:cNvGraphicFramePr>
          <p:nvPr>
            <p:extLst>
              <p:ext uri="{D42A27DB-BD31-4B8C-83A1-F6EECF244321}">
                <p14:modId xmlns:p14="http://schemas.microsoft.com/office/powerpoint/2010/main" val="2111062091"/>
              </p:ext>
            </p:extLst>
          </p:nvPr>
        </p:nvGraphicFramePr>
        <p:xfrm>
          <a:off x="1343153" y="1557546"/>
          <a:ext cx="16914369" cy="2702313"/>
        </p:xfrm>
        <a:graphic>
          <a:graphicData uri="http://schemas.openxmlformats.org/drawingml/2006/table">
            <a:tbl>
              <a:tblPr/>
              <a:tblGrid>
                <a:gridCol w="3826337">
                  <a:extLst>
                    <a:ext uri="{9D8B030D-6E8A-4147-A177-3AD203B41FA5}">
                      <a16:colId xmlns:a16="http://schemas.microsoft.com/office/drawing/2014/main" val="1804878327"/>
                    </a:ext>
                  </a:extLst>
                </a:gridCol>
                <a:gridCol w="1017950">
                  <a:extLst>
                    <a:ext uri="{9D8B030D-6E8A-4147-A177-3AD203B41FA5}">
                      <a16:colId xmlns:a16="http://schemas.microsoft.com/office/drawing/2014/main" val="3962956420"/>
                    </a:ext>
                  </a:extLst>
                </a:gridCol>
                <a:gridCol w="929640">
                  <a:extLst>
                    <a:ext uri="{9D8B030D-6E8A-4147-A177-3AD203B41FA5}">
                      <a16:colId xmlns:a16="http://schemas.microsoft.com/office/drawing/2014/main" val="2914880219"/>
                    </a:ext>
                  </a:extLst>
                </a:gridCol>
                <a:gridCol w="853440">
                  <a:extLst>
                    <a:ext uri="{9D8B030D-6E8A-4147-A177-3AD203B41FA5}">
                      <a16:colId xmlns:a16="http://schemas.microsoft.com/office/drawing/2014/main" val="1349549643"/>
                    </a:ext>
                  </a:extLst>
                </a:gridCol>
                <a:gridCol w="960120">
                  <a:extLst>
                    <a:ext uri="{9D8B030D-6E8A-4147-A177-3AD203B41FA5}">
                      <a16:colId xmlns:a16="http://schemas.microsoft.com/office/drawing/2014/main" val="1883033324"/>
                    </a:ext>
                  </a:extLst>
                </a:gridCol>
                <a:gridCol w="281029">
                  <a:extLst>
                    <a:ext uri="{9D8B030D-6E8A-4147-A177-3AD203B41FA5}">
                      <a16:colId xmlns:a16="http://schemas.microsoft.com/office/drawing/2014/main" val="2377165454"/>
                    </a:ext>
                  </a:extLst>
                </a:gridCol>
                <a:gridCol w="941867">
                  <a:extLst>
                    <a:ext uri="{9D8B030D-6E8A-4147-A177-3AD203B41FA5}">
                      <a16:colId xmlns:a16="http://schemas.microsoft.com/office/drawing/2014/main" val="3419847993"/>
                    </a:ext>
                  </a:extLst>
                </a:gridCol>
                <a:gridCol w="941867">
                  <a:extLst>
                    <a:ext uri="{9D8B030D-6E8A-4147-A177-3AD203B41FA5}">
                      <a16:colId xmlns:a16="http://schemas.microsoft.com/office/drawing/2014/main" val="1645562524"/>
                    </a:ext>
                  </a:extLst>
                </a:gridCol>
                <a:gridCol w="3590871">
                  <a:extLst>
                    <a:ext uri="{9D8B030D-6E8A-4147-A177-3AD203B41FA5}">
                      <a16:colId xmlns:a16="http://schemas.microsoft.com/office/drawing/2014/main" val="1246929783"/>
                    </a:ext>
                  </a:extLst>
                </a:gridCol>
                <a:gridCol w="892812">
                  <a:extLst>
                    <a:ext uri="{9D8B030D-6E8A-4147-A177-3AD203B41FA5}">
                      <a16:colId xmlns:a16="http://schemas.microsoft.com/office/drawing/2014/main" val="40206930"/>
                    </a:ext>
                  </a:extLst>
                </a:gridCol>
                <a:gridCol w="892812">
                  <a:extLst>
                    <a:ext uri="{9D8B030D-6E8A-4147-A177-3AD203B41FA5}">
                      <a16:colId xmlns:a16="http://schemas.microsoft.com/office/drawing/2014/main" val="2813237529"/>
                    </a:ext>
                  </a:extLst>
                </a:gridCol>
                <a:gridCol w="892812">
                  <a:extLst>
                    <a:ext uri="{9D8B030D-6E8A-4147-A177-3AD203B41FA5}">
                      <a16:colId xmlns:a16="http://schemas.microsoft.com/office/drawing/2014/main" val="126388122"/>
                    </a:ext>
                  </a:extLst>
                </a:gridCol>
                <a:gridCol w="892812">
                  <a:extLst>
                    <a:ext uri="{9D8B030D-6E8A-4147-A177-3AD203B41FA5}">
                      <a16:colId xmlns:a16="http://schemas.microsoft.com/office/drawing/2014/main" val="4286049908"/>
                    </a:ext>
                  </a:extLst>
                </a:gridCol>
              </a:tblGrid>
              <a:tr h="204108">
                <a:tc>
                  <a:txBody>
                    <a:bodyPr/>
                    <a:lstStyle/>
                    <a:p>
                      <a:pPr algn="l" fontAlgn="b"/>
                      <a:endParaRPr lang="en-GB" sz="1200" b="1"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4">
                  <a:txBody>
                    <a:bodyPr/>
                    <a:lstStyle/>
                    <a:p>
                      <a:pPr algn="ctr"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Debit card: % distribution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GB" sz="1200" b="1"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200" b="1"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200" b="1"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200" b="1"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4">
                  <a:txBody>
                    <a:bodyPr/>
                    <a:lstStyle/>
                    <a:p>
                      <a:pPr algn="ctr"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Debit card: % growth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0978398"/>
                  </a:ext>
                </a:extLst>
              </a:tr>
              <a:tr h="265266">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Top 10 core card spending categories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YTD'22</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YTD'23</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YTD'24</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YTD'25</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200" b="1"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200" b="1"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200" b="1"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Top 10 core card spending categories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YTD'22</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YTD'23</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YTD'24</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YTD'25</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5985931"/>
                  </a:ext>
                </a:extLst>
              </a:tr>
              <a:tr h="202747">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Automotive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AB4B6"/>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9B1B3"/>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AB4B7"/>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B6B8"/>
                    </a:solid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Automotive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4F9F8"/>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4F9F8"/>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9FBFC"/>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4F7"/>
                    </a:solidFill>
                  </a:tcPr>
                </a:tc>
                <a:extLst>
                  <a:ext uri="{0D108BD9-81ED-4DB2-BD59-A6C34878D82A}">
                    <a16:rowId xmlns:a16="http://schemas.microsoft.com/office/drawing/2014/main" val="1221938906"/>
                  </a:ext>
                </a:extLst>
              </a:tr>
              <a:tr h="202747">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Building and hardware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F7F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F1F4"/>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EDF0"/>
                    </a:solid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Building and hardware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EFF2"/>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B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ECE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ECEF"/>
                    </a:solidFill>
                  </a:tcPr>
                </a:tc>
                <a:extLst>
                  <a:ext uri="{0D108BD9-81ED-4DB2-BD59-A6C34878D82A}">
                    <a16:rowId xmlns:a16="http://schemas.microsoft.com/office/drawing/2014/main" val="4137675333"/>
                  </a:ext>
                </a:extLst>
              </a:tr>
              <a:tr h="202747">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Business and professional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1F8F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E7F4E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E3F2E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E3F2EA"/>
                    </a:solid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Business and professional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53%</a:t>
                      </a:r>
                    </a:p>
                  </a:txBody>
                  <a:tcPr marL="6350" marR="6350" marT="6350" marB="0" anchor="b">
                    <a:lnL>
                      <a:noFill/>
                    </a:lnL>
                    <a:lnR>
                      <a:noFill/>
                    </a:lnR>
                    <a:lnT>
                      <a:noFill/>
                    </a:lnT>
                    <a:lnB>
                      <a:noFill/>
                    </a:lnB>
                    <a:solidFill>
                      <a:srgbClr val="66C07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17%</a:t>
                      </a:r>
                    </a:p>
                  </a:txBody>
                  <a:tcPr marL="6350" marR="6350" marT="6350" marB="0" anchor="b">
                    <a:lnL>
                      <a:noFill/>
                    </a:lnL>
                    <a:lnR>
                      <a:noFill/>
                    </a:lnR>
                    <a:lnT>
                      <a:noFill/>
                    </a:lnT>
                    <a:lnB>
                      <a:noFill/>
                    </a:lnB>
                    <a:solidFill>
                      <a:srgbClr val="DBEFE3"/>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0F3"/>
                    </a:solidFill>
                  </a:tcPr>
                </a:tc>
                <a:extLst>
                  <a:ext uri="{0D108BD9-81ED-4DB2-BD59-A6C34878D82A}">
                    <a16:rowId xmlns:a16="http://schemas.microsoft.com/office/drawing/2014/main" val="959017507"/>
                  </a:ext>
                </a:extLst>
              </a:tr>
              <a:tr h="202747">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Clothing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16%</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D7EDD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E2F2E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E4F3E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E3F2EA"/>
                    </a:solid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Clothing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4F9F8"/>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FAD1D4"/>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EBE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4F7"/>
                    </a:solidFill>
                  </a:tcPr>
                </a:tc>
                <a:extLst>
                  <a:ext uri="{0D108BD9-81ED-4DB2-BD59-A6C34878D82A}">
                    <a16:rowId xmlns:a16="http://schemas.microsoft.com/office/drawing/2014/main" val="337578415"/>
                  </a:ext>
                </a:extLst>
              </a:tr>
              <a:tr h="202747">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Food</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51%</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68C07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52%</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51%</a:t>
                      </a:r>
                    </a:p>
                  </a:txBody>
                  <a:tcPr marL="6350" marR="6350" marT="6350" marB="0" anchor="b">
                    <a:lnL>
                      <a:noFill/>
                    </a:lnL>
                    <a:lnR>
                      <a:noFill/>
                    </a:lnR>
                    <a:lnT>
                      <a:noFill/>
                    </a:lnT>
                    <a:lnB>
                      <a:noFill/>
                    </a:lnB>
                    <a:solidFill>
                      <a:srgbClr val="67C07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67C07E"/>
                    </a:solid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Food</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FBF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16%</a:t>
                      </a:r>
                    </a:p>
                  </a:txBody>
                  <a:tcPr marL="6350" marR="6350" marT="6350" marB="0" anchor="b">
                    <a:lnL>
                      <a:noFill/>
                    </a:lnL>
                    <a:lnR>
                      <a:noFill/>
                    </a:lnR>
                    <a:lnT>
                      <a:noFill/>
                    </a:lnT>
                    <a:lnB>
                      <a:noFill/>
                    </a:lnB>
                    <a:solidFill>
                      <a:srgbClr val="E0F1E7"/>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F1F3"/>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2F4"/>
                    </a:solidFill>
                  </a:tcPr>
                </a:tc>
                <a:extLst>
                  <a:ext uri="{0D108BD9-81ED-4DB2-BD59-A6C34878D82A}">
                    <a16:rowId xmlns:a16="http://schemas.microsoft.com/office/drawing/2014/main" val="2513724159"/>
                  </a:ext>
                </a:extLst>
              </a:tr>
              <a:tr h="202747">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Garages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FCF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EEF0"/>
                    </a:solid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Garages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31%</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AEDDBC"/>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F1F8F6"/>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F1F4"/>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D6D9"/>
                    </a:solidFill>
                  </a:tcPr>
                </a:tc>
                <a:extLst>
                  <a:ext uri="{0D108BD9-81ED-4DB2-BD59-A6C34878D82A}">
                    <a16:rowId xmlns:a16="http://schemas.microsoft.com/office/drawing/2014/main" val="3891674747"/>
                  </a:ext>
                </a:extLst>
              </a:tr>
              <a:tr h="202747">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Health and beauty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A3A6"/>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9A3A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9A5A8"/>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9A7A9"/>
                    </a:solid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Health and beauty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F0F3"/>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EBF5F0"/>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6F9"/>
                    </a:solidFill>
                  </a:tcPr>
                </a:tc>
                <a:extLst>
                  <a:ext uri="{0D108BD9-81ED-4DB2-BD59-A6C34878D82A}">
                    <a16:rowId xmlns:a16="http://schemas.microsoft.com/office/drawing/2014/main" val="209339282"/>
                  </a:ext>
                </a:extLst>
              </a:tr>
              <a:tr h="202747">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Home and garden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FBFC"/>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AFCF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9FBF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FBFC"/>
                    </a:solid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Home and garden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EAE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F4F7"/>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F4F9F8"/>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CFE"/>
                    </a:solidFill>
                  </a:tcPr>
                </a:tc>
                <a:extLst>
                  <a:ext uri="{0D108BD9-81ED-4DB2-BD59-A6C34878D82A}">
                    <a16:rowId xmlns:a16="http://schemas.microsoft.com/office/drawing/2014/main" val="4076337076"/>
                  </a:ext>
                </a:extLst>
              </a:tr>
              <a:tr h="202747">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Speciality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DCD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DBD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DFE2"/>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E4E7"/>
                    </a:solid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Speciality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C4E6C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EDF6F2"/>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9FBF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9FC"/>
                    </a:solidFill>
                  </a:tcPr>
                </a:tc>
                <a:extLst>
                  <a:ext uri="{0D108BD9-81ED-4DB2-BD59-A6C34878D82A}">
                    <a16:rowId xmlns:a16="http://schemas.microsoft.com/office/drawing/2014/main" val="1071775249"/>
                  </a:ext>
                </a:extLst>
              </a:tr>
              <a:tr h="20410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Tourism</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8696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86D70"/>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87072"/>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7072"/>
                    </a:solid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Tourism</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-58%</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8696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36%</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A0D7B0"/>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EDF6F2"/>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2F5"/>
                    </a:solidFill>
                  </a:tcPr>
                </a:tc>
                <a:extLst>
                  <a:ext uri="{0D108BD9-81ED-4DB2-BD59-A6C34878D82A}">
                    <a16:rowId xmlns:a16="http://schemas.microsoft.com/office/drawing/2014/main" val="1768280349"/>
                  </a:ext>
                </a:extLst>
              </a:tr>
              <a:tr h="204108">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Overall performance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FC1"/>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A7A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60082310"/>
                  </a:ext>
                </a:extLst>
              </a:tr>
            </a:tbl>
          </a:graphicData>
        </a:graphic>
      </p:graphicFrame>
      <p:graphicFrame>
        <p:nvGraphicFramePr>
          <p:cNvPr id="9" name="Table 8">
            <a:extLst>
              <a:ext uri="{FF2B5EF4-FFF2-40B4-BE49-F238E27FC236}">
                <a16:creationId xmlns:a16="http://schemas.microsoft.com/office/drawing/2014/main" id="{B7826AD5-5148-0E0A-93DB-D5C09BF291CF}"/>
              </a:ext>
            </a:extLst>
          </p:cNvPr>
          <p:cNvGraphicFramePr>
            <a:graphicFrameLocks noGrp="1"/>
          </p:cNvGraphicFramePr>
          <p:nvPr>
            <p:extLst>
              <p:ext uri="{D42A27DB-BD31-4B8C-83A1-F6EECF244321}">
                <p14:modId xmlns:p14="http://schemas.microsoft.com/office/powerpoint/2010/main" val="3962344699"/>
              </p:ext>
            </p:extLst>
          </p:nvPr>
        </p:nvGraphicFramePr>
        <p:xfrm>
          <a:off x="1343152" y="5841371"/>
          <a:ext cx="16914368" cy="2424430"/>
        </p:xfrm>
        <a:graphic>
          <a:graphicData uri="http://schemas.openxmlformats.org/drawingml/2006/table">
            <a:tbl>
              <a:tblPr/>
              <a:tblGrid>
                <a:gridCol w="3826337">
                  <a:extLst>
                    <a:ext uri="{9D8B030D-6E8A-4147-A177-3AD203B41FA5}">
                      <a16:colId xmlns:a16="http://schemas.microsoft.com/office/drawing/2014/main" val="2774332022"/>
                    </a:ext>
                  </a:extLst>
                </a:gridCol>
                <a:gridCol w="941751">
                  <a:extLst>
                    <a:ext uri="{9D8B030D-6E8A-4147-A177-3AD203B41FA5}">
                      <a16:colId xmlns:a16="http://schemas.microsoft.com/office/drawing/2014/main" val="1151100770"/>
                    </a:ext>
                  </a:extLst>
                </a:gridCol>
                <a:gridCol w="807720">
                  <a:extLst>
                    <a:ext uri="{9D8B030D-6E8A-4147-A177-3AD203B41FA5}">
                      <a16:colId xmlns:a16="http://schemas.microsoft.com/office/drawing/2014/main" val="2787582735"/>
                    </a:ext>
                  </a:extLst>
                </a:gridCol>
                <a:gridCol w="1066800">
                  <a:extLst>
                    <a:ext uri="{9D8B030D-6E8A-4147-A177-3AD203B41FA5}">
                      <a16:colId xmlns:a16="http://schemas.microsoft.com/office/drawing/2014/main" val="1199562345"/>
                    </a:ext>
                  </a:extLst>
                </a:gridCol>
                <a:gridCol w="1021080">
                  <a:extLst>
                    <a:ext uri="{9D8B030D-6E8A-4147-A177-3AD203B41FA5}">
                      <a16:colId xmlns:a16="http://schemas.microsoft.com/office/drawing/2014/main" val="1574461467"/>
                    </a:ext>
                  </a:extLst>
                </a:gridCol>
                <a:gridCol w="204828">
                  <a:extLst>
                    <a:ext uri="{9D8B030D-6E8A-4147-A177-3AD203B41FA5}">
                      <a16:colId xmlns:a16="http://schemas.microsoft.com/office/drawing/2014/main" val="3564898119"/>
                    </a:ext>
                  </a:extLst>
                </a:gridCol>
                <a:gridCol w="941867">
                  <a:extLst>
                    <a:ext uri="{9D8B030D-6E8A-4147-A177-3AD203B41FA5}">
                      <a16:colId xmlns:a16="http://schemas.microsoft.com/office/drawing/2014/main" val="3560291564"/>
                    </a:ext>
                  </a:extLst>
                </a:gridCol>
                <a:gridCol w="941867">
                  <a:extLst>
                    <a:ext uri="{9D8B030D-6E8A-4147-A177-3AD203B41FA5}">
                      <a16:colId xmlns:a16="http://schemas.microsoft.com/office/drawing/2014/main" val="3822852697"/>
                    </a:ext>
                  </a:extLst>
                </a:gridCol>
                <a:gridCol w="3611198">
                  <a:extLst>
                    <a:ext uri="{9D8B030D-6E8A-4147-A177-3AD203B41FA5}">
                      <a16:colId xmlns:a16="http://schemas.microsoft.com/office/drawing/2014/main" val="504837741"/>
                    </a:ext>
                  </a:extLst>
                </a:gridCol>
                <a:gridCol w="872484">
                  <a:extLst>
                    <a:ext uri="{9D8B030D-6E8A-4147-A177-3AD203B41FA5}">
                      <a16:colId xmlns:a16="http://schemas.microsoft.com/office/drawing/2014/main" val="34015589"/>
                    </a:ext>
                  </a:extLst>
                </a:gridCol>
                <a:gridCol w="892812">
                  <a:extLst>
                    <a:ext uri="{9D8B030D-6E8A-4147-A177-3AD203B41FA5}">
                      <a16:colId xmlns:a16="http://schemas.microsoft.com/office/drawing/2014/main" val="2553436567"/>
                    </a:ext>
                  </a:extLst>
                </a:gridCol>
                <a:gridCol w="892812">
                  <a:extLst>
                    <a:ext uri="{9D8B030D-6E8A-4147-A177-3AD203B41FA5}">
                      <a16:colId xmlns:a16="http://schemas.microsoft.com/office/drawing/2014/main" val="1888833973"/>
                    </a:ext>
                  </a:extLst>
                </a:gridCol>
                <a:gridCol w="892812">
                  <a:extLst>
                    <a:ext uri="{9D8B030D-6E8A-4147-A177-3AD203B41FA5}">
                      <a16:colId xmlns:a16="http://schemas.microsoft.com/office/drawing/2014/main" val="448523590"/>
                    </a:ext>
                  </a:extLst>
                </a:gridCol>
              </a:tblGrid>
              <a:tr h="190500">
                <a:tc>
                  <a:txBody>
                    <a:bodyPr/>
                    <a:lstStyle/>
                    <a:p>
                      <a:pPr algn="l" fontAlgn="b"/>
                      <a:endParaRPr lang="en-GB" sz="1100" b="1"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4">
                  <a:txBody>
                    <a:bodyPr/>
                    <a:lstStyle/>
                    <a:p>
                      <a:pPr algn="ctr"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Credit card: % distribution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GB" sz="1100" b="1"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100" b="1"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100" b="1"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100" b="1"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4">
                  <a:txBody>
                    <a:bodyPr/>
                    <a:lstStyle/>
                    <a:p>
                      <a:pPr algn="ctr"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Credit card: % growth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9726783"/>
                  </a:ext>
                </a:extLst>
              </a:tr>
              <a:tr h="190500">
                <a:tc>
                  <a:txBody>
                    <a:bodyPr/>
                    <a:lstStyle/>
                    <a:p>
                      <a:pPr algn="l"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Top 10 core card spending categories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April YTD'22</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April YTD'23</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April YTD'24</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April YTD'25</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1"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100" b="1"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100" b="1"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Top 10 core card spending categories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April YTD'22</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April YTD'23</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April YTD'24</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April YTD'25</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1201121"/>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Automotive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99396"/>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88D8F"/>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88C8E"/>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88D8F"/>
                    </a:solid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Automotive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CFCFF"/>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CFCFF"/>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BFBFE"/>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4F7"/>
                    </a:solidFill>
                  </a:tcPr>
                </a:tc>
                <a:extLst>
                  <a:ext uri="{0D108BD9-81ED-4DB2-BD59-A6C34878D82A}">
                    <a16:rowId xmlns:a16="http://schemas.microsoft.com/office/drawing/2014/main" val="3518639647"/>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Building</a:t>
                      </a:r>
                      <a:r>
                        <a:rPr lang="en-GB" sz="1100" b="0" i="0" u="none" strike="noStrike" noProof="0" dirty="0">
                          <a:solidFill>
                            <a:srgbClr val="000000"/>
                          </a:solidFill>
                          <a:effectLst/>
                          <a:latin typeface="Brave Sans" panose="020B0504020101010102" pitchFamily="34" charset="0"/>
                          <a:cs typeface="Brave Sans" panose="020B0504020101010102" pitchFamily="34" charset="0"/>
                        </a:rPr>
                        <a:t> and hardware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D2D5"/>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ACDD0"/>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AB6B8"/>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B3B6"/>
                    </a:solid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Building and hardware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B8BB"/>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FBFCFE"/>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9A3A5"/>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E0E3"/>
                    </a:solidFill>
                  </a:tcPr>
                </a:tc>
                <a:extLst>
                  <a:ext uri="{0D108BD9-81ED-4DB2-BD59-A6C34878D82A}">
                    <a16:rowId xmlns:a16="http://schemas.microsoft.com/office/drawing/2014/main" val="1337192772"/>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Business and professional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E7F4ED"/>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DCEFE4"/>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16%</a:t>
                      </a:r>
                    </a:p>
                  </a:txBody>
                  <a:tcPr marL="6350" marR="6350" marT="6350" marB="0" anchor="b">
                    <a:lnL>
                      <a:noFill/>
                    </a:lnL>
                    <a:lnR>
                      <a:noFill/>
                    </a:lnR>
                    <a:lnT>
                      <a:noFill/>
                    </a:lnT>
                    <a:lnB>
                      <a:noFill/>
                    </a:lnB>
                    <a:solidFill>
                      <a:srgbClr val="D5EDDD"/>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D4ECDC"/>
                    </a:solid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Business and professional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37%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3F9F7"/>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44%</a:t>
                      </a:r>
                    </a:p>
                  </a:txBody>
                  <a:tcPr marL="6350" marR="6350" marT="6350" marB="0" anchor="b">
                    <a:lnL>
                      <a:noFill/>
                    </a:lnL>
                    <a:lnR>
                      <a:noFill/>
                    </a:lnR>
                    <a:lnT>
                      <a:noFill/>
                    </a:lnT>
                    <a:lnB>
                      <a:noFill/>
                    </a:lnB>
                    <a:solidFill>
                      <a:srgbClr val="F1F8F5"/>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25%</a:t>
                      </a:r>
                    </a:p>
                  </a:txBody>
                  <a:tcPr marL="6350" marR="6350" marT="6350" marB="0" anchor="b">
                    <a:lnL>
                      <a:noFill/>
                    </a:lnL>
                    <a:lnR>
                      <a:noFill/>
                    </a:lnR>
                    <a:lnT>
                      <a:noFill/>
                    </a:lnT>
                    <a:lnB>
                      <a:noFill/>
                    </a:lnB>
                    <a:solidFill>
                      <a:srgbClr val="F7FAFB"/>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7FA"/>
                    </a:solidFill>
                  </a:tcPr>
                </a:tc>
                <a:extLst>
                  <a:ext uri="{0D108BD9-81ED-4DB2-BD59-A6C34878D82A}">
                    <a16:rowId xmlns:a16="http://schemas.microsoft.com/office/drawing/2014/main" val="2609580783"/>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Clothing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EFF7F4"/>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4F9F9"/>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6FAFA"/>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5FAF9"/>
                    </a:solid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Clothing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FBFC"/>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9B1B4"/>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BDFE2"/>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4F7"/>
                    </a:solidFill>
                  </a:tcPr>
                </a:tc>
                <a:extLst>
                  <a:ext uri="{0D108BD9-81ED-4DB2-BD59-A6C34878D82A}">
                    <a16:rowId xmlns:a16="http://schemas.microsoft.com/office/drawing/2014/main" val="1039731758"/>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Food</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65BF7C"/>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44%</a:t>
                      </a:r>
                    </a:p>
                  </a:txBody>
                  <a:tcPr marL="6350" marR="6350" marT="6350" marB="0" anchor="b">
                    <a:lnL>
                      <a:noFill/>
                    </a:lnL>
                    <a:lnR>
                      <a:noFill/>
                    </a:lnR>
                    <a:lnT>
                      <a:noFill/>
                    </a:lnT>
                    <a:lnB>
                      <a:noFill/>
                    </a:lnB>
                    <a:solidFill>
                      <a:srgbClr val="67C07F"/>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44%</a:t>
                      </a:r>
                    </a:p>
                  </a:txBody>
                  <a:tcPr marL="6350" marR="6350" marT="6350" marB="0" anchor="b">
                    <a:lnL>
                      <a:noFill/>
                    </a:lnL>
                    <a:lnR>
                      <a:noFill/>
                    </a:lnR>
                    <a:lnT>
                      <a:noFill/>
                    </a:lnT>
                    <a:lnB>
                      <a:noFill/>
                    </a:lnB>
                    <a:solidFill>
                      <a:srgbClr val="67C07F"/>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Food</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DEE0"/>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FBFCFE"/>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FCFCFF"/>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AFD"/>
                    </a:solidFill>
                  </a:tcPr>
                </a:tc>
                <a:extLst>
                  <a:ext uri="{0D108BD9-81ED-4DB2-BD59-A6C34878D82A}">
                    <a16:rowId xmlns:a16="http://schemas.microsoft.com/office/drawing/2014/main" val="4173242912"/>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Garages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EFF7F4"/>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EFF7F4"/>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3F9F7"/>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9FBFC"/>
                    </a:solid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Garages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DCDF"/>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a:noFill/>
                    </a:lnB>
                    <a:solidFill>
                      <a:srgbClr val="FAFCFE"/>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9A7A9"/>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696B"/>
                    </a:solidFill>
                  </a:tcPr>
                </a:tc>
                <a:extLst>
                  <a:ext uri="{0D108BD9-81ED-4DB2-BD59-A6C34878D82A}">
                    <a16:rowId xmlns:a16="http://schemas.microsoft.com/office/drawing/2014/main" val="358354123"/>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Health and beauty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F71"/>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8696B"/>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8696B"/>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6B6D"/>
                    </a:solid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Health and beauty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D0D3"/>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BF9FC"/>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CFCFF"/>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CFCFF"/>
                    </a:solidFill>
                  </a:tcPr>
                </a:tc>
                <a:extLst>
                  <a:ext uri="{0D108BD9-81ED-4DB2-BD59-A6C34878D82A}">
                    <a16:rowId xmlns:a16="http://schemas.microsoft.com/office/drawing/2014/main" val="2425190941"/>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Home and garden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3F9F7"/>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6FAFA"/>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5F9F9"/>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4F9F8"/>
                    </a:solid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Home and garden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8587"/>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BDFE2"/>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a:noFill/>
                    </a:lnB>
                    <a:solidFill>
                      <a:srgbClr val="FBFCFE"/>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CFCFF"/>
                    </a:solidFill>
                  </a:tcPr>
                </a:tc>
                <a:extLst>
                  <a:ext uri="{0D108BD9-81ED-4DB2-BD59-A6C34878D82A}">
                    <a16:rowId xmlns:a16="http://schemas.microsoft.com/office/drawing/2014/main" val="1560680942"/>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Speciality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ABAD"/>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9B1B3"/>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9AEB0"/>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B2B5"/>
                    </a:solid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Speciality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26%</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7FAFB"/>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20%</a:t>
                      </a:r>
                    </a:p>
                  </a:txBody>
                  <a:tcPr marL="6350" marR="6350" marT="6350" marB="0" anchor="b">
                    <a:lnL>
                      <a:noFill/>
                    </a:lnL>
                    <a:lnR>
                      <a:noFill/>
                    </a:lnR>
                    <a:lnT>
                      <a:noFill/>
                    </a:lnT>
                    <a:lnB>
                      <a:noFill/>
                    </a:lnB>
                    <a:solidFill>
                      <a:srgbClr val="F9FBFC"/>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BF4F7"/>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CFCFF"/>
                    </a:solidFill>
                  </a:tcPr>
                </a:tc>
                <a:extLst>
                  <a:ext uri="{0D108BD9-81ED-4DB2-BD59-A6C34878D82A}">
                    <a16:rowId xmlns:a16="http://schemas.microsoft.com/office/drawing/2014/main" val="1889494234"/>
                  </a:ext>
                </a:extLst>
              </a:tr>
              <a:tr h="19050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Tourism</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9A5A7"/>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AB4B7"/>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AB6B9"/>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9A7A9"/>
                    </a:solid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Tourism</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469%</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63BE7B"/>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28%</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6FAFA"/>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CFCFF"/>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9A5A7"/>
                    </a:solidFill>
                  </a:tcPr>
                </a:tc>
                <a:extLst>
                  <a:ext uri="{0D108BD9-81ED-4DB2-BD59-A6C34878D82A}">
                    <a16:rowId xmlns:a16="http://schemas.microsoft.com/office/drawing/2014/main" val="3942569825"/>
                  </a:ext>
                </a:extLst>
              </a:tr>
              <a:tr h="190500">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1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Overall performance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F3EB"/>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16%</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0E3"/>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2404650192"/>
                  </a:ext>
                </a:extLst>
              </a:tr>
            </a:tbl>
          </a:graphicData>
        </a:graphic>
      </p:graphicFrame>
    </p:spTree>
    <p:extLst>
      <p:ext uri="{BB962C8B-B14F-4D97-AF65-F5344CB8AC3E}">
        <p14:creationId xmlns:p14="http://schemas.microsoft.com/office/powerpoint/2010/main" val="1039449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D7C2E-2C88-4AD3-0576-E33325E75912}"/>
            </a:ext>
          </a:extLst>
        </p:cNvPr>
        <p:cNvGrpSpPr/>
        <p:nvPr/>
      </p:nvGrpSpPr>
      <p:grpSpPr>
        <a:xfrm>
          <a:off x="0" y="0"/>
          <a:ext cx="0" cy="0"/>
          <a:chOff x="0" y="0"/>
          <a:chExt cx="0" cy="0"/>
        </a:xfrm>
      </p:grpSpPr>
      <p:sp>
        <p:nvSpPr>
          <p:cNvPr id="102" name="object 102">
            <a:extLst>
              <a:ext uri="{FF2B5EF4-FFF2-40B4-BE49-F238E27FC236}">
                <a16:creationId xmlns:a16="http://schemas.microsoft.com/office/drawing/2014/main" id="{6F9B6B7B-951B-9A2D-A042-D9BDCF817C32}"/>
              </a:ext>
            </a:extLst>
          </p:cNvPr>
          <p:cNvSpPr txBox="1">
            <a:spLocks noGrp="1"/>
          </p:cNvSpPr>
          <p:nvPr>
            <p:ph type="title"/>
          </p:nvPr>
        </p:nvSpPr>
        <p:spPr>
          <a:xfrm>
            <a:off x="253630" y="255951"/>
            <a:ext cx="10495915" cy="678421"/>
          </a:xfrm>
          <a:prstGeom prst="rect">
            <a:avLst/>
          </a:prstGeom>
        </p:spPr>
        <p:txBody>
          <a:bodyPr vert="horz" wrap="square" lIns="0" tIns="69880" rIns="0" bIns="0" rtlCol="0" anchor="t">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lang="en-GB" spc="-20" noProof="0" dirty="0">
                <a:solidFill>
                  <a:srgbClr val="DC0037"/>
                </a:solidFill>
              </a:rPr>
              <a:t>April YTD 2025 | Online pending </a:t>
            </a:r>
            <a:endParaRPr lang="en-GB" b="0" spc="-20" noProof="0" dirty="0">
              <a:solidFill>
                <a:srgbClr val="DC0037"/>
              </a:solidFill>
              <a:highlight>
                <a:srgbClr val="FFFF00"/>
              </a:highlight>
              <a:latin typeface="Brave Sans"/>
              <a:cs typeface="Brave Sans"/>
            </a:endParaRPr>
          </a:p>
        </p:txBody>
      </p:sp>
      <p:sp>
        <p:nvSpPr>
          <p:cNvPr id="13" name="object 127">
            <a:extLst>
              <a:ext uri="{FF2B5EF4-FFF2-40B4-BE49-F238E27FC236}">
                <a16:creationId xmlns:a16="http://schemas.microsoft.com/office/drawing/2014/main" id="{DE39B072-5B23-C18E-9BE9-C758DF5F5CB8}"/>
              </a:ext>
            </a:extLst>
          </p:cNvPr>
          <p:cNvSpPr txBox="1"/>
          <p:nvPr/>
        </p:nvSpPr>
        <p:spPr>
          <a:xfrm>
            <a:off x="615553" y="7946858"/>
            <a:ext cx="2047598" cy="275075"/>
          </a:xfrm>
          <a:prstGeom prst="rect">
            <a:avLst/>
          </a:prstGeom>
        </p:spPr>
        <p:txBody>
          <a:bodyPr vert="horz" wrap="square" lIns="0" tIns="15875" rIns="0" bIns="0" rtlCol="0" anchor="t">
            <a:spAutoFit/>
          </a:bodyPr>
          <a:lstStyle/>
          <a:p>
            <a:pPr marL="12700">
              <a:lnSpc>
                <a:spcPct val="100000"/>
              </a:lnSpc>
              <a:spcBef>
                <a:spcPts val="125"/>
              </a:spcBef>
            </a:pPr>
            <a:r>
              <a:rPr lang="en-GB" sz="800" b="1" noProof="0" dirty="0">
                <a:solidFill>
                  <a:srgbClr val="DB1437"/>
                </a:solidFill>
                <a:latin typeface="Brave Sans Bold"/>
                <a:cs typeface="Brave Sans Bold"/>
              </a:rPr>
              <a:t>Table 12</a:t>
            </a:r>
          </a:p>
          <a:p>
            <a:pPr marL="12700">
              <a:lnSpc>
                <a:spcPct val="100000"/>
              </a:lnSpc>
              <a:spcBef>
                <a:spcPts val="125"/>
              </a:spcBef>
            </a:pPr>
            <a:r>
              <a:rPr lang="en-GB" sz="800" b="1" noProof="0" dirty="0">
                <a:solidFill>
                  <a:srgbClr val="DB1437"/>
                </a:solidFill>
                <a:latin typeface="Brave Sans Bold"/>
                <a:cs typeface="Brave Sans Bold"/>
              </a:rPr>
              <a:t>Source:</a:t>
            </a:r>
            <a:r>
              <a:rPr lang="en-GB" sz="800" b="1" spc="75" noProof="0" dirty="0">
                <a:solidFill>
                  <a:srgbClr val="DB1437"/>
                </a:solidFill>
                <a:latin typeface="Brave Sans Bold"/>
                <a:cs typeface="Brave Sans Bold"/>
              </a:rPr>
              <a:t> </a:t>
            </a:r>
            <a:r>
              <a:rPr lang="en-GB" sz="800" noProof="0" dirty="0">
                <a:solidFill>
                  <a:srgbClr val="DB1437"/>
                </a:solidFill>
                <a:latin typeface="Brave Sans"/>
                <a:cs typeface="Brave Sans"/>
              </a:rPr>
              <a:t>Absa’s</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Merchant</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Spend</a:t>
            </a:r>
            <a:r>
              <a:rPr lang="en-GB" sz="800" spc="45" noProof="0" dirty="0">
                <a:solidFill>
                  <a:srgbClr val="DB1437"/>
                </a:solidFill>
                <a:latin typeface="Brave Sans"/>
                <a:cs typeface="Brave Sans"/>
              </a:rPr>
              <a:t> </a:t>
            </a:r>
            <a:r>
              <a:rPr lang="en-GB" sz="800" spc="-10" noProof="0" dirty="0">
                <a:solidFill>
                  <a:srgbClr val="DB1437"/>
                </a:solidFill>
                <a:latin typeface="Brave Sans"/>
                <a:cs typeface="Brave Sans"/>
              </a:rPr>
              <a:t>Analytics</a:t>
            </a:r>
          </a:p>
        </p:txBody>
      </p:sp>
      <p:sp>
        <p:nvSpPr>
          <p:cNvPr id="14" name="object 127">
            <a:extLst>
              <a:ext uri="{FF2B5EF4-FFF2-40B4-BE49-F238E27FC236}">
                <a16:creationId xmlns:a16="http://schemas.microsoft.com/office/drawing/2014/main" id="{E5E1044C-4854-E36E-5111-E47D01522FE4}"/>
              </a:ext>
            </a:extLst>
          </p:cNvPr>
          <p:cNvSpPr txBox="1"/>
          <p:nvPr/>
        </p:nvSpPr>
        <p:spPr>
          <a:xfrm>
            <a:off x="11773344" y="7809320"/>
            <a:ext cx="2047598" cy="275075"/>
          </a:xfrm>
          <a:prstGeom prst="rect">
            <a:avLst/>
          </a:prstGeom>
        </p:spPr>
        <p:txBody>
          <a:bodyPr vert="horz" wrap="square" lIns="0" tIns="15875" rIns="0" bIns="0" rtlCol="0" anchor="t">
            <a:spAutoFit/>
          </a:bodyPr>
          <a:lstStyle/>
          <a:p>
            <a:pPr marL="12700">
              <a:lnSpc>
                <a:spcPct val="100000"/>
              </a:lnSpc>
              <a:spcBef>
                <a:spcPts val="125"/>
              </a:spcBef>
            </a:pPr>
            <a:r>
              <a:rPr lang="en-GB" sz="800" b="1" noProof="0" dirty="0">
                <a:solidFill>
                  <a:srgbClr val="DB1437"/>
                </a:solidFill>
                <a:latin typeface="Brave Sans Bold"/>
                <a:cs typeface="Brave Sans Bold"/>
              </a:rPr>
              <a:t>Table 13</a:t>
            </a:r>
          </a:p>
          <a:p>
            <a:pPr marL="12700">
              <a:lnSpc>
                <a:spcPct val="100000"/>
              </a:lnSpc>
              <a:spcBef>
                <a:spcPts val="125"/>
              </a:spcBef>
            </a:pPr>
            <a:r>
              <a:rPr lang="en-GB" sz="800" b="1" noProof="0" dirty="0">
                <a:solidFill>
                  <a:srgbClr val="DB1437"/>
                </a:solidFill>
                <a:latin typeface="Brave Sans Bold"/>
                <a:cs typeface="Brave Sans Bold"/>
              </a:rPr>
              <a:t>Source:</a:t>
            </a:r>
            <a:r>
              <a:rPr lang="en-GB" sz="800" b="1" spc="75" noProof="0" dirty="0">
                <a:solidFill>
                  <a:srgbClr val="DB1437"/>
                </a:solidFill>
                <a:latin typeface="Brave Sans Bold"/>
                <a:cs typeface="Brave Sans Bold"/>
              </a:rPr>
              <a:t> </a:t>
            </a:r>
            <a:r>
              <a:rPr lang="en-GB" sz="800" noProof="0" dirty="0">
                <a:solidFill>
                  <a:srgbClr val="DB1437"/>
                </a:solidFill>
                <a:latin typeface="Brave Sans"/>
                <a:cs typeface="Brave Sans"/>
              </a:rPr>
              <a:t>Absa’s</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Merchant</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Spend</a:t>
            </a:r>
            <a:r>
              <a:rPr lang="en-GB" sz="800" spc="45" noProof="0" dirty="0">
                <a:solidFill>
                  <a:srgbClr val="DB1437"/>
                </a:solidFill>
                <a:latin typeface="Brave Sans"/>
                <a:cs typeface="Brave Sans"/>
              </a:rPr>
              <a:t> </a:t>
            </a:r>
            <a:r>
              <a:rPr lang="en-GB" sz="800" spc="-10" noProof="0" dirty="0">
                <a:solidFill>
                  <a:srgbClr val="DB1437"/>
                </a:solidFill>
                <a:latin typeface="Brave Sans"/>
                <a:cs typeface="Brave Sans"/>
              </a:rPr>
              <a:t>Analytics</a:t>
            </a:r>
          </a:p>
        </p:txBody>
      </p:sp>
      <p:sp>
        <p:nvSpPr>
          <p:cNvPr id="2" name="Slide Number Placeholder 1">
            <a:extLst>
              <a:ext uri="{FF2B5EF4-FFF2-40B4-BE49-F238E27FC236}">
                <a16:creationId xmlns:a16="http://schemas.microsoft.com/office/drawing/2014/main" id="{7A3C2FC7-1A7A-39F0-5AA6-38654F645CBB}"/>
              </a:ext>
            </a:extLst>
          </p:cNvPr>
          <p:cNvSpPr>
            <a:spLocks noGrp="1"/>
          </p:cNvSpPr>
          <p:nvPr>
            <p:ph type="sldNum" sz="quarter" idx="7"/>
          </p:nvPr>
        </p:nvSpPr>
        <p:spPr/>
        <p:txBody>
          <a:bodyPr/>
          <a:lstStyle/>
          <a:p>
            <a:fld id="{B6F15528-21DE-4FAA-801E-634DDDAF4B2B}" type="slidenum">
              <a:rPr lang="en-GB" noProof="0" smtClean="0"/>
              <a:t>11</a:t>
            </a:fld>
            <a:endParaRPr lang="en-GB" noProof="0" dirty="0"/>
          </a:p>
        </p:txBody>
      </p:sp>
      <p:sp>
        <p:nvSpPr>
          <p:cNvPr id="3" name="object 13">
            <a:extLst>
              <a:ext uri="{FF2B5EF4-FFF2-40B4-BE49-F238E27FC236}">
                <a16:creationId xmlns:a16="http://schemas.microsoft.com/office/drawing/2014/main" id="{E75DD040-E7C1-3013-9B05-6F4BD99C5D13}"/>
              </a:ext>
            </a:extLst>
          </p:cNvPr>
          <p:cNvSpPr txBox="1">
            <a:spLocks noGrp="1"/>
          </p:cNvSpPr>
          <p:nvPr/>
        </p:nvSpPr>
        <p:spPr>
          <a:xfrm>
            <a:off x="282756" y="10480625"/>
            <a:ext cx="3715815" cy="421719"/>
          </a:xfrm>
          <a:prstGeom prst="rect">
            <a:avLst/>
          </a:prstGeom>
        </p:spPr>
        <p:txBody>
          <a:bodyPr vert="horz" wrap="square" lIns="0" tIns="6985" rIns="0" bIns="0" rtlCol="0">
            <a:spAutoFit/>
          </a:bodyPr>
          <a:lstStyle>
            <a:defPPr>
              <a:defRPr kern="0"/>
            </a:defPPr>
            <a:lvl1pPr>
              <a:defRPr sz="1150" b="0" i="0">
                <a:solidFill>
                  <a:srgbClr val="A09E9E"/>
                </a:solidFill>
                <a:latin typeface="Brave Sans"/>
                <a:cs typeface="Brave Sans"/>
              </a:defRPr>
            </a:lvl1pPr>
          </a:lstStyle>
          <a:p>
            <a:pPr marL="12700" marR="5080">
              <a:lnSpc>
                <a:spcPct val="120000"/>
              </a:lnSpc>
              <a:spcBef>
                <a:spcPts val="55"/>
              </a:spcBef>
            </a:pPr>
            <a:r>
              <a:rPr lang="en-GB" b="1" noProof="0" dirty="0">
                <a:latin typeface="Brave Sans Bold"/>
                <a:cs typeface="Brave Sans Bold"/>
              </a:rPr>
              <a:t>Absa’s</a:t>
            </a:r>
            <a:r>
              <a:rPr lang="en-GB" b="1" spc="-15" noProof="0" dirty="0">
                <a:latin typeface="Brave Sans Bold"/>
                <a:cs typeface="Brave Sans Bold"/>
              </a:rPr>
              <a:t> </a:t>
            </a:r>
            <a:r>
              <a:rPr lang="en-GB" b="1" noProof="0" dirty="0">
                <a:latin typeface="Brave Sans Bold"/>
                <a:cs typeface="Brave Sans Bold"/>
              </a:rPr>
              <a:t>Merchant</a:t>
            </a:r>
            <a:r>
              <a:rPr lang="en-GB" b="1" spc="-15" noProof="0" dirty="0">
                <a:latin typeface="Brave Sans Bold"/>
                <a:cs typeface="Brave Sans Bold"/>
              </a:rPr>
              <a:t> </a:t>
            </a:r>
            <a:r>
              <a:rPr lang="en-GB" b="1" noProof="0" dirty="0">
                <a:latin typeface="Brave Sans Bold"/>
                <a:cs typeface="Brave Sans Bold"/>
              </a:rPr>
              <a:t>Spend</a:t>
            </a:r>
            <a:r>
              <a:rPr lang="en-GB" b="1" spc="-30" noProof="0" dirty="0">
                <a:latin typeface="Brave Sans Bold"/>
                <a:cs typeface="Brave Sans Bold"/>
              </a:rPr>
              <a:t> </a:t>
            </a:r>
            <a:r>
              <a:rPr lang="en-GB" b="1" noProof="0" dirty="0">
                <a:latin typeface="Brave Sans Bold"/>
                <a:cs typeface="Brave Sans Bold"/>
              </a:rPr>
              <a:t>Analytics: </a:t>
            </a:r>
            <a:r>
              <a:rPr lang="en-GB" b="1" dirty="0">
                <a:latin typeface="Brave Sans Bold"/>
                <a:cs typeface="Brave Sans Bold"/>
              </a:rPr>
              <a:t>April </a:t>
            </a:r>
            <a:r>
              <a:rPr lang="en-GB" b="1" noProof="0" dirty="0">
                <a:latin typeface="Brave Sans Bold"/>
                <a:cs typeface="Brave Sans Bold"/>
              </a:rPr>
              <a:t> </a:t>
            </a:r>
            <a:r>
              <a:rPr lang="en-GB" spc="-20" noProof="0" dirty="0"/>
              <a:t>2025 </a:t>
            </a:r>
          </a:p>
          <a:p>
            <a:pPr marL="12700" marR="5080">
              <a:lnSpc>
                <a:spcPct val="120000"/>
              </a:lnSpc>
              <a:spcBef>
                <a:spcPts val="55"/>
              </a:spcBef>
            </a:pPr>
            <a:r>
              <a:rPr lang="en-GB" b="1" noProof="0" dirty="0"/>
              <a:t>Consumer</a:t>
            </a:r>
            <a:r>
              <a:rPr lang="en-GB" b="1" spc="-30" noProof="0" dirty="0"/>
              <a:t> Sector</a:t>
            </a:r>
            <a:endParaRPr lang="en-GB" b="1" spc="-10" noProof="0" dirty="0"/>
          </a:p>
        </p:txBody>
      </p:sp>
      <p:graphicFrame>
        <p:nvGraphicFramePr>
          <p:cNvPr id="8" name="Table 7">
            <a:extLst>
              <a:ext uri="{FF2B5EF4-FFF2-40B4-BE49-F238E27FC236}">
                <a16:creationId xmlns:a16="http://schemas.microsoft.com/office/drawing/2014/main" id="{EFEAAED8-146B-DA80-B6FA-AB8C308A7D04}"/>
              </a:ext>
            </a:extLst>
          </p:cNvPr>
          <p:cNvGraphicFramePr>
            <a:graphicFrameLocks noGrp="1"/>
          </p:cNvGraphicFramePr>
          <p:nvPr>
            <p:extLst>
              <p:ext uri="{D42A27DB-BD31-4B8C-83A1-F6EECF244321}">
                <p14:modId xmlns:p14="http://schemas.microsoft.com/office/powerpoint/2010/main" val="190096124"/>
              </p:ext>
            </p:extLst>
          </p:nvPr>
        </p:nvGraphicFramePr>
        <p:xfrm>
          <a:off x="615553" y="1651384"/>
          <a:ext cx="6616700" cy="5869940"/>
        </p:xfrm>
        <a:graphic>
          <a:graphicData uri="http://schemas.openxmlformats.org/drawingml/2006/table">
            <a:tbl>
              <a:tblPr/>
              <a:tblGrid>
                <a:gridCol w="2656580">
                  <a:extLst>
                    <a:ext uri="{9D8B030D-6E8A-4147-A177-3AD203B41FA5}">
                      <a16:colId xmlns:a16="http://schemas.microsoft.com/office/drawing/2014/main" val="2846568852"/>
                    </a:ext>
                  </a:extLst>
                </a:gridCol>
                <a:gridCol w="990030">
                  <a:extLst>
                    <a:ext uri="{9D8B030D-6E8A-4147-A177-3AD203B41FA5}">
                      <a16:colId xmlns:a16="http://schemas.microsoft.com/office/drawing/2014/main" val="2068676643"/>
                    </a:ext>
                  </a:extLst>
                </a:gridCol>
                <a:gridCol w="990030">
                  <a:extLst>
                    <a:ext uri="{9D8B030D-6E8A-4147-A177-3AD203B41FA5}">
                      <a16:colId xmlns:a16="http://schemas.microsoft.com/office/drawing/2014/main" val="414625139"/>
                    </a:ext>
                  </a:extLst>
                </a:gridCol>
                <a:gridCol w="990030">
                  <a:extLst>
                    <a:ext uri="{9D8B030D-6E8A-4147-A177-3AD203B41FA5}">
                      <a16:colId xmlns:a16="http://schemas.microsoft.com/office/drawing/2014/main" val="2596732891"/>
                    </a:ext>
                  </a:extLst>
                </a:gridCol>
                <a:gridCol w="990030">
                  <a:extLst>
                    <a:ext uri="{9D8B030D-6E8A-4147-A177-3AD203B41FA5}">
                      <a16:colId xmlns:a16="http://schemas.microsoft.com/office/drawing/2014/main" val="1210807054"/>
                    </a:ext>
                  </a:extLst>
                </a:gridCol>
              </a:tblGrid>
              <a:tr h="190500">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4">
                  <a:txBody>
                    <a:bodyPr/>
                    <a:lstStyle/>
                    <a:p>
                      <a:pPr algn="ctr"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YTD % growth</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1276565"/>
                  </a:ext>
                </a:extLst>
              </a:tr>
              <a:tr h="190500">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Tracked card spending categories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YTD'22</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YTD'23</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YTD'24</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YTD'25</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4266107"/>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Automotive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20%</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BF7F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47%</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ECF6F1"/>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243%</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90%</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AD4AA"/>
                    </a:solidFill>
                  </a:tcPr>
                </a:tc>
                <a:extLst>
                  <a:ext uri="{0D108BD9-81ED-4DB2-BD59-A6C34878D82A}">
                    <a16:rowId xmlns:a16="http://schemas.microsoft.com/office/drawing/2014/main" val="3851831616"/>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Books and newspaper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C9CC"/>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22%</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FBF7F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C4C7"/>
                    </a:solidFill>
                  </a:tcPr>
                </a:tc>
                <a:extLst>
                  <a:ext uri="{0D108BD9-81ED-4DB2-BD59-A6C34878D82A}">
                    <a16:rowId xmlns:a16="http://schemas.microsoft.com/office/drawing/2014/main" val="1867150823"/>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Building and hardware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21%</a:t>
                      </a:r>
                    </a:p>
                  </a:txBody>
                  <a:tcPr marL="6350" marR="6350" marT="6350" marB="0" anchor="b">
                    <a:lnL>
                      <a:noFill/>
                    </a:lnL>
                    <a:lnR>
                      <a:noFill/>
                    </a:lnR>
                    <a:lnT>
                      <a:noFill/>
                    </a:lnT>
                    <a:lnB>
                      <a:noFill/>
                    </a:lnB>
                    <a:solidFill>
                      <a:srgbClr val="FBFBF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BD8D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CBCE"/>
                    </a:solidFill>
                  </a:tcPr>
                </a:tc>
                <a:extLst>
                  <a:ext uri="{0D108BD9-81ED-4DB2-BD59-A6C34878D82A}">
                    <a16:rowId xmlns:a16="http://schemas.microsoft.com/office/drawing/2014/main" val="926762200"/>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Business and professional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DCD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36%</a:t>
                      </a:r>
                    </a:p>
                  </a:txBody>
                  <a:tcPr marL="6350" marR="6350" marT="6350" marB="0" anchor="b">
                    <a:lnL>
                      <a:noFill/>
                    </a:lnL>
                    <a:lnR>
                      <a:noFill/>
                    </a:lnR>
                    <a:lnT>
                      <a:noFill/>
                    </a:lnT>
                    <a:lnB>
                      <a:noFill/>
                    </a:lnB>
                    <a:solidFill>
                      <a:srgbClr val="F3F9F7"/>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39%</a:t>
                      </a:r>
                    </a:p>
                  </a:txBody>
                  <a:tcPr marL="6350" marR="6350" marT="6350" marB="0" anchor="b">
                    <a:lnL>
                      <a:noFill/>
                    </a:lnL>
                    <a:lnR>
                      <a:noFill/>
                    </a:lnR>
                    <a:lnT>
                      <a:noFill/>
                    </a:lnT>
                    <a:lnB>
                      <a:noFill/>
                    </a:lnB>
                    <a:solidFill>
                      <a:srgbClr val="ECF6F2"/>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B5B8"/>
                    </a:solidFill>
                  </a:tcPr>
                </a:tc>
                <a:extLst>
                  <a:ext uri="{0D108BD9-81ED-4DB2-BD59-A6C34878D82A}">
                    <a16:rowId xmlns:a16="http://schemas.microsoft.com/office/drawing/2014/main" val="602797059"/>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Care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DAEFE2"/>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AD2D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DDE0"/>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2F8F7"/>
                    </a:solidFill>
                  </a:tcPr>
                </a:tc>
                <a:extLst>
                  <a:ext uri="{0D108BD9-81ED-4DB2-BD59-A6C34878D82A}">
                    <a16:rowId xmlns:a16="http://schemas.microsoft.com/office/drawing/2014/main" val="3510168481"/>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Clothing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85%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E3F2E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31%</a:t>
                      </a:r>
                    </a:p>
                  </a:txBody>
                  <a:tcPr marL="6350" marR="6350" marT="6350" marB="0" anchor="b">
                    <a:lnL>
                      <a:noFill/>
                    </a:lnL>
                    <a:lnR>
                      <a:noFill/>
                    </a:lnR>
                    <a:lnT>
                      <a:noFill/>
                    </a:lnT>
                    <a:lnB>
                      <a:noFill/>
                    </a:lnB>
                    <a:solidFill>
                      <a:srgbClr val="F6FAF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24%</a:t>
                      </a:r>
                    </a:p>
                  </a:txBody>
                  <a:tcPr marL="6350" marR="6350" marT="6350" marB="0" anchor="b">
                    <a:lnL>
                      <a:noFill/>
                    </a:lnL>
                    <a:lnR>
                      <a:noFill/>
                    </a:lnR>
                    <a:lnT>
                      <a:noFill/>
                    </a:lnT>
                    <a:lnB>
                      <a:noFill/>
                    </a:lnB>
                    <a:solidFill>
                      <a:srgbClr val="F6FAF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DDE0"/>
                    </a:solidFill>
                  </a:tcPr>
                </a:tc>
                <a:extLst>
                  <a:ext uri="{0D108BD9-81ED-4DB2-BD59-A6C34878D82A}">
                    <a16:rowId xmlns:a16="http://schemas.microsoft.com/office/drawing/2014/main" val="1361508253"/>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Commercial and industrial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D3D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BEAE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60%</a:t>
                      </a:r>
                    </a:p>
                  </a:txBody>
                  <a:tcPr marL="6350" marR="6350" marT="6350" marB="0" anchor="b">
                    <a:lnL>
                      <a:noFill/>
                    </a:lnL>
                    <a:lnR>
                      <a:noFill/>
                    </a:lnR>
                    <a:lnT>
                      <a:noFill/>
                    </a:lnT>
                    <a:lnB>
                      <a:noFill/>
                    </a:lnB>
                    <a:solidFill>
                      <a:srgbClr val="DEF0E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131%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203586863"/>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Digital print media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399%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144%</a:t>
                      </a:r>
                    </a:p>
                  </a:txBody>
                  <a:tcPr marL="6350" marR="6350" marT="6350" marB="0" anchor="b">
                    <a:lnL>
                      <a:noFill/>
                    </a:lnL>
                    <a:lnR>
                      <a:noFill/>
                    </a:lnR>
                    <a:lnT>
                      <a:noFill/>
                    </a:lnT>
                    <a:lnB>
                      <a:noFill/>
                    </a:lnB>
                    <a:solidFill>
                      <a:srgbClr val="ACDCB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27%</a:t>
                      </a:r>
                    </a:p>
                  </a:txBody>
                  <a:tcPr marL="6350" marR="6350" marT="6350" marB="0" anchor="b">
                    <a:lnL>
                      <a:noFill/>
                    </a:lnL>
                    <a:lnR>
                      <a:noFill/>
                    </a:lnR>
                    <a:lnT>
                      <a:noFill/>
                    </a:lnT>
                    <a:lnB>
                      <a:noFill/>
                    </a:lnB>
                    <a:solidFill>
                      <a:srgbClr val="F5F9F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99A9C"/>
                    </a:solidFill>
                  </a:tcPr>
                </a:tc>
                <a:extLst>
                  <a:ext uri="{0D108BD9-81ED-4DB2-BD59-A6C34878D82A}">
                    <a16:rowId xmlns:a16="http://schemas.microsoft.com/office/drawing/2014/main" val="874062735"/>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Domestic and cleaning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113%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D8EEE0"/>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17%</a:t>
                      </a:r>
                    </a:p>
                  </a:txBody>
                  <a:tcPr marL="6350" marR="6350" marT="6350" marB="0" anchor="b">
                    <a:lnL>
                      <a:noFill/>
                    </a:lnL>
                    <a:lnR>
                      <a:noFill/>
                    </a:lnR>
                    <a:lnT>
                      <a:noFill/>
                    </a:lnT>
                    <a:lnB>
                      <a:noFill/>
                    </a:lnB>
                    <a:solidFill>
                      <a:srgbClr val="FBF5F8"/>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BDAD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3F6"/>
                    </a:solidFill>
                  </a:tcPr>
                </a:tc>
                <a:extLst>
                  <a:ext uri="{0D108BD9-81ED-4DB2-BD59-A6C34878D82A}">
                    <a16:rowId xmlns:a16="http://schemas.microsoft.com/office/drawing/2014/main" val="1952026461"/>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Education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E5E7"/>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33%</a:t>
                      </a:r>
                    </a:p>
                  </a:txBody>
                  <a:tcPr marL="6350" marR="6350" marT="6350" marB="0" anchor="b">
                    <a:lnL>
                      <a:noFill/>
                    </a:lnL>
                    <a:lnR>
                      <a:noFill/>
                    </a:lnR>
                    <a:lnT>
                      <a:noFill/>
                    </a:lnT>
                    <a:lnB>
                      <a:noFill/>
                    </a:lnB>
                    <a:solidFill>
                      <a:srgbClr val="F5F9F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27%</a:t>
                      </a:r>
                    </a:p>
                  </a:txBody>
                  <a:tcPr marL="6350" marR="6350" marT="6350" marB="0" anchor="b">
                    <a:lnL>
                      <a:noFill/>
                    </a:lnL>
                    <a:lnR>
                      <a:noFill/>
                    </a:lnR>
                    <a:lnT>
                      <a:noFill/>
                    </a:lnT>
                    <a:lnB>
                      <a:noFill/>
                    </a:lnB>
                    <a:solidFill>
                      <a:srgbClr val="F4F9F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67%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B9E1C5"/>
                    </a:solidFill>
                  </a:tcPr>
                </a:tc>
                <a:extLst>
                  <a:ext uri="{0D108BD9-81ED-4DB2-BD59-A6C34878D82A}">
                    <a16:rowId xmlns:a16="http://schemas.microsoft.com/office/drawing/2014/main" val="165490806"/>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Electronic and computers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1F8F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25%</a:t>
                      </a:r>
                    </a:p>
                  </a:txBody>
                  <a:tcPr marL="6350" marR="6350" marT="6350" marB="0" anchor="b">
                    <a:lnL>
                      <a:noFill/>
                    </a:lnL>
                    <a:lnR>
                      <a:noFill/>
                    </a:lnR>
                    <a:lnT>
                      <a:noFill/>
                    </a:lnT>
                    <a:lnB>
                      <a:noFill/>
                    </a:lnB>
                    <a:solidFill>
                      <a:srgbClr val="FAFCF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DCD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CFCFF"/>
                    </a:solidFill>
                  </a:tcPr>
                </a:tc>
                <a:extLst>
                  <a:ext uri="{0D108BD9-81ED-4DB2-BD59-A6C34878D82A}">
                    <a16:rowId xmlns:a16="http://schemas.microsoft.com/office/drawing/2014/main" val="673950447"/>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Food</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7FAF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D8D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33%</a:t>
                      </a:r>
                    </a:p>
                  </a:txBody>
                  <a:tcPr marL="6350" marR="6350" marT="6350" marB="0" anchor="b">
                    <a:lnL>
                      <a:noFill/>
                    </a:lnL>
                    <a:lnR>
                      <a:noFill/>
                    </a:lnR>
                    <a:lnT>
                      <a:noFill/>
                    </a:lnT>
                    <a:lnB>
                      <a:noFill/>
                    </a:lnB>
                    <a:solidFill>
                      <a:srgbClr val="F0F8F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D4ECDC"/>
                    </a:solidFill>
                  </a:tcPr>
                </a:tc>
                <a:extLst>
                  <a:ext uri="{0D108BD9-81ED-4DB2-BD59-A6C34878D82A}">
                    <a16:rowId xmlns:a16="http://schemas.microsoft.com/office/drawing/2014/main" val="4113167487"/>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Funeral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231%</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A8DAB7"/>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-81%</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-22%</a:t>
                      </a:r>
                    </a:p>
                  </a:txBody>
                  <a:tcPr marL="6350" marR="6350" marT="6350" marB="0" anchor="b">
                    <a:lnL>
                      <a:noFill/>
                    </a:lnL>
                    <a:lnR>
                      <a:noFill/>
                    </a:lnR>
                    <a:lnT>
                      <a:noFill/>
                    </a:lnT>
                    <a:lnB>
                      <a:noFill/>
                    </a:lnB>
                    <a:solidFill>
                      <a:srgbClr val="FABDC0"/>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E7F4ED"/>
                    </a:solidFill>
                  </a:tcPr>
                </a:tc>
                <a:extLst>
                  <a:ext uri="{0D108BD9-81ED-4DB2-BD59-A6C34878D82A}">
                    <a16:rowId xmlns:a16="http://schemas.microsoft.com/office/drawing/2014/main" val="236168840"/>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Gambling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ABA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254%</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70%</a:t>
                      </a:r>
                    </a:p>
                  </a:txBody>
                  <a:tcPr marL="6350" marR="6350" marT="6350" marB="0" anchor="b">
                    <a:lnL>
                      <a:noFill/>
                    </a:lnL>
                    <a:lnR>
                      <a:noFill/>
                    </a:lnR>
                    <a:lnT>
                      <a:noFill/>
                    </a:lnT>
                    <a:lnB>
                      <a:noFill/>
                    </a:lnB>
                    <a:solidFill>
                      <a:srgbClr val="D8EEE0"/>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E2F2E8"/>
                    </a:solidFill>
                  </a:tcPr>
                </a:tc>
                <a:extLst>
                  <a:ext uri="{0D108BD9-81ED-4DB2-BD59-A6C34878D82A}">
                    <a16:rowId xmlns:a16="http://schemas.microsoft.com/office/drawing/2014/main" val="342317620"/>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Games and gaming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4F9F8"/>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42%</a:t>
                      </a:r>
                    </a:p>
                  </a:txBody>
                  <a:tcPr marL="6350" marR="6350" marT="6350" marB="0" anchor="b">
                    <a:lnL>
                      <a:noFill/>
                    </a:lnL>
                    <a:lnR>
                      <a:noFill/>
                    </a:lnR>
                    <a:lnT>
                      <a:noFill/>
                    </a:lnT>
                    <a:lnB>
                      <a:noFill/>
                    </a:lnB>
                    <a:solidFill>
                      <a:srgbClr val="EFF7F4"/>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BF2F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8FB"/>
                    </a:solidFill>
                  </a:tcPr>
                </a:tc>
                <a:extLst>
                  <a:ext uri="{0D108BD9-81ED-4DB2-BD59-A6C34878D82A}">
                    <a16:rowId xmlns:a16="http://schemas.microsoft.com/office/drawing/2014/main" val="1584743593"/>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Garages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-80%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173%</a:t>
                      </a:r>
                    </a:p>
                  </a:txBody>
                  <a:tcPr marL="6350" marR="6350" marT="6350" marB="0" anchor="b">
                    <a:lnL>
                      <a:noFill/>
                    </a:lnL>
                    <a:lnR>
                      <a:noFill/>
                    </a:lnR>
                    <a:lnT>
                      <a:noFill/>
                    </a:lnT>
                    <a:lnB>
                      <a:noFill/>
                    </a:lnB>
                    <a:solidFill>
                      <a:srgbClr val="99D4A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-72%</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EBEE"/>
                    </a:solidFill>
                  </a:tcPr>
                </a:tc>
                <a:extLst>
                  <a:ext uri="{0D108BD9-81ED-4DB2-BD59-A6C34878D82A}">
                    <a16:rowId xmlns:a16="http://schemas.microsoft.com/office/drawing/2014/main" val="606101352"/>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Government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ACA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33%</a:t>
                      </a:r>
                    </a:p>
                  </a:txBody>
                  <a:tcPr marL="6350" marR="6350" marT="6350" marB="0" anchor="b">
                    <a:lnL>
                      <a:noFill/>
                    </a:lnL>
                    <a:lnR>
                      <a:noFill/>
                    </a:lnR>
                    <a:lnT>
                      <a:noFill/>
                    </a:lnT>
                    <a:lnB>
                      <a:noFill/>
                    </a:lnB>
                    <a:solidFill>
                      <a:srgbClr val="F5FAF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38%</a:t>
                      </a:r>
                    </a:p>
                  </a:txBody>
                  <a:tcPr marL="6350" marR="6350" marT="6350" marB="0" anchor="b">
                    <a:lnL>
                      <a:noFill/>
                    </a:lnL>
                    <a:lnR>
                      <a:noFill/>
                    </a:lnR>
                    <a:lnT>
                      <a:noFill/>
                    </a:lnT>
                    <a:lnB>
                      <a:noFill/>
                    </a:lnB>
                    <a:solidFill>
                      <a:srgbClr val="EDF6F2"/>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E5F3EB"/>
                    </a:solidFill>
                  </a:tcPr>
                </a:tc>
                <a:extLst>
                  <a:ext uri="{0D108BD9-81ED-4DB2-BD59-A6C34878D82A}">
                    <a16:rowId xmlns:a16="http://schemas.microsoft.com/office/drawing/2014/main" val="4207359419"/>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Health and beauty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E5E8"/>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BE8E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FBF8F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DDDF"/>
                    </a:solidFill>
                  </a:tcPr>
                </a:tc>
                <a:extLst>
                  <a:ext uri="{0D108BD9-81ED-4DB2-BD59-A6C34878D82A}">
                    <a16:rowId xmlns:a16="http://schemas.microsoft.com/office/drawing/2014/main" val="2052661859"/>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Health practitioner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DADC"/>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BE6E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43%</a:t>
                      </a:r>
                    </a:p>
                  </a:txBody>
                  <a:tcPr marL="6350" marR="6350" marT="6350" marB="0" anchor="b">
                    <a:lnL>
                      <a:noFill/>
                    </a:lnL>
                    <a:lnR>
                      <a:noFill/>
                    </a:lnR>
                    <a:lnT>
                      <a:noFill/>
                    </a:lnT>
                    <a:lnB>
                      <a:noFill/>
                    </a:lnB>
                    <a:solidFill>
                      <a:srgbClr val="EAF5F0"/>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7679"/>
                    </a:solidFill>
                  </a:tcPr>
                </a:tc>
                <a:extLst>
                  <a:ext uri="{0D108BD9-81ED-4DB2-BD59-A6C34878D82A}">
                    <a16:rowId xmlns:a16="http://schemas.microsoft.com/office/drawing/2014/main" val="2821955282"/>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Home and garden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CBC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27%</a:t>
                      </a:r>
                    </a:p>
                  </a:txBody>
                  <a:tcPr marL="6350" marR="6350" marT="6350" marB="0" anchor="b">
                    <a:lnL>
                      <a:noFill/>
                    </a:lnL>
                    <a:lnR>
                      <a:noFill/>
                    </a:lnR>
                    <a:lnT>
                      <a:noFill/>
                    </a:lnT>
                    <a:lnB>
                      <a:noFill/>
                    </a:lnB>
                    <a:solidFill>
                      <a:srgbClr val="F9FBF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39%</a:t>
                      </a:r>
                    </a:p>
                  </a:txBody>
                  <a:tcPr marL="6350" marR="6350" marT="6350" marB="0" anchor="b">
                    <a:lnL>
                      <a:noFill/>
                    </a:lnL>
                    <a:lnR>
                      <a:noFill/>
                    </a:lnR>
                    <a:lnT>
                      <a:noFill/>
                    </a:lnT>
                    <a:lnB>
                      <a:noFill/>
                    </a:lnB>
                    <a:solidFill>
                      <a:srgbClr val="ECF6F2"/>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18%</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FBFD"/>
                    </a:solidFill>
                  </a:tcPr>
                </a:tc>
                <a:extLst>
                  <a:ext uri="{0D108BD9-81ED-4DB2-BD59-A6C34878D82A}">
                    <a16:rowId xmlns:a16="http://schemas.microsoft.com/office/drawing/2014/main" val="3789546568"/>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Medical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FBF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42%</a:t>
                      </a:r>
                    </a:p>
                  </a:txBody>
                  <a:tcPr marL="6350" marR="6350" marT="6350" marB="0" anchor="b">
                    <a:lnL>
                      <a:noFill/>
                    </a:lnL>
                    <a:lnR>
                      <a:noFill/>
                    </a:lnR>
                    <a:lnT>
                      <a:noFill/>
                    </a:lnT>
                    <a:lnB>
                      <a:noFill/>
                    </a:lnB>
                    <a:solidFill>
                      <a:srgbClr val="EFF7F4"/>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FBFAF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E8F4EE"/>
                    </a:solidFill>
                  </a:tcPr>
                </a:tc>
                <a:extLst>
                  <a:ext uri="{0D108BD9-81ED-4DB2-BD59-A6C34878D82A}">
                    <a16:rowId xmlns:a16="http://schemas.microsoft.com/office/drawing/2014/main" val="33175417"/>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NGO – social and religious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9D9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E0E3"/>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E9EC"/>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EDF6F2"/>
                    </a:solidFill>
                  </a:tcPr>
                </a:tc>
                <a:extLst>
                  <a:ext uri="{0D108BD9-81ED-4DB2-BD59-A6C34878D82A}">
                    <a16:rowId xmlns:a16="http://schemas.microsoft.com/office/drawing/2014/main" val="3847716678"/>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Speciality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2F8F7"/>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19%</a:t>
                      </a:r>
                    </a:p>
                  </a:txBody>
                  <a:tcPr marL="6350" marR="6350" marT="6350" marB="0" anchor="b">
                    <a:lnL>
                      <a:noFill/>
                    </a:lnL>
                    <a:lnR>
                      <a:noFill/>
                    </a:lnR>
                    <a:lnT>
                      <a:noFill/>
                    </a:lnT>
                    <a:lnB>
                      <a:noFill/>
                    </a:lnB>
                    <a:solidFill>
                      <a:srgbClr val="FBF8F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E7E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9FBFC"/>
                    </a:solidFill>
                  </a:tcPr>
                </a:tc>
                <a:extLst>
                  <a:ext uri="{0D108BD9-81ED-4DB2-BD59-A6C34878D82A}">
                    <a16:rowId xmlns:a16="http://schemas.microsoft.com/office/drawing/2014/main" val="2520767784"/>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Sports; outdoors and travel</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87%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E3F2E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84%</a:t>
                      </a:r>
                    </a:p>
                  </a:txBody>
                  <a:tcPr marL="6350" marR="6350" marT="6350" marB="0" anchor="b">
                    <a:lnL>
                      <a:noFill/>
                    </a:lnL>
                    <a:lnR>
                      <a:noFill/>
                    </a:lnR>
                    <a:lnT>
                      <a:noFill/>
                    </a:lnT>
                    <a:lnB>
                      <a:noFill/>
                    </a:lnB>
                    <a:solidFill>
                      <a:srgbClr val="D3ECDC"/>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22%</a:t>
                      </a:r>
                    </a:p>
                  </a:txBody>
                  <a:tcPr marL="6350" marR="6350" marT="6350" marB="0" anchor="b">
                    <a:lnL>
                      <a:noFill/>
                    </a:lnL>
                    <a:lnR>
                      <a:noFill/>
                    </a:lnR>
                    <a:lnT>
                      <a:noFill/>
                    </a:lnT>
                    <a:lnB>
                      <a:noFill/>
                    </a:lnB>
                    <a:solidFill>
                      <a:srgbClr val="F8FBFC"/>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EBEE"/>
                    </a:solidFill>
                  </a:tcPr>
                </a:tc>
                <a:extLst>
                  <a:ext uri="{0D108BD9-81ED-4DB2-BD59-A6C34878D82A}">
                    <a16:rowId xmlns:a16="http://schemas.microsoft.com/office/drawing/2014/main" val="2295658742"/>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Stationery and office furniture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B4B7"/>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-29%</a:t>
                      </a:r>
                    </a:p>
                  </a:txBody>
                  <a:tcPr marL="6350" marR="6350" marT="6350" marB="0" anchor="b">
                    <a:lnL>
                      <a:noFill/>
                    </a:lnL>
                    <a:lnR>
                      <a:noFill/>
                    </a:lnR>
                    <a:lnT>
                      <a:noFill/>
                    </a:lnT>
                    <a:lnB>
                      <a:noFill/>
                    </a:lnB>
                    <a:solidFill>
                      <a:srgbClr val="FAB4B6"/>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19%</a:t>
                      </a:r>
                    </a:p>
                  </a:txBody>
                  <a:tcPr marL="6350" marR="6350" marT="6350" marB="0" anchor="b">
                    <a:lnL>
                      <a:noFill/>
                    </a:lnL>
                    <a:lnR>
                      <a:noFill/>
                    </a:lnR>
                    <a:lnT>
                      <a:noFill/>
                    </a:lnT>
                    <a:lnB>
                      <a:noFill/>
                    </a:lnB>
                    <a:solidFill>
                      <a:srgbClr val="F9FBF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CFCFF"/>
                    </a:solidFill>
                  </a:tcPr>
                </a:tc>
                <a:extLst>
                  <a:ext uri="{0D108BD9-81ED-4DB2-BD59-A6C34878D82A}">
                    <a16:rowId xmlns:a16="http://schemas.microsoft.com/office/drawing/2014/main" val="2480025663"/>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Telecommunication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D2D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FBEBE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FACDD0"/>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BFE"/>
                    </a:solidFill>
                  </a:tcPr>
                </a:tc>
                <a:extLst>
                  <a:ext uri="{0D108BD9-81ED-4DB2-BD59-A6C34878D82A}">
                    <a16:rowId xmlns:a16="http://schemas.microsoft.com/office/drawing/2014/main" val="4038299570"/>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Tourism</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78%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E6F4EC"/>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26%</a:t>
                      </a:r>
                    </a:p>
                  </a:txBody>
                  <a:tcPr marL="6350" marR="6350" marT="6350" marB="0" anchor="b">
                    <a:lnL>
                      <a:noFill/>
                    </a:lnL>
                    <a:lnR>
                      <a:noFill/>
                    </a:lnR>
                    <a:lnT>
                      <a:noFill/>
                    </a:lnT>
                    <a:lnB>
                      <a:noFill/>
                    </a:lnB>
                    <a:solidFill>
                      <a:srgbClr val="FAFBF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BBBD"/>
                    </a:solidFill>
                  </a:tcPr>
                </a:tc>
                <a:extLst>
                  <a:ext uri="{0D108BD9-81ED-4DB2-BD59-A6C34878D82A}">
                    <a16:rowId xmlns:a16="http://schemas.microsoft.com/office/drawing/2014/main" val="2533407130"/>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Transportation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2F8F6"/>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18%</a:t>
                      </a:r>
                    </a:p>
                  </a:txBody>
                  <a:tcPr marL="6350" marR="6350" marT="6350" marB="0" anchor="b">
                    <a:lnL>
                      <a:noFill/>
                    </a:lnL>
                    <a:lnR>
                      <a:noFill/>
                    </a:lnR>
                    <a:lnT>
                      <a:noFill/>
                    </a:lnT>
                    <a:lnB>
                      <a:noFill/>
                    </a:lnB>
                    <a:solidFill>
                      <a:srgbClr val="FBF6F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FAD0D3"/>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C9E8D3"/>
                    </a:solidFill>
                  </a:tcPr>
                </a:tc>
                <a:extLst>
                  <a:ext uri="{0D108BD9-81ED-4DB2-BD59-A6C34878D82A}">
                    <a16:rowId xmlns:a16="http://schemas.microsoft.com/office/drawing/2014/main" val="1453504310"/>
                  </a:ext>
                </a:extLst>
              </a:tr>
              <a:tr h="19050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Warehousing and storage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28%</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BFCF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-22%</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ABDB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23%</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7FAF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-23%</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3198597878"/>
                  </a:ext>
                </a:extLst>
              </a:tr>
            </a:tbl>
          </a:graphicData>
        </a:graphic>
      </p:graphicFrame>
      <p:graphicFrame>
        <p:nvGraphicFramePr>
          <p:cNvPr id="10" name="Table 9">
            <a:extLst>
              <a:ext uri="{FF2B5EF4-FFF2-40B4-BE49-F238E27FC236}">
                <a16:creationId xmlns:a16="http://schemas.microsoft.com/office/drawing/2014/main" id="{A85A6083-5A75-43AA-8483-5AE2BFCC9CA9}"/>
              </a:ext>
            </a:extLst>
          </p:cNvPr>
          <p:cNvGraphicFramePr>
            <a:graphicFrameLocks noGrp="1"/>
          </p:cNvGraphicFramePr>
          <p:nvPr>
            <p:extLst>
              <p:ext uri="{D42A27DB-BD31-4B8C-83A1-F6EECF244321}">
                <p14:modId xmlns:p14="http://schemas.microsoft.com/office/powerpoint/2010/main" val="1596883836"/>
              </p:ext>
            </p:extLst>
          </p:nvPr>
        </p:nvGraphicFramePr>
        <p:xfrm>
          <a:off x="11773344" y="1526048"/>
          <a:ext cx="7116443" cy="5995276"/>
        </p:xfrm>
        <a:graphic>
          <a:graphicData uri="http://schemas.openxmlformats.org/drawingml/2006/table">
            <a:tbl>
              <a:tblPr/>
              <a:tblGrid>
                <a:gridCol w="3591683">
                  <a:extLst>
                    <a:ext uri="{9D8B030D-6E8A-4147-A177-3AD203B41FA5}">
                      <a16:colId xmlns:a16="http://schemas.microsoft.com/office/drawing/2014/main" val="2867510444"/>
                    </a:ext>
                  </a:extLst>
                </a:gridCol>
                <a:gridCol w="881190">
                  <a:extLst>
                    <a:ext uri="{9D8B030D-6E8A-4147-A177-3AD203B41FA5}">
                      <a16:colId xmlns:a16="http://schemas.microsoft.com/office/drawing/2014/main" val="3422991313"/>
                    </a:ext>
                  </a:extLst>
                </a:gridCol>
                <a:gridCol w="881190">
                  <a:extLst>
                    <a:ext uri="{9D8B030D-6E8A-4147-A177-3AD203B41FA5}">
                      <a16:colId xmlns:a16="http://schemas.microsoft.com/office/drawing/2014/main" val="2674021722"/>
                    </a:ext>
                  </a:extLst>
                </a:gridCol>
                <a:gridCol w="881190">
                  <a:extLst>
                    <a:ext uri="{9D8B030D-6E8A-4147-A177-3AD203B41FA5}">
                      <a16:colId xmlns:a16="http://schemas.microsoft.com/office/drawing/2014/main" val="3281196795"/>
                    </a:ext>
                  </a:extLst>
                </a:gridCol>
                <a:gridCol w="881190">
                  <a:extLst>
                    <a:ext uri="{9D8B030D-6E8A-4147-A177-3AD203B41FA5}">
                      <a16:colId xmlns:a16="http://schemas.microsoft.com/office/drawing/2014/main" val="3675930633"/>
                    </a:ext>
                  </a:extLst>
                </a:gridCol>
              </a:tblGrid>
              <a:tr h="193396">
                <a:tc>
                  <a:txBody>
                    <a:bodyPr/>
                    <a:lstStyle/>
                    <a:p>
                      <a:pPr algn="l" fontAlgn="b"/>
                      <a:endParaRPr lang="en-GB" sz="1200" b="1"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4">
                  <a:txBody>
                    <a:bodyPr/>
                    <a:lstStyle/>
                    <a:p>
                      <a:pPr algn="ctr"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YTD % distribution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7097683"/>
                  </a:ext>
                </a:extLst>
              </a:tr>
              <a:tr h="193396">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Tracked card spending categories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YTD'22</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YTD'23</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YTD'24</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YTD'25</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8322215"/>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Automotive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0.15%</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8898C"/>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0.17%</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98F91"/>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0.47%</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AD1D3"/>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0.75%</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FCFF"/>
                    </a:solidFill>
                  </a:tcPr>
                </a:tc>
                <a:extLst>
                  <a:ext uri="{0D108BD9-81ED-4DB2-BD59-A6C34878D82A}">
                    <a16:rowId xmlns:a16="http://schemas.microsoft.com/office/drawing/2014/main" val="617745465"/>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Books and newspaper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0.47%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D2D4"/>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0.46%</a:t>
                      </a:r>
                    </a:p>
                  </a:txBody>
                  <a:tcPr marL="6350" marR="6350" marT="6350" marB="0" anchor="b">
                    <a:lnL>
                      <a:noFill/>
                    </a:lnL>
                    <a:lnR>
                      <a:noFill/>
                    </a:lnR>
                    <a:lnT>
                      <a:noFill/>
                    </a:lnT>
                    <a:lnB>
                      <a:noFill/>
                    </a:lnB>
                    <a:solidFill>
                      <a:srgbClr val="FACFD1"/>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0.40%</a:t>
                      </a:r>
                    </a:p>
                  </a:txBody>
                  <a:tcPr marL="6350" marR="6350" marT="6350" marB="0" anchor="b">
                    <a:lnL>
                      <a:noFill/>
                    </a:lnL>
                    <a:lnR>
                      <a:noFill/>
                    </a:lnR>
                    <a:lnT>
                      <a:noFill/>
                    </a:lnT>
                    <a:lnB>
                      <a:noFill/>
                    </a:lnB>
                    <a:solidFill>
                      <a:srgbClr val="FAC2C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0.34%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B4B7"/>
                    </a:solidFill>
                  </a:tcPr>
                </a:tc>
                <a:extLst>
                  <a:ext uri="{0D108BD9-81ED-4DB2-BD59-A6C34878D82A}">
                    <a16:rowId xmlns:a16="http://schemas.microsoft.com/office/drawing/2014/main" val="226379546"/>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Building and hardware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0.67%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0.65%</a:t>
                      </a:r>
                    </a:p>
                  </a:txBody>
                  <a:tcPr marL="6350" marR="6350" marT="6350" marB="0" anchor="b">
                    <a:lnL>
                      <a:noFill/>
                    </a:lnL>
                    <a:lnR>
                      <a:noFill/>
                    </a:lnR>
                    <a:lnT>
                      <a:noFill/>
                    </a:lnT>
                    <a:lnB>
                      <a:noFill/>
                    </a:lnB>
                    <a:solidFill>
                      <a:srgbClr val="FBF8F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0.47%</a:t>
                      </a:r>
                    </a:p>
                  </a:txBody>
                  <a:tcPr marL="6350" marR="6350" marT="6350" marB="0" anchor="b">
                    <a:lnL>
                      <a:noFill/>
                    </a:lnL>
                    <a:lnR>
                      <a:noFill/>
                    </a:lnR>
                    <a:lnT>
                      <a:noFill/>
                    </a:lnT>
                    <a:lnB>
                      <a:noFill/>
                    </a:lnB>
                    <a:solidFill>
                      <a:srgbClr val="FAD2D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0.41%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C3C6"/>
                    </a:solidFill>
                  </a:tcPr>
                </a:tc>
                <a:extLst>
                  <a:ext uri="{0D108BD9-81ED-4DB2-BD59-A6C34878D82A}">
                    <a16:rowId xmlns:a16="http://schemas.microsoft.com/office/drawing/2014/main" val="4293473905"/>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Business and professional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17.69%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85CC9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19.26%</a:t>
                      </a:r>
                    </a:p>
                  </a:txBody>
                  <a:tcPr marL="6350" marR="6350" marT="6350" marB="0" anchor="b">
                    <a:lnL>
                      <a:noFill/>
                    </a:lnL>
                    <a:lnR>
                      <a:noFill/>
                    </a:lnR>
                    <a:lnT>
                      <a:noFill/>
                    </a:lnT>
                    <a:lnB>
                      <a:noFill/>
                    </a:lnB>
                    <a:solidFill>
                      <a:srgbClr val="7AC88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20.99%</a:t>
                      </a:r>
                    </a:p>
                  </a:txBody>
                  <a:tcPr marL="6350" marR="6350" marT="6350" marB="0" anchor="b">
                    <a:lnL>
                      <a:noFill/>
                    </a:lnL>
                    <a:lnR>
                      <a:noFill/>
                    </a:lnR>
                    <a:lnT>
                      <a:noFill/>
                    </a:lnT>
                    <a:lnB>
                      <a:noFill/>
                    </a:lnB>
                    <a:solidFill>
                      <a:srgbClr val="6EC38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17.01%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8ACE9D"/>
                    </a:solidFill>
                  </a:tcPr>
                </a:tc>
                <a:extLst>
                  <a:ext uri="{0D108BD9-81ED-4DB2-BD59-A6C34878D82A}">
                    <a16:rowId xmlns:a16="http://schemas.microsoft.com/office/drawing/2014/main" val="2499416925"/>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Care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0.00%</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0.00%</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696B"/>
                    </a:solidFill>
                  </a:tcPr>
                </a:tc>
                <a:extLst>
                  <a:ext uri="{0D108BD9-81ED-4DB2-BD59-A6C34878D82A}">
                    <a16:rowId xmlns:a16="http://schemas.microsoft.com/office/drawing/2014/main" val="387723858"/>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Clothing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7.40%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CDE9D7"/>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7.75%</a:t>
                      </a:r>
                    </a:p>
                  </a:txBody>
                  <a:tcPr marL="6350" marR="6350" marT="6350" marB="0" anchor="b">
                    <a:lnL>
                      <a:noFill/>
                    </a:lnL>
                    <a:lnR>
                      <a:noFill/>
                    </a:lnR>
                    <a:lnT>
                      <a:noFill/>
                    </a:lnT>
                    <a:lnB>
                      <a:noFill/>
                    </a:lnB>
                    <a:solidFill>
                      <a:srgbClr val="CBE8D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7.57%</a:t>
                      </a:r>
                    </a:p>
                  </a:txBody>
                  <a:tcPr marL="6350" marR="6350" marT="6350" marB="0" anchor="b">
                    <a:lnL>
                      <a:noFill/>
                    </a:lnL>
                    <a:lnR>
                      <a:noFill/>
                    </a:lnR>
                    <a:lnT>
                      <a:noFill/>
                    </a:lnT>
                    <a:lnB>
                      <a:noFill/>
                    </a:lnB>
                    <a:solidFill>
                      <a:srgbClr val="CCE9D6"/>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6.80%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D2EBDA"/>
                    </a:solidFill>
                  </a:tcPr>
                </a:tc>
                <a:extLst>
                  <a:ext uri="{0D108BD9-81ED-4DB2-BD59-A6C34878D82A}">
                    <a16:rowId xmlns:a16="http://schemas.microsoft.com/office/drawing/2014/main" val="2823591024"/>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Commercial and industrial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7072"/>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0.03%</a:t>
                      </a:r>
                    </a:p>
                  </a:txBody>
                  <a:tcPr marL="6350" marR="6350" marT="6350" marB="0" anchor="b">
                    <a:lnL>
                      <a:noFill/>
                    </a:lnL>
                    <a:lnR>
                      <a:noFill/>
                    </a:lnR>
                    <a:lnT>
                      <a:noFill/>
                    </a:lnT>
                    <a:lnB>
                      <a:noFill/>
                    </a:lnB>
                    <a:solidFill>
                      <a:srgbClr val="F86F71"/>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0.04%</a:t>
                      </a:r>
                    </a:p>
                  </a:txBody>
                  <a:tcPr marL="6350" marR="6350" marT="6350" marB="0" anchor="b">
                    <a:lnL>
                      <a:noFill/>
                    </a:lnL>
                    <a:lnR>
                      <a:noFill/>
                    </a:lnR>
                    <a:lnT>
                      <a:noFill/>
                    </a:lnT>
                    <a:lnB>
                      <a:noFill/>
                    </a:lnB>
                    <a:solidFill>
                      <a:srgbClr val="F87173"/>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787A"/>
                    </a:solidFill>
                  </a:tcPr>
                </a:tc>
                <a:extLst>
                  <a:ext uri="{0D108BD9-81ED-4DB2-BD59-A6C34878D82A}">
                    <a16:rowId xmlns:a16="http://schemas.microsoft.com/office/drawing/2014/main" val="2332101445"/>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Digital print media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1.11%</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FBF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2.17%</a:t>
                      </a:r>
                    </a:p>
                  </a:txBody>
                  <a:tcPr marL="6350" marR="6350" marT="6350" marB="0" anchor="b">
                    <a:lnL>
                      <a:noFill/>
                    </a:lnL>
                    <a:lnR>
                      <a:noFill/>
                    </a:lnR>
                    <a:lnT>
                      <a:noFill/>
                    </a:lnT>
                    <a:lnB>
                      <a:noFill/>
                    </a:lnB>
                    <a:solidFill>
                      <a:srgbClr val="F2F8F6"/>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2.15%</a:t>
                      </a:r>
                    </a:p>
                  </a:txBody>
                  <a:tcPr marL="6350" marR="6350" marT="6350" marB="0" anchor="b">
                    <a:lnL>
                      <a:noFill/>
                    </a:lnL>
                    <a:lnR>
                      <a:noFill/>
                    </a:lnR>
                    <a:lnT>
                      <a:noFill/>
                    </a:lnT>
                    <a:lnB>
                      <a:noFill/>
                    </a:lnB>
                    <a:solidFill>
                      <a:srgbClr val="F2F8F6"/>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1.61%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6FAFA"/>
                    </a:solidFill>
                  </a:tcPr>
                </a:tc>
                <a:extLst>
                  <a:ext uri="{0D108BD9-81ED-4DB2-BD59-A6C34878D82A}">
                    <a16:rowId xmlns:a16="http://schemas.microsoft.com/office/drawing/2014/main" val="3772232025"/>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Domestic and cleaning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7173"/>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0.03%</a:t>
                      </a:r>
                    </a:p>
                  </a:txBody>
                  <a:tcPr marL="6350" marR="6350" marT="6350" marB="0" anchor="b">
                    <a:lnL>
                      <a:noFill/>
                    </a:lnL>
                    <a:lnR>
                      <a:noFill/>
                    </a:lnR>
                    <a:lnT>
                      <a:noFill/>
                    </a:lnT>
                    <a:lnB>
                      <a:noFill/>
                    </a:lnB>
                    <a:solidFill>
                      <a:srgbClr val="F87072"/>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0.03%</a:t>
                      </a:r>
                    </a:p>
                  </a:txBody>
                  <a:tcPr marL="6350" marR="6350" marT="6350" marB="0" anchor="b">
                    <a:lnL>
                      <a:noFill/>
                    </a:lnL>
                    <a:lnR>
                      <a:noFill/>
                    </a:lnR>
                    <a:lnT>
                      <a:noFill/>
                    </a:lnT>
                    <a:lnB>
                      <a:noFill/>
                    </a:lnB>
                    <a:solidFill>
                      <a:srgbClr val="F86E70"/>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6E70"/>
                    </a:solidFill>
                  </a:tcPr>
                </a:tc>
                <a:extLst>
                  <a:ext uri="{0D108BD9-81ED-4DB2-BD59-A6C34878D82A}">
                    <a16:rowId xmlns:a16="http://schemas.microsoft.com/office/drawing/2014/main" val="4290633575"/>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Education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1.58%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6FAF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1.68%</a:t>
                      </a:r>
                    </a:p>
                  </a:txBody>
                  <a:tcPr marL="6350" marR="6350" marT="6350" marB="0" anchor="b">
                    <a:lnL>
                      <a:noFill/>
                    </a:lnL>
                    <a:lnR>
                      <a:noFill/>
                    </a:lnR>
                    <a:lnT>
                      <a:noFill/>
                    </a:lnT>
                    <a:lnB>
                      <a:noFill/>
                    </a:lnB>
                    <a:solidFill>
                      <a:srgbClr val="F5FAF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1.68%</a:t>
                      </a:r>
                    </a:p>
                  </a:txBody>
                  <a:tcPr marL="6350" marR="6350" marT="6350" marB="0" anchor="b">
                    <a:lnL>
                      <a:noFill/>
                    </a:lnL>
                    <a:lnR>
                      <a:noFill/>
                    </a:lnR>
                    <a:lnT>
                      <a:noFill/>
                    </a:lnT>
                    <a:lnB>
                      <a:noFill/>
                    </a:lnB>
                    <a:solidFill>
                      <a:srgbClr val="F5FAF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2.34%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1F8F5"/>
                    </a:solidFill>
                  </a:tcPr>
                </a:tc>
                <a:extLst>
                  <a:ext uri="{0D108BD9-81ED-4DB2-BD59-A6C34878D82A}">
                    <a16:rowId xmlns:a16="http://schemas.microsoft.com/office/drawing/2014/main" val="1793645605"/>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Electronic and computers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1.87%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4F9F8"/>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1.87%</a:t>
                      </a:r>
                    </a:p>
                  </a:txBody>
                  <a:tcPr marL="6350" marR="6350" marT="6350" marB="0" anchor="b">
                    <a:lnL>
                      <a:noFill/>
                    </a:lnL>
                    <a:lnR>
                      <a:noFill/>
                    </a:lnR>
                    <a:lnT>
                      <a:noFill/>
                    </a:lnT>
                    <a:lnB>
                      <a:noFill/>
                    </a:lnB>
                    <a:solidFill>
                      <a:srgbClr val="F4F9F8"/>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1.42%</a:t>
                      </a:r>
                    </a:p>
                  </a:txBody>
                  <a:tcPr marL="6350" marR="6350" marT="6350" marB="0" anchor="b">
                    <a:lnL>
                      <a:noFill/>
                    </a:lnL>
                    <a:lnR>
                      <a:noFill/>
                    </a:lnR>
                    <a:lnT>
                      <a:noFill/>
                    </a:lnT>
                    <a:lnB>
                      <a:noFill/>
                    </a:lnB>
                    <a:solidFill>
                      <a:srgbClr val="F7FAF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1.37%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FAFB"/>
                    </a:solidFill>
                  </a:tcPr>
                </a:tc>
                <a:extLst>
                  <a:ext uri="{0D108BD9-81ED-4DB2-BD59-A6C34878D82A}">
                    <a16:rowId xmlns:a16="http://schemas.microsoft.com/office/drawing/2014/main" val="2133008348"/>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Food</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21.29%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6CC283"/>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16.46%</a:t>
                      </a:r>
                    </a:p>
                  </a:txBody>
                  <a:tcPr marL="6350" marR="6350" marT="6350" marB="0" anchor="b">
                    <a:lnL>
                      <a:noFill/>
                    </a:lnL>
                    <a:lnR>
                      <a:noFill/>
                    </a:lnR>
                    <a:lnT>
                      <a:noFill/>
                    </a:lnT>
                    <a:lnB>
                      <a:noFill/>
                    </a:lnB>
                    <a:solidFill>
                      <a:srgbClr val="8ED0A0"/>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17.15%</a:t>
                      </a:r>
                    </a:p>
                  </a:txBody>
                  <a:tcPr marL="6350" marR="6350" marT="6350" marB="0" anchor="b">
                    <a:lnL>
                      <a:noFill/>
                    </a:lnL>
                    <a:lnR>
                      <a:noFill/>
                    </a:lnR>
                    <a:lnT>
                      <a:noFill/>
                    </a:lnT>
                    <a:lnB>
                      <a:noFill/>
                    </a:lnB>
                    <a:solidFill>
                      <a:srgbClr val="89CE9C"/>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20.97%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6EC385"/>
                    </a:solidFill>
                  </a:tcPr>
                </a:tc>
                <a:extLst>
                  <a:ext uri="{0D108BD9-81ED-4DB2-BD59-A6C34878D82A}">
                    <a16:rowId xmlns:a16="http://schemas.microsoft.com/office/drawing/2014/main" val="3827294493"/>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Funeral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0.00%</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0.00%</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696B"/>
                    </a:solidFill>
                  </a:tcPr>
                </a:tc>
                <a:extLst>
                  <a:ext uri="{0D108BD9-81ED-4DB2-BD59-A6C34878D82A}">
                    <a16:rowId xmlns:a16="http://schemas.microsoft.com/office/drawing/2014/main" val="2792961519"/>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Gambling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FBF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3.06%</a:t>
                      </a:r>
                    </a:p>
                  </a:txBody>
                  <a:tcPr marL="6350" marR="6350" marT="6350" marB="0" anchor="b">
                    <a:lnL>
                      <a:noFill/>
                    </a:lnL>
                    <a:lnR>
                      <a:noFill/>
                    </a:lnR>
                    <a:lnT>
                      <a:noFill/>
                    </a:lnT>
                    <a:lnB>
                      <a:noFill/>
                    </a:lnB>
                    <a:solidFill>
                      <a:srgbClr val="ECF6F1"/>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4.07%</a:t>
                      </a:r>
                    </a:p>
                  </a:txBody>
                  <a:tcPr marL="6350" marR="6350" marT="6350" marB="0" anchor="b">
                    <a:lnL>
                      <a:noFill/>
                    </a:lnL>
                    <a:lnR>
                      <a:noFill/>
                    </a:lnR>
                    <a:lnT>
                      <a:noFill/>
                    </a:lnT>
                    <a:lnB>
                      <a:noFill/>
                    </a:lnB>
                    <a:solidFill>
                      <a:srgbClr val="E5F3E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4.62%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E1F1E8"/>
                    </a:solidFill>
                  </a:tcPr>
                </a:tc>
                <a:extLst>
                  <a:ext uri="{0D108BD9-81ED-4DB2-BD59-A6C34878D82A}">
                    <a16:rowId xmlns:a16="http://schemas.microsoft.com/office/drawing/2014/main" val="736556632"/>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Games and gaming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0.69%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0.79%</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0.68%</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0.65%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8FB"/>
                    </a:solidFill>
                  </a:tcPr>
                </a:tc>
                <a:extLst>
                  <a:ext uri="{0D108BD9-81ED-4DB2-BD59-A6C34878D82A}">
                    <a16:rowId xmlns:a16="http://schemas.microsoft.com/office/drawing/2014/main" val="585938720"/>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Garages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F71"/>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0.07%</a:t>
                      </a:r>
                    </a:p>
                  </a:txBody>
                  <a:tcPr marL="6350" marR="6350" marT="6350" marB="0" anchor="b">
                    <a:lnL>
                      <a:noFill/>
                    </a:lnL>
                    <a:lnR>
                      <a:noFill/>
                    </a:lnR>
                    <a:lnT>
                      <a:noFill/>
                    </a:lnT>
                    <a:lnB>
                      <a:noFill/>
                    </a:lnB>
                    <a:solidFill>
                      <a:srgbClr val="F8787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0.01%</a:t>
                      </a:r>
                    </a:p>
                  </a:txBody>
                  <a:tcPr marL="6350" marR="6350" marT="6350" marB="0" anchor="b">
                    <a:lnL>
                      <a:noFill/>
                    </a:lnL>
                    <a:lnR>
                      <a:noFill/>
                    </a:lnR>
                    <a:lnT>
                      <a:noFill/>
                    </a:lnT>
                    <a:lnB>
                      <a:noFill/>
                    </a:lnB>
                    <a:solidFill>
                      <a:srgbClr val="F86C6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6C6E"/>
                    </a:solidFill>
                  </a:tcPr>
                </a:tc>
                <a:extLst>
                  <a:ext uri="{0D108BD9-81ED-4DB2-BD59-A6C34878D82A}">
                    <a16:rowId xmlns:a16="http://schemas.microsoft.com/office/drawing/2014/main" val="3783643368"/>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Government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1.70%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5FAF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1.80%</a:t>
                      </a:r>
                    </a:p>
                  </a:txBody>
                  <a:tcPr marL="6350" marR="6350" marT="6350" marB="0" anchor="b">
                    <a:lnL>
                      <a:noFill/>
                    </a:lnL>
                    <a:lnR>
                      <a:noFill/>
                    </a:lnR>
                    <a:lnT>
                      <a:noFill/>
                    </a:lnT>
                    <a:lnB>
                      <a:noFill/>
                    </a:lnB>
                    <a:solidFill>
                      <a:srgbClr val="F5F9F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1.95%</a:t>
                      </a:r>
                    </a:p>
                  </a:txBody>
                  <a:tcPr marL="6350" marR="6350" marT="6350" marB="0" anchor="b">
                    <a:lnL>
                      <a:noFill/>
                    </a:lnL>
                    <a:lnR>
                      <a:noFill/>
                    </a:lnR>
                    <a:lnT>
                      <a:noFill/>
                    </a:lnT>
                    <a:lnB>
                      <a:noFill/>
                    </a:lnB>
                    <a:solidFill>
                      <a:srgbClr val="F3F9F8"/>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2.17%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2F8F6"/>
                    </a:solidFill>
                  </a:tcPr>
                </a:tc>
                <a:extLst>
                  <a:ext uri="{0D108BD9-81ED-4DB2-BD59-A6C34878D82A}">
                    <a16:rowId xmlns:a16="http://schemas.microsoft.com/office/drawing/2014/main" val="2822911010"/>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Health and beauty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0.32%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B1B3"/>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0.28%</a:t>
                      </a:r>
                    </a:p>
                  </a:txBody>
                  <a:tcPr marL="6350" marR="6350" marT="6350" marB="0" anchor="b">
                    <a:lnL>
                      <a:noFill/>
                    </a:lnL>
                    <a:lnR>
                      <a:noFill/>
                    </a:lnR>
                    <a:lnT>
                      <a:noFill/>
                    </a:lnT>
                    <a:lnB>
                      <a:noFill/>
                    </a:lnB>
                    <a:solidFill>
                      <a:srgbClr val="F9A7A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0.25%</a:t>
                      </a:r>
                    </a:p>
                  </a:txBody>
                  <a:tcPr marL="6350" marR="6350" marT="6350" marB="0" anchor="b">
                    <a:lnL>
                      <a:noFill/>
                    </a:lnL>
                    <a:lnR>
                      <a:noFill/>
                    </a:lnR>
                    <a:lnT>
                      <a:noFill/>
                    </a:lnT>
                    <a:lnB>
                      <a:noFill/>
                    </a:lnB>
                    <a:solidFill>
                      <a:srgbClr val="F9A0A2"/>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0.22%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99A9C"/>
                    </a:solidFill>
                  </a:tcPr>
                </a:tc>
                <a:extLst>
                  <a:ext uri="{0D108BD9-81ED-4DB2-BD59-A6C34878D82A}">
                    <a16:rowId xmlns:a16="http://schemas.microsoft.com/office/drawing/2014/main" val="2344376023"/>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Health practitioner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7476"/>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0.04%</a:t>
                      </a:r>
                    </a:p>
                  </a:txBody>
                  <a:tcPr marL="6350" marR="6350" marT="6350" marB="0" anchor="b">
                    <a:lnL>
                      <a:noFill/>
                    </a:lnL>
                    <a:lnR>
                      <a:noFill/>
                    </a:lnR>
                    <a:lnT>
                      <a:noFill/>
                    </a:lnT>
                    <a:lnB>
                      <a:noFill/>
                    </a:lnB>
                    <a:solidFill>
                      <a:srgbClr val="F87274"/>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0.05%</a:t>
                      </a:r>
                    </a:p>
                  </a:txBody>
                  <a:tcPr marL="6350" marR="6350" marT="6350" marB="0" anchor="b">
                    <a:lnL>
                      <a:noFill/>
                    </a:lnL>
                    <a:lnR>
                      <a:noFill/>
                    </a:lnR>
                    <a:lnT>
                      <a:noFill/>
                    </a:lnT>
                    <a:lnB>
                      <a:noFill/>
                    </a:lnB>
                    <a:solidFill>
                      <a:srgbClr val="F87476"/>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7072"/>
                    </a:solidFill>
                  </a:tcPr>
                </a:tc>
                <a:extLst>
                  <a:ext uri="{0D108BD9-81ED-4DB2-BD59-A6C34878D82A}">
                    <a16:rowId xmlns:a16="http://schemas.microsoft.com/office/drawing/2014/main" val="1994678606"/>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Home and garden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20.39%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72C488"/>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20.66%</a:t>
                      </a:r>
                    </a:p>
                  </a:txBody>
                  <a:tcPr marL="6350" marR="6350" marT="6350" marB="0" anchor="b">
                    <a:lnL>
                      <a:noFill/>
                    </a:lnL>
                    <a:lnR>
                      <a:noFill/>
                    </a:lnR>
                    <a:lnT>
                      <a:noFill/>
                    </a:lnT>
                    <a:lnB>
                      <a:noFill/>
                    </a:lnB>
                    <a:solidFill>
                      <a:srgbClr val="70C487"/>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22.49%</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22.12%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66C07E"/>
                    </a:solidFill>
                  </a:tcPr>
                </a:tc>
                <a:extLst>
                  <a:ext uri="{0D108BD9-81ED-4DB2-BD59-A6C34878D82A}">
                    <a16:rowId xmlns:a16="http://schemas.microsoft.com/office/drawing/2014/main" val="1245304323"/>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Medical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0.59%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ECE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0.67%</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0.60%</a:t>
                      </a:r>
                    </a:p>
                  </a:txBody>
                  <a:tcPr marL="6350" marR="6350" marT="6350" marB="0" anchor="b">
                    <a:lnL>
                      <a:noFill/>
                    </a:lnL>
                    <a:lnR>
                      <a:noFill/>
                    </a:lnR>
                    <a:lnT>
                      <a:noFill/>
                    </a:lnT>
                    <a:lnB>
                      <a:noFill/>
                    </a:lnB>
                    <a:solidFill>
                      <a:srgbClr val="FBEEF0"/>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0.66%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BFE"/>
                    </a:solidFill>
                  </a:tcPr>
                </a:tc>
                <a:extLst>
                  <a:ext uri="{0D108BD9-81ED-4DB2-BD59-A6C34878D82A}">
                    <a16:rowId xmlns:a16="http://schemas.microsoft.com/office/drawing/2014/main" val="4276178095"/>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NGO – social and religious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0.19%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9396"/>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0.16%</a:t>
                      </a:r>
                    </a:p>
                  </a:txBody>
                  <a:tcPr marL="6350" marR="6350" marT="6350" marB="0" anchor="b">
                    <a:lnL>
                      <a:noFill/>
                    </a:lnL>
                    <a:lnR>
                      <a:noFill/>
                    </a:lnR>
                    <a:lnT>
                      <a:noFill/>
                    </a:lnT>
                    <a:lnB>
                      <a:noFill/>
                    </a:lnB>
                    <a:solidFill>
                      <a:srgbClr val="F88C8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0.13%</a:t>
                      </a:r>
                    </a:p>
                  </a:txBody>
                  <a:tcPr marL="6350" marR="6350" marT="6350" marB="0" anchor="b">
                    <a:lnL>
                      <a:noFill/>
                    </a:lnL>
                    <a:lnR>
                      <a:noFill/>
                    </a:lnR>
                    <a:lnT>
                      <a:noFill/>
                    </a:lnT>
                    <a:lnB>
                      <a:noFill/>
                    </a:lnB>
                    <a:solidFill>
                      <a:srgbClr val="F88587"/>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0.14%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8789"/>
                    </a:solidFill>
                  </a:tcPr>
                </a:tc>
                <a:extLst>
                  <a:ext uri="{0D108BD9-81ED-4DB2-BD59-A6C34878D82A}">
                    <a16:rowId xmlns:a16="http://schemas.microsoft.com/office/drawing/2014/main" val="1407052260"/>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Speciality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3.24%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EAF5F0"/>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3.08%</a:t>
                      </a:r>
                    </a:p>
                  </a:txBody>
                  <a:tcPr marL="6350" marR="6350" marT="6350" marB="0" anchor="b">
                    <a:lnL>
                      <a:noFill/>
                    </a:lnL>
                    <a:lnR>
                      <a:noFill/>
                    </a:lnR>
                    <a:lnT>
                      <a:noFill/>
                    </a:lnT>
                    <a:lnB>
                      <a:noFill/>
                    </a:lnB>
                    <a:solidFill>
                      <a:srgbClr val="ECF6F1"/>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2.48%</a:t>
                      </a:r>
                    </a:p>
                  </a:txBody>
                  <a:tcPr marL="6350" marR="6350" marT="6350" marB="0" anchor="b">
                    <a:lnL>
                      <a:noFill/>
                    </a:lnL>
                    <a:lnR>
                      <a:noFill/>
                    </a:lnR>
                    <a:lnT>
                      <a:noFill/>
                    </a:lnT>
                    <a:lnB>
                      <a:noFill/>
                    </a:lnB>
                    <a:solidFill>
                      <a:srgbClr val="F0F7F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2.46%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0F7F5"/>
                    </a:solidFill>
                  </a:tcPr>
                </a:tc>
                <a:extLst>
                  <a:ext uri="{0D108BD9-81ED-4DB2-BD59-A6C34878D82A}">
                    <a16:rowId xmlns:a16="http://schemas.microsoft.com/office/drawing/2014/main" val="3891163118"/>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Sports; outdoors and travel</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0.43%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C8C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0.64%</a:t>
                      </a:r>
                    </a:p>
                  </a:txBody>
                  <a:tcPr marL="6350" marR="6350" marT="6350" marB="0" anchor="b">
                    <a:lnL>
                      <a:noFill/>
                    </a:lnL>
                    <a:lnR>
                      <a:noFill/>
                    </a:lnR>
                    <a:lnT>
                      <a:noFill/>
                    </a:lnT>
                    <a:lnB>
                      <a:noFill/>
                    </a:lnB>
                    <a:solidFill>
                      <a:srgbClr val="FBF6F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0.61%</a:t>
                      </a:r>
                    </a:p>
                  </a:txBody>
                  <a:tcPr marL="6350" marR="6350" marT="6350" marB="0" anchor="b">
                    <a:lnL>
                      <a:noFill/>
                    </a:lnL>
                    <a:lnR>
                      <a:noFill/>
                    </a:lnR>
                    <a:lnT>
                      <a:noFill/>
                    </a:lnT>
                    <a:lnB>
                      <a:noFill/>
                    </a:lnB>
                    <a:solidFill>
                      <a:srgbClr val="FBEFF2"/>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0.56%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E6E9"/>
                    </a:solidFill>
                  </a:tcPr>
                </a:tc>
                <a:extLst>
                  <a:ext uri="{0D108BD9-81ED-4DB2-BD59-A6C34878D82A}">
                    <a16:rowId xmlns:a16="http://schemas.microsoft.com/office/drawing/2014/main" val="4264212753"/>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Stationery and office furniture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D6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0.01%</a:t>
                      </a:r>
                    </a:p>
                  </a:txBody>
                  <a:tcPr marL="6350" marR="6350" marT="6350" marB="0" anchor="b">
                    <a:lnL>
                      <a:noFill/>
                    </a:lnL>
                    <a:lnR>
                      <a:noFill/>
                    </a:lnR>
                    <a:lnT>
                      <a:noFill/>
                    </a:lnT>
                    <a:lnB>
                      <a:noFill/>
                    </a:lnB>
                    <a:solidFill>
                      <a:srgbClr val="F86B6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0.01%</a:t>
                      </a:r>
                    </a:p>
                  </a:txBody>
                  <a:tcPr marL="6350" marR="6350" marT="6350" marB="0" anchor="b">
                    <a:lnL>
                      <a:noFill/>
                    </a:lnL>
                    <a:lnR>
                      <a:noFill/>
                    </a:lnR>
                    <a:lnT>
                      <a:noFill/>
                    </a:lnT>
                    <a:lnB>
                      <a:noFill/>
                    </a:lnB>
                    <a:solidFill>
                      <a:srgbClr val="F86B6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6B6D"/>
                    </a:solidFill>
                  </a:tcPr>
                </a:tc>
                <a:extLst>
                  <a:ext uri="{0D108BD9-81ED-4DB2-BD59-A6C34878D82A}">
                    <a16:rowId xmlns:a16="http://schemas.microsoft.com/office/drawing/2014/main" val="2919610759"/>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Telecommunication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2.60%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EFF7F4"/>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2.28%</a:t>
                      </a:r>
                    </a:p>
                  </a:txBody>
                  <a:tcPr marL="6350" marR="6350" marT="6350" marB="0" anchor="b">
                    <a:lnL>
                      <a:noFill/>
                    </a:lnL>
                    <a:lnR>
                      <a:noFill/>
                    </a:lnR>
                    <a:lnT>
                      <a:noFill/>
                    </a:lnT>
                    <a:lnB>
                      <a:noFill/>
                    </a:lnB>
                    <a:solidFill>
                      <a:srgbClr val="F1F8F6"/>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1.57%</a:t>
                      </a:r>
                    </a:p>
                  </a:txBody>
                  <a:tcPr marL="6350" marR="6350" marT="6350" marB="0" anchor="b">
                    <a:lnL>
                      <a:noFill/>
                    </a:lnL>
                    <a:lnR>
                      <a:noFill/>
                    </a:lnR>
                    <a:lnT>
                      <a:noFill/>
                    </a:lnT>
                    <a:lnB>
                      <a:noFill/>
                    </a:lnB>
                    <a:solidFill>
                      <a:srgbClr val="F6FAF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1.51%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7FAFA"/>
                    </a:solidFill>
                  </a:tcPr>
                </a:tc>
                <a:extLst>
                  <a:ext uri="{0D108BD9-81ED-4DB2-BD59-A6C34878D82A}">
                    <a16:rowId xmlns:a16="http://schemas.microsoft.com/office/drawing/2014/main" val="1560492960"/>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Tourism</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7.75%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CBE8D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7.82%</a:t>
                      </a:r>
                    </a:p>
                  </a:txBody>
                  <a:tcPr marL="6350" marR="6350" marT="6350" marB="0" anchor="b">
                    <a:lnL>
                      <a:noFill/>
                    </a:lnL>
                    <a:lnR>
                      <a:noFill/>
                    </a:lnR>
                    <a:lnT>
                      <a:noFill/>
                    </a:lnT>
                    <a:lnB>
                      <a:noFill/>
                    </a:lnB>
                    <a:solidFill>
                      <a:srgbClr val="CAE8D4"/>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7.05%</a:t>
                      </a:r>
                    </a:p>
                  </a:txBody>
                  <a:tcPr marL="6350" marR="6350" marT="6350" marB="0" anchor="b">
                    <a:lnL>
                      <a:noFill/>
                    </a:lnL>
                    <a:lnR>
                      <a:noFill/>
                    </a:lnR>
                    <a:lnT>
                      <a:noFill/>
                    </a:lnT>
                    <a:lnB>
                      <a:noFill/>
                    </a:lnB>
                    <a:solidFill>
                      <a:srgbClr val="D0EAD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5.80%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D8EEE0"/>
                    </a:solidFill>
                  </a:tcPr>
                </a:tc>
                <a:extLst>
                  <a:ext uri="{0D108BD9-81ED-4DB2-BD59-A6C34878D82A}">
                    <a16:rowId xmlns:a16="http://schemas.microsoft.com/office/drawing/2014/main" val="454580757"/>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Transportation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8.62%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C5E6C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8.12%</a:t>
                      </a:r>
                    </a:p>
                  </a:txBody>
                  <a:tcPr marL="6350" marR="6350" marT="6350" marB="0" anchor="b">
                    <a:lnL>
                      <a:noFill/>
                    </a:lnL>
                    <a:lnR>
                      <a:noFill/>
                    </a:lnR>
                    <a:lnT>
                      <a:noFill/>
                    </a:lnT>
                    <a:lnB>
                      <a:noFill/>
                    </a:lnB>
                    <a:solidFill>
                      <a:srgbClr val="C8E7D2"/>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5.69%</a:t>
                      </a:r>
                    </a:p>
                  </a:txBody>
                  <a:tcPr marL="6350" marR="6350" marT="6350" marB="0" anchor="b">
                    <a:lnL>
                      <a:noFill/>
                    </a:lnL>
                    <a:lnR>
                      <a:noFill/>
                    </a:lnR>
                    <a:lnT>
                      <a:noFill/>
                    </a:lnT>
                    <a:lnB>
                      <a:noFill/>
                    </a:lnB>
                    <a:solidFill>
                      <a:srgbClr val="D9EEE1"/>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7.35%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CEE9D7"/>
                    </a:solidFill>
                  </a:tcPr>
                </a:tc>
                <a:extLst>
                  <a:ext uri="{0D108BD9-81ED-4DB2-BD59-A6C34878D82A}">
                    <a16:rowId xmlns:a16="http://schemas.microsoft.com/office/drawing/2014/main" val="1657059096"/>
                  </a:ext>
                </a:extLst>
              </a:tr>
              <a:tr h="193396">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Warehousing and storage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0.00%</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8696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0.00%</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8696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0.00%</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8696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0.00%</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3505038101"/>
                  </a:ext>
                </a:extLst>
              </a:tr>
            </a:tbl>
          </a:graphicData>
        </a:graphic>
      </p:graphicFrame>
    </p:spTree>
    <p:extLst>
      <p:ext uri="{BB962C8B-B14F-4D97-AF65-F5344CB8AC3E}">
        <p14:creationId xmlns:p14="http://schemas.microsoft.com/office/powerpoint/2010/main" val="2732803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A48DB-656E-4C22-9010-7AF3784ACB2D}"/>
            </a:ext>
          </a:extLst>
        </p:cNvPr>
        <p:cNvGrpSpPr/>
        <p:nvPr/>
      </p:nvGrpSpPr>
      <p:grpSpPr>
        <a:xfrm>
          <a:off x="0" y="0"/>
          <a:ext cx="0" cy="0"/>
          <a:chOff x="0" y="0"/>
          <a:chExt cx="0" cy="0"/>
        </a:xfrm>
      </p:grpSpPr>
      <p:sp>
        <p:nvSpPr>
          <p:cNvPr id="102" name="object 102">
            <a:extLst>
              <a:ext uri="{FF2B5EF4-FFF2-40B4-BE49-F238E27FC236}">
                <a16:creationId xmlns:a16="http://schemas.microsoft.com/office/drawing/2014/main" id="{BE09E571-B234-F92F-1FD0-45315F55C048}"/>
              </a:ext>
            </a:extLst>
          </p:cNvPr>
          <p:cNvSpPr txBox="1">
            <a:spLocks noGrp="1"/>
          </p:cNvSpPr>
          <p:nvPr>
            <p:ph type="title"/>
          </p:nvPr>
        </p:nvSpPr>
        <p:spPr>
          <a:xfrm>
            <a:off x="253630" y="255951"/>
            <a:ext cx="10495915" cy="678421"/>
          </a:xfrm>
          <a:prstGeom prst="rect">
            <a:avLst/>
          </a:prstGeom>
        </p:spPr>
        <p:txBody>
          <a:bodyPr vert="horz" wrap="square" lIns="0" tIns="69880" rIns="0" bIns="0" rtlCol="0" anchor="t">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lang="en-GB" spc="-20" noProof="0" dirty="0">
                <a:solidFill>
                  <a:srgbClr val="DC0037"/>
                </a:solidFill>
              </a:rPr>
              <a:t>April YTD 2025 | In-store Spending </a:t>
            </a:r>
            <a:endParaRPr lang="en-GB" b="0" spc="-20" noProof="0" dirty="0">
              <a:solidFill>
                <a:srgbClr val="DC0037"/>
              </a:solidFill>
              <a:highlight>
                <a:srgbClr val="FFFF00"/>
              </a:highlight>
              <a:latin typeface="Brave Sans"/>
              <a:cs typeface="Brave Sans"/>
            </a:endParaRPr>
          </a:p>
        </p:txBody>
      </p:sp>
      <p:sp>
        <p:nvSpPr>
          <p:cNvPr id="13" name="object 127">
            <a:extLst>
              <a:ext uri="{FF2B5EF4-FFF2-40B4-BE49-F238E27FC236}">
                <a16:creationId xmlns:a16="http://schemas.microsoft.com/office/drawing/2014/main" id="{3F84BAE3-3B43-151F-B6E6-CFF81E0A5F88}"/>
              </a:ext>
            </a:extLst>
          </p:cNvPr>
          <p:cNvSpPr txBox="1"/>
          <p:nvPr/>
        </p:nvSpPr>
        <p:spPr>
          <a:xfrm>
            <a:off x="615553" y="8228437"/>
            <a:ext cx="2047598" cy="275075"/>
          </a:xfrm>
          <a:prstGeom prst="rect">
            <a:avLst/>
          </a:prstGeom>
        </p:spPr>
        <p:txBody>
          <a:bodyPr vert="horz" wrap="square" lIns="0" tIns="15875" rIns="0" bIns="0" rtlCol="0" anchor="t">
            <a:spAutoFit/>
          </a:bodyPr>
          <a:lstStyle/>
          <a:p>
            <a:pPr marL="12700">
              <a:lnSpc>
                <a:spcPct val="100000"/>
              </a:lnSpc>
              <a:spcBef>
                <a:spcPts val="125"/>
              </a:spcBef>
            </a:pPr>
            <a:r>
              <a:rPr lang="en-GB" sz="800" b="1" noProof="0" dirty="0">
                <a:solidFill>
                  <a:srgbClr val="DB1437"/>
                </a:solidFill>
                <a:latin typeface="Brave Sans Bold"/>
                <a:cs typeface="Brave Sans Bold"/>
              </a:rPr>
              <a:t>Table 14</a:t>
            </a:r>
          </a:p>
          <a:p>
            <a:pPr marL="12700">
              <a:lnSpc>
                <a:spcPct val="100000"/>
              </a:lnSpc>
              <a:spcBef>
                <a:spcPts val="125"/>
              </a:spcBef>
            </a:pPr>
            <a:r>
              <a:rPr lang="en-GB" sz="800" b="1" noProof="0" dirty="0">
                <a:solidFill>
                  <a:srgbClr val="DB1437"/>
                </a:solidFill>
                <a:latin typeface="Brave Sans Bold"/>
                <a:cs typeface="Brave Sans Bold"/>
              </a:rPr>
              <a:t>Source:</a:t>
            </a:r>
            <a:r>
              <a:rPr lang="en-GB" sz="800" b="1" spc="75" noProof="0" dirty="0">
                <a:solidFill>
                  <a:srgbClr val="DB1437"/>
                </a:solidFill>
                <a:latin typeface="Brave Sans Bold"/>
                <a:cs typeface="Brave Sans Bold"/>
              </a:rPr>
              <a:t> </a:t>
            </a:r>
            <a:r>
              <a:rPr lang="en-GB" sz="800" noProof="0" dirty="0">
                <a:solidFill>
                  <a:srgbClr val="DB1437"/>
                </a:solidFill>
                <a:latin typeface="Brave Sans"/>
                <a:cs typeface="Brave Sans"/>
              </a:rPr>
              <a:t>Absa’s</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Merchant</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Spend</a:t>
            </a:r>
            <a:r>
              <a:rPr lang="en-GB" sz="800" spc="45" noProof="0" dirty="0">
                <a:solidFill>
                  <a:srgbClr val="DB1437"/>
                </a:solidFill>
                <a:latin typeface="Brave Sans"/>
                <a:cs typeface="Brave Sans"/>
              </a:rPr>
              <a:t> </a:t>
            </a:r>
            <a:r>
              <a:rPr lang="en-GB" sz="800" spc="-10" noProof="0" dirty="0">
                <a:solidFill>
                  <a:srgbClr val="DB1437"/>
                </a:solidFill>
                <a:latin typeface="Brave Sans"/>
                <a:cs typeface="Brave Sans"/>
              </a:rPr>
              <a:t>Analytics</a:t>
            </a:r>
          </a:p>
        </p:txBody>
      </p:sp>
      <p:sp>
        <p:nvSpPr>
          <p:cNvPr id="14" name="object 127">
            <a:extLst>
              <a:ext uri="{FF2B5EF4-FFF2-40B4-BE49-F238E27FC236}">
                <a16:creationId xmlns:a16="http://schemas.microsoft.com/office/drawing/2014/main" id="{9D23F45C-CC4C-1806-3705-E2B63E48F5E8}"/>
              </a:ext>
            </a:extLst>
          </p:cNvPr>
          <p:cNvSpPr txBox="1"/>
          <p:nvPr/>
        </p:nvSpPr>
        <p:spPr>
          <a:xfrm>
            <a:off x="11057064" y="8228436"/>
            <a:ext cx="2047598" cy="275075"/>
          </a:xfrm>
          <a:prstGeom prst="rect">
            <a:avLst/>
          </a:prstGeom>
        </p:spPr>
        <p:txBody>
          <a:bodyPr vert="horz" wrap="square" lIns="0" tIns="15875" rIns="0" bIns="0" rtlCol="0" anchor="t">
            <a:spAutoFit/>
          </a:bodyPr>
          <a:lstStyle/>
          <a:p>
            <a:pPr marL="12700">
              <a:lnSpc>
                <a:spcPct val="100000"/>
              </a:lnSpc>
              <a:spcBef>
                <a:spcPts val="125"/>
              </a:spcBef>
            </a:pPr>
            <a:r>
              <a:rPr lang="en-GB" sz="800" b="1" noProof="0" dirty="0">
                <a:solidFill>
                  <a:srgbClr val="DB1437"/>
                </a:solidFill>
                <a:latin typeface="Brave Sans Bold"/>
                <a:cs typeface="Brave Sans Bold"/>
              </a:rPr>
              <a:t>Table 15</a:t>
            </a:r>
          </a:p>
          <a:p>
            <a:pPr marL="12700">
              <a:lnSpc>
                <a:spcPct val="100000"/>
              </a:lnSpc>
              <a:spcBef>
                <a:spcPts val="125"/>
              </a:spcBef>
            </a:pPr>
            <a:r>
              <a:rPr lang="en-GB" sz="800" b="1" noProof="0" dirty="0">
                <a:solidFill>
                  <a:srgbClr val="DB1437"/>
                </a:solidFill>
                <a:latin typeface="Brave Sans Bold"/>
                <a:cs typeface="Brave Sans Bold"/>
              </a:rPr>
              <a:t>Source:</a:t>
            </a:r>
            <a:r>
              <a:rPr lang="en-GB" sz="800" b="1" spc="75" noProof="0" dirty="0">
                <a:solidFill>
                  <a:srgbClr val="DB1437"/>
                </a:solidFill>
                <a:latin typeface="Brave Sans Bold"/>
                <a:cs typeface="Brave Sans Bold"/>
              </a:rPr>
              <a:t> </a:t>
            </a:r>
            <a:r>
              <a:rPr lang="en-GB" sz="800" noProof="0" dirty="0">
                <a:solidFill>
                  <a:srgbClr val="DB1437"/>
                </a:solidFill>
                <a:latin typeface="Brave Sans"/>
                <a:cs typeface="Brave Sans"/>
              </a:rPr>
              <a:t>Absa’s</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Merchant</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Spend</a:t>
            </a:r>
            <a:r>
              <a:rPr lang="en-GB" sz="800" spc="45" noProof="0" dirty="0">
                <a:solidFill>
                  <a:srgbClr val="DB1437"/>
                </a:solidFill>
                <a:latin typeface="Brave Sans"/>
                <a:cs typeface="Brave Sans"/>
              </a:rPr>
              <a:t> </a:t>
            </a:r>
            <a:r>
              <a:rPr lang="en-GB" sz="800" spc="-10" noProof="0" dirty="0">
                <a:solidFill>
                  <a:srgbClr val="DB1437"/>
                </a:solidFill>
                <a:latin typeface="Brave Sans"/>
                <a:cs typeface="Brave Sans"/>
              </a:rPr>
              <a:t>Analytics</a:t>
            </a:r>
          </a:p>
        </p:txBody>
      </p:sp>
      <p:sp>
        <p:nvSpPr>
          <p:cNvPr id="2" name="Slide Number Placeholder 1">
            <a:extLst>
              <a:ext uri="{FF2B5EF4-FFF2-40B4-BE49-F238E27FC236}">
                <a16:creationId xmlns:a16="http://schemas.microsoft.com/office/drawing/2014/main" id="{C18620CB-5827-8631-420E-75358C4229C9}"/>
              </a:ext>
            </a:extLst>
          </p:cNvPr>
          <p:cNvSpPr>
            <a:spLocks noGrp="1"/>
          </p:cNvSpPr>
          <p:nvPr>
            <p:ph type="sldNum" sz="quarter" idx="7"/>
          </p:nvPr>
        </p:nvSpPr>
        <p:spPr/>
        <p:txBody>
          <a:bodyPr/>
          <a:lstStyle/>
          <a:p>
            <a:fld id="{B6F15528-21DE-4FAA-801E-634DDDAF4B2B}" type="slidenum">
              <a:rPr lang="en-GB" noProof="0" smtClean="0"/>
              <a:t>12</a:t>
            </a:fld>
            <a:endParaRPr lang="en-GB" noProof="0" dirty="0"/>
          </a:p>
        </p:txBody>
      </p:sp>
      <p:sp>
        <p:nvSpPr>
          <p:cNvPr id="3" name="object 13">
            <a:extLst>
              <a:ext uri="{FF2B5EF4-FFF2-40B4-BE49-F238E27FC236}">
                <a16:creationId xmlns:a16="http://schemas.microsoft.com/office/drawing/2014/main" id="{C961A354-52BE-400C-1EFC-3282D9863207}"/>
              </a:ext>
            </a:extLst>
          </p:cNvPr>
          <p:cNvSpPr txBox="1">
            <a:spLocks noGrp="1"/>
          </p:cNvSpPr>
          <p:nvPr/>
        </p:nvSpPr>
        <p:spPr>
          <a:xfrm>
            <a:off x="282756" y="10480625"/>
            <a:ext cx="3715815" cy="421719"/>
          </a:xfrm>
          <a:prstGeom prst="rect">
            <a:avLst/>
          </a:prstGeom>
        </p:spPr>
        <p:txBody>
          <a:bodyPr vert="horz" wrap="square" lIns="0" tIns="6985" rIns="0" bIns="0" rtlCol="0">
            <a:spAutoFit/>
          </a:bodyPr>
          <a:lstStyle>
            <a:defPPr>
              <a:defRPr kern="0"/>
            </a:defPPr>
            <a:lvl1pPr>
              <a:defRPr sz="1150" b="0" i="0">
                <a:solidFill>
                  <a:srgbClr val="A09E9E"/>
                </a:solidFill>
                <a:latin typeface="Brave Sans"/>
                <a:cs typeface="Brave Sans"/>
              </a:defRPr>
            </a:lvl1pPr>
          </a:lstStyle>
          <a:p>
            <a:pPr marL="12700" marR="5080">
              <a:lnSpc>
                <a:spcPct val="120000"/>
              </a:lnSpc>
              <a:spcBef>
                <a:spcPts val="55"/>
              </a:spcBef>
            </a:pPr>
            <a:r>
              <a:rPr lang="en-GB" b="1" noProof="0" dirty="0">
                <a:latin typeface="Brave Sans Bold"/>
                <a:cs typeface="Brave Sans Bold"/>
              </a:rPr>
              <a:t>Absa’s</a:t>
            </a:r>
            <a:r>
              <a:rPr lang="en-GB" b="1" spc="-15" noProof="0" dirty="0">
                <a:latin typeface="Brave Sans Bold"/>
                <a:cs typeface="Brave Sans Bold"/>
              </a:rPr>
              <a:t> </a:t>
            </a:r>
            <a:r>
              <a:rPr lang="en-GB" b="1" noProof="0" dirty="0">
                <a:latin typeface="Brave Sans Bold"/>
                <a:cs typeface="Brave Sans Bold"/>
              </a:rPr>
              <a:t>Merchant</a:t>
            </a:r>
            <a:r>
              <a:rPr lang="en-GB" b="1" spc="-15" noProof="0" dirty="0">
                <a:latin typeface="Brave Sans Bold"/>
                <a:cs typeface="Brave Sans Bold"/>
              </a:rPr>
              <a:t> </a:t>
            </a:r>
            <a:r>
              <a:rPr lang="en-GB" b="1" noProof="0" dirty="0">
                <a:latin typeface="Brave Sans Bold"/>
                <a:cs typeface="Brave Sans Bold"/>
              </a:rPr>
              <a:t>Spend</a:t>
            </a:r>
            <a:r>
              <a:rPr lang="en-GB" b="1" spc="-30" noProof="0" dirty="0">
                <a:latin typeface="Brave Sans Bold"/>
                <a:cs typeface="Brave Sans Bold"/>
              </a:rPr>
              <a:t> </a:t>
            </a:r>
            <a:r>
              <a:rPr lang="en-GB" b="1" noProof="0" dirty="0">
                <a:latin typeface="Brave Sans Bold"/>
                <a:cs typeface="Brave Sans Bold"/>
              </a:rPr>
              <a:t>Analytics: </a:t>
            </a:r>
            <a:r>
              <a:rPr lang="en-GB" b="1" dirty="0">
                <a:latin typeface="Brave Sans Bold"/>
                <a:cs typeface="Brave Sans Bold"/>
              </a:rPr>
              <a:t>April</a:t>
            </a:r>
            <a:r>
              <a:rPr lang="en-GB" b="1" noProof="0" dirty="0">
                <a:latin typeface="Brave Sans Bold"/>
                <a:cs typeface="Brave Sans Bold"/>
              </a:rPr>
              <a:t> </a:t>
            </a:r>
            <a:r>
              <a:rPr lang="en-GB" spc="-20" noProof="0" dirty="0"/>
              <a:t>2025 </a:t>
            </a:r>
          </a:p>
          <a:p>
            <a:pPr marL="12700" marR="5080">
              <a:lnSpc>
                <a:spcPct val="120000"/>
              </a:lnSpc>
              <a:spcBef>
                <a:spcPts val="55"/>
              </a:spcBef>
            </a:pPr>
            <a:r>
              <a:rPr lang="en-GB" b="1" noProof="0" dirty="0"/>
              <a:t>Consumer</a:t>
            </a:r>
            <a:r>
              <a:rPr lang="en-GB" b="1" spc="-30" noProof="0" dirty="0"/>
              <a:t> Sector</a:t>
            </a:r>
            <a:endParaRPr lang="en-GB" b="1" spc="-10" noProof="0" dirty="0"/>
          </a:p>
        </p:txBody>
      </p:sp>
      <p:graphicFrame>
        <p:nvGraphicFramePr>
          <p:cNvPr id="4" name="Table 3">
            <a:extLst>
              <a:ext uri="{FF2B5EF4-FFF2-40B4-BE49-F238E27FC236}">
                <a16:creationId xmlns:a16="http://schemas.microsoft.com/office/drawing/2014/main" id="{CC6CF4A5-0029-5968-E8A7-00DD436160D6}"/>
              </a:ext>
            </a:extLst>
          </p:cNvPr>
          <p:cNvGraphicFramePr>
            <a:graphicFrameLocks noGrp="1"/>
          </p:cNvGraphicFramePr>
          <p:nvPr>
            <p:extLst>
              <p:ext uri="{D42A27DB-BD31-4B8C-83A1-F6EECF244321}">
                <p14:modId xmlns:p14="http://schemas.microsoft.com/office/powerpoint/2010/main" val="3289596395"/>
              </p:ext>
            </p:extLst>
          </p:nvPr>
        </p:nvGraphicFramePr>
        <p:xfrm>
          <a:off x="615553" y="1999494"/>
          <a:ext cx="7226300" cy="5869940"/>
        </p:xfrm>
        <a:graphic>
          <a:graphicData uri="http://schemas.openxmlformats.org/drawingml/2006/table">
            <a:tbl>
              <a:tblPr/>
              <a:tblGrid>
                <a:gridCol w="2699384">
                  <a:extLst>
                    <a:ext uri="{9D8B030D-6E8A-4147-A177-3AD203B41FA5}">
                      <a16:colId xmlns:a16="http://schemas.microsoft.com/office/drawing/2014/main" val="729005258"/>
                    </a:ext>
                  </a:extLst>
                </a:gridCol>
                <a:gridCol w="1131729">
                  <a:extLst>
                    <a:ext uri="{9D8B030D-6E8A-4147-A177-3AD203B41FA5}">
                      <a16:colId xmlns:a16="http://schemas.microsoft.com/office/drawing/2014/main" val="1515337382"/>
                    </a:ext>
                  </a:extLst>
                </a:gridCol>
                <a:gridCol w="1131729">
                  <a:extLst>
                    <a:ext uri="{9D8B030D-6E8A-4147-A177-3AD203B41FA5}">
                      <a16:colId xmlns:a16="http://schemas.microsoft.com/office/drawing/2014/main" val="638370441"/>
                    </a:ext>
                  </a:extLst>
                </a:gridCol>
                <a:gridCol w="1131729">
                  <a:extLst>
                    <a:ext uri="{9D8B030D-6E8A-4147-A177-3AD203B41FA5}">
                      <a16:colId xmlns:a16="http://schemas.microsoft.com/office/drawing/2014/main" val="4236266288"/>
                    </a:ext>
                  </a:extLst>
                </a:gridCol>
                <a:gridCol w="1131729">
                  <a:extLst>
                    <a:ext uri="{9D8B030D-6E8A-4147-A177-3AD203B41FA5}">
                      <a16:colId xmlns:a16="http://schemas.microsoft.com/office/drawing/2014/main" val="3203643477"/>
                    </a:ext>
                  </a:extLst>
                </a:gridCol>
              </a:tblGrid>
              <a:tr h="190500">
                <a:tc>
                  <a:txBody>
                    <a:bodyPr/>
                    <a:lstStyle/>
                    <a:p>
                      <a:pPr algn="l" fontAlgn="b"/>
                      <a:endParaRPr lang="en-GB" sz="1200" b="1"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4">
                  <a:txBody>
                    <a:bodyPr/>
                    <a:lstStyle/>
                    <a:p>
                      <a:pPr algn="ctr"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 growth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4388298"/>
                  </a:ext>
                </a:extLst>
              </a:tr>
              <a:tr h="190500">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Tracked card spending categories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YTD'22</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YTD'23</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YTD'24</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YTD'25</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5937063"/>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Automotive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BE6E8"/>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BEBE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FCFF"/>
                    </a:solidFill>
                  </a:tcPr>
                </a:tc>
                <a:extLst>
                  <a:ext uri="{0D108BD9-81ED-4DB2-BD59-A6C34878D82A}">
                    <a16:rowId xmlns:a16="http://schemas.microsoft.com/office/drawing/2014/main" val="3135645956"/>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Books and newspaper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26%</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FBF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a:noFill/>
                    </a:lnB>
                    <a:solidFill>
                      <a:srgbClr val="FBFCF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9B1B3"/>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B5B7"/>
                    </a:solidFill>
                  </a:tcPr>
                </a:tc>
                <a:extLst>
                  <a:ext uri="{0D108BD9-81ED-4DB2-BD59-A6C34878D82A}">
                    <a16:rowId xmlns:a16="http://schemas.microsoft.com/office/drawing/2014/main" val="838938860"/>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Building and hardware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BCB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BE5E8"/>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9979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7FA"/>
                    </a:solidFill>
                  </a:tcPr>
                </a:tc>
                <a:extLst>
                  <a:ext uri="{0D108BD9-81ED-4DB2-BD59-A6C34878D82A}">
                    <a16:rowId xmlns:a16="http://schemas.microsoft.com/office/drawing/2014/main" val="3722719601"/>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Business and professional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63%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EFF7F4"/>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53%</a:t>
                      </a:r>
                    </a:p>
                  </a:txBody>
                  <a:tcPr marL="6350" marR="6350" marT="6350" marB="0" anchor="b">
                    <a:lnL>
                      <a:noFill/>
                    </a:lnL>
                    <a:lnR>
                      <a:noFill/>
                    </a:lnR>
                    <a:lnT>
                      <a:noFill/>
                    </a:lnT>
                    <a:lnB>
                      <a:noFill/>
                    </a:lnB>
                    <a:solidFill>
                      <a:srgbClr val="E4F3E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16%</a:t>
                      </a:r>
                    </a:p>
                  </a:txBody>
                  <a:tcPr marL="6350" marR="6350" marT="6350" marB="0" anchor="b">
                    <a:lnL>
                      <a:noFill/>
                    </a:lnL>
                    <a:lnR>
                      <a:noFill/>
                    </a:lnR>
                    <a:lnT>
                      <a:noFill/>
                    </a:lnT>
                    <a:lnB>
                      <a:noFill/>
                    </a:lnB>
                    <a:solidFill>
                      <a:srgbClr val="90D0A2"/>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9FBFC"/>
                    </a:solidFill>
                  </a:tcPr>
                </a:tc>
                <a:extLst>
                  <a:ext uri="{0D108BD9-81ED-4DB2-BD59-A6C34878D82A}">
                    <a16:rowId xmlns:a16="http://schemas.microsoft.com/office/drawing/2014/main" val="2052800113"/>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Care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FCF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FBEFF2"/>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18%</a:t>
                      </a:r>
                    </a:p>
                  </a:txBody>
                  <a:tcPr marL="6350" marR="6350" marT="6350" marB="0" anchor="b">
                    <a:lnL>
                      <a:noFill/>
                    </a:lnL>
                    <a:lnR>
                      <a:noFill/>
                    </a:lnR>
                    <a:lnT>
                      <a:noFill/>
                    </a:lnT>
                    <a:lnB>
                      <a:noFill/>
                    </a:lnB>
                    <a:solidFill>
                      <a:srgbClr val="7BC890"/>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6FAFA"/>
                    </a:solidFill>
                  </a:tcPr>
                </a:tc>
                <a:extLst>
                  <a:ext uri="{0D108BD9-81ED-4DB2-BD59-A6C34878D82A}">
                    <a16:rowId xmlns:a16="http://schemas.microsoft.com/office/drawing/2014/main" val="2934806805"/>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Clothing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E5E8"/>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9939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CFE"/>
                    </a:solidFill>
                  </a:tcPr>
                </a:tc>
                <a:extLst>
                  <a:ext uri="{0D108BD9-81ED-4DB2-BD59-A6C34878D82A}">
                    <a16:rowId xmlns:a16="http://schemas.microsoft.com/office/drawing/2014/main" val="3314466001"/>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Commercial and industrial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ACCC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C4E6C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E9EC"/>
                    </a:solidFill>
                  </a:tcPr>
                </a:tc>
                <a:extLst>
                  <a:ext uri="{0D108BD9-81ED-4DB2-BD59-A6C34878D82A}">
                    <a16:rowId xmlns:a16="http://schemas.microsoft.com/office/drawing/2014/main" val="385468096"/>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Digital print media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82%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EAF5F0"/>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53%</a:t>
                      </a:r>
                    </a:p>
                  </a:txBody>
                  <a:tcPr marL="6350" marR="6350" marT="6350" marB="0" anchor="b">
                    <a:lnL>
                      <a:noFill/>
                    </a:lnL>
                    <a:lnR>
                      <a:noFill/>
                    </a:lnR>
                    <a:lnT>
                      <a:noFill/>
                    </a:lnT>
                    <a:lnB>
                      <a:noFill/>
                    </a:lnB>
                    <a:solidFill>
                      <a:srgbClr val="E4F3E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B2DEB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2F4"/>
                    </a:solidFill>
                  </a:tcPr>
                </a:tc>
                <a:extLst>
                  <a:ext uri="{0D108BD9-81ED-4DB2-BD59-A6C34878D82A}">
                    <a16:rowId xmlns:a16="http://schemas.microsoft.com/office/drawing/2014/main" val="1500113198"/>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Domestic and cleaning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FBF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BE3E6"/>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ACED1"/>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EBF5F0"/>
                    </a:solidFill>
                  </a:tcPr>
                </a:tc>
                <a:extLst>
                  <a:ext uri="{0D108BD9-81ED-4DB2-BD59-A6C34878D82A}">
                    <a16:rowId xmlns:a16="http://schemas.microsoft.com/office/drawing/2014/main" val="4220473708"/>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Education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36%</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7FAF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17%</a:t>
                      </a:r>
                    </a:p>
                  </a:txBody>
                  <a:tcPr marL="6350" marR="6350" marT="6350" marB="0" anchor="b">
                    <a:lnL>
                      <a:noFill/>
                    </a:lnL>
                    <a:lnR>
                      <a:noFill/>
                    </a:lnR>
                    <a:lnT>
                      <a:noFill/>
                    </a:lnT>
                    <a:lnB>
                      <a:noFill/>
                    </a:lnB>
                    <a:solidFill>
                      <a:srgbClr val="FAFBF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20%</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CFE"/>
                    </a:solidFill>
                  </a:tcPr>
                </a:tc>
                <a:extLst>
                  <a:ext uri="{0D108BD9-81ED-4DB2-BD59-A6C34878D82A}">
                    <a16:rowId xmlns:a16="http://schemas.microsoft.com/office/drawing/2014/main" val="2912034615"/>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Electronic and computers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C2C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AD5D8"/>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AB5B7"/>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8FB"/>
                    </a:solidFill>
                  </a:tcPr>
                </a:tc>
                <a:extLst>
                  <a:ext uri="{0D108BD9-81ED-4DB2-BD59-A6C34878D82A}">
                    <a16:rowId xmlns:a16="http://schemas.microsoft.com/office/drawing/2014/main" val="50179660"/>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Food</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D3D6"/>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16%</a:t>
                      </a:r>
                    </a:p>
                  </a:txBody>
                  <a:tcPr marL="6350" marR="6350" marT="6350" marB="0" anchor="b">
                    <a:lnL>
                      <a:noFill/>
                    </a:lnL>
                    <a:lnR>
                      <a:noFill/>
                    </a:lnR>
                    <a:lnT>
                      <a:noFill/>
                    </a:lnT>
                    <a:lnB>
                      <a:noFill/>
                    </a:lnB>
                    <a:solidFill>
                      <a:srgbClr val="FAFCF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AC6C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AFD"/>
                    </a:solidFill>
                  </a:tcPr>
                </a:tc>
                <a:extLst>
                  <a:ext uri="{0D108BD9-81ED-4DB2-BD59-A6C34878D82A}">
                    <a16:rowId xmlns:a16="http://schemas.microsoft.com/office/drawing/2014/main" val="3160441523"/>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Funeral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38%</a:t>
                      </a:r>
                    </a:p>
                  </a:txBody>
                  <a:tcPr marL="6350" marR="6350" marT="6350" marB="0" anchor="b">
                    <a:lnL>
                      <a:noFill/>
                    </a:lnL>
                    <a:lnR>
                      <a:noFill/>
                    </a:lnR>
                    <a:lnT>
                      <a:noFill/>
                    </a:lnT>
                    <a:lnB>
                      <a:noFill/>
                    </a:lnB>
                    <a:solidFill>
                      <a:srgbClr val="EDF6F2"/>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a:noFill/>
                    </a:lnB>
                    <a:solidFill>
                      <a:srgbClr val="9BD5AC"/>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5FAF9"/>
                    </a:solidFill>
                  </a:tcPr>
                </a:tc>
                <a:extLst>
                  <a:ext uri="{0D108BD9-81ED-4DB2-BD59-A6C34878D82A}">
                    <a16:rowId xmlns:a16="http://schemas.microsoft.com/office/drawing/2014/main" val="2758307870"/>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Gambling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26%</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FBF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20%</a:t>
                      </a:r>
                    </a:p>
                  </a:txBody>
                  <a:tcPr marL="6350" marR="6350" marT="6350" marB="0" anchor="b">
                    <a:lnL>
                      <a:noFill/>
                    </a:lnL>
                    <a:lnR>
                      <a:noFill/>
                    </a:lnR>
                    <a:lnT>
                      <a:noFill/>
                    </a:lnT>
                    <a:lnB>
                      <a:noFill/>
                    </a:lnB>
                    <a:solidFill>
                      <a:srgbClr val="F8FBFC"/>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9979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8FB"/>
                    </a:solidFill>
                  </a:tcPr>
                </a:tc>
                <a:extLst>
                  <a:ext uri="{0D108BD9-81ED-4DB2-BD59-A6C34878D82A}">
                    <a16:rowId xmlns:a16="http://schemas.microsoft.com/office/drawing/2014/main" val="2564999366"/>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Games and gaming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2F8F6"/>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FBF6F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8FB"/>
                    </a:solidFill>
                  </a:tcPr>
                </a:tc>
                <a:extLst>
                  <a:ext uri="{0D108BD9-81ED-4DB2-BD59-A6C34878D82A}">
                    <a16:rowId xmlns:a16="http://schemas.microsoft.com/office/drawing/2014/main" val="3577497014"/>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Garages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FCF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9A3A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DFE2"/>
                    </a:solidFill>
                  </a:tcPr>
                </a:tc>
                <a:extLst>
                  <a:ext uri="{0D108BD9-81ED-4DB2-BD59-A6C34878D82A}">
                    <a16:rowId xmlns:a16="http://schemas.microsoft.com/office/drawing/2014/main" val="3670054130"/>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Government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D9DC"/>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19%</a:t>
                      </a:r>
                    </a:p>
                  </a:txBody>
                  <a:tcPr marL="6350" marR="6350" marT="6350" marB="0" anchor="b">
                    <a:lnL>
                      <a:noFill/>
                    </a:lnL>
                    <a:lnR>
                      <a:noFill/>
                    </a:lnR>
                    <a:lnT>
                      <a:noFill/>
                    </a:lnT>
                    <a:lnB>
                      <a:noFill/>
                    </a:lnB>
                    <a:solidFill>
                      <a:srgbClr val="F9FBFC"/>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BCE2C8"/>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18%</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E0F1E7"/>
                    </a:solidFill>
                  </a:tcPr>
                </a:tc>
                <a:extLst>
                  <a:ext uri="{0D108BD9-81ED-4DB2-BD59-A6C34878D82A}">
                    <a16:rowId xmlns:a16="http://schemas.microsoft.com/office/drawing/2014/main" val="3480651625"/>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Health and beauty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C2C4"/>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FBF7F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5F9F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FBFC"/>
                    </a:solidFill>
                  </a:tcPr>
                </a:tc>
                <a:extLst>
                  <a:ext uri="{0D108BD9-81ED-4DB2-BD59-A6C34878D82A}">
                    <a16:rowId xmlns:a16="http://schemas.microsoft.com/office/drawing/2014/main" val="2440643464"/>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Health practitioner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C8C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BDCD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A7DAB6"/>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AFD"/>
                    </a:solidFill>
                  </a:tcPr>
                </a:tc>
                <a:extLst>
                  <a:ext uri="{0D108BD9-81ED-4DB2-BD59-A6C34878D82A}">
                    <a16:rowId xmlns:a16="http://schemas.microsoft.com/office/drawing/2014/main" val="2385714877"/>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Home and garden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B6B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99A9C"/>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88B8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AFD"/>
                    </a:solidFill>
                  </a:tcPr>
                </a:tc>
                <a:extLst>
                  <a:ext uri="{0D108BD9-81ED-4DB2-BD59-A6C34878D82A}">
                    <a16:rowId xmlns:a16="http://schemas.microsoft.com/office/drawing/2014/main" val="2040822566"/>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Medical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D2D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FBF8F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D8EEE0"/>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5F9F9"/>
                    </a:solidFill>
                  </a:tcPr>
                </a:tc>
                <a:extLst>
                  <a:ext uri="{0D108BD9-81ED-4DB2-BD59-A6C34878D82A}">
                    <a16:rowId xmlns:a16="http://schemas.microsoft.com/office/drawing/2014/main" val="2432130987"/>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NGO –social and religious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26%</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FBF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25%</a:t>
                      </a:r>
                    </a:p>
                  </a:txBody>
                  <a:tcPr marL="6350" marR="6350" marT="6350" marB="0" anchor="b">
                    <a:lnL>
                      <a:noFill/>
                    </a:lnL>
                    <a:lnR>
                      <a:noFill/>
                    </a:lnR>
                    <a:lnT>
                      <a:noFill/>
                    </a:lnT>
                    <a:lnB>
                      <a:noFill/>
                    </a:lnB>
                    <a:solidFill>
                      <a:srgbClr val="F5FAF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BDDE0"/>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5F9F9"/>
                    </a:solidFill>
                  </a:tcPr>
                </a:tc>
                <a:extLst>
                  <a:ext uri="{0D108BD9-81ED-4DB2-BD59-A6C34878D82A}">
                    <a16:rowId xmlns:a16="http://schemas.microsoft.com/office/drawing/2014/main" val="2110380395"/>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Speciality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FCF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EBF5F0"/>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FBFB"/>
                    </a:solidFill>
                  </a:tcPr>
                </a:tc>
                <a:extLst>
                  <a:ext uri="{0D108BD9-81ED-4DB2-BD59-A6C34878D82A}">
                    <a16:rowId xmlns:a16="http://schemas.microsoft.com/office/drawing/2014/main" val="2624659548"/>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Sports; outdoors and travel</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270%</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D7D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BFE"/>
                    </a:solidFill>
                  </a:tcPr>
                </a:tc>
                <a:extLst>
                  <a:ext uri="{0D108BD9-81ED-4DB2-BD59-A6C34878D82A}">
                    <a16:rowId xmlns:a16="http://schemas.microsoft.com/office/drawing/2014/main" val="1290091782"/>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Stationery and office furniture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E4E7"/>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a:noFill/>
                    </a:lnB>
                    <a:solidFill>
                      <a:srgbClr val="FBFCF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BEE3C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4F9F8"/>
                    </a:solidFill>
                  </a:tcPr>
                </a:tc>
                <a:extLst>
                  <a:ext uri="{0D108BD9-81ED-4DB2-BD59-A6C34878D82A}">
                    <a16:rowId xmlns:a16="http://schemas.microsoft.com/office/drawing/2014/main" val="3518578648"/>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Telecommunication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CAC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AD1D4"/>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BEAE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E9F4EE"/>
                    </a:solidFill>
                  </a:tcPr>
                </a:tc>
                <a:extLst>
                  <a:ext uri="{0D108BD9-81ED-4DB2-BD59-A6C34878D82A}">
                    <a16:rowId xmlns:a16="http://schemas.microsoft.com/office/drawing/2014/main" val="258758240"/>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Tourism</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61%</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0F7F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35%</a:t>
                      </a:r>
                    </a:p>
                  </a:txBody>
                  <a:tcPr marL="6350" marR="6350" marT="6350" marB="0" anchor="b">
                    <a:lnL>
                      <a:noFill/>
                    </a:lnL>
                    <a:lnR>
                      <a:noFill/>
                    </a:lnR>
                    <a:lnT>
                      <a:noFill/>
                    </a:lnT>
                    <a:lnB>
                      <a:noFill/>
                    </a:lnB>
                    <a:solidFill>
                      <a:srgbClr val="EFF7F4"/>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E9F5E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3F6"/>
                    </a:solidFill>
                  </a:tcPr>
                </a:tc>
                <a:extLst>
                  <a:ext uri="{0D108BD9-81ED-4DB2-BD59-A6C34878D82A}">
                    <a16:rowId xmlns:a16="http://schemas.microsoft.com/office/drawing/2014/main" val="2937278531"/>
                  </a:ext>
                </a:extLst>
              </a:tr>
              <a:tr h="18415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Transportation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583%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21%</a:t>
                      </a:r>
                    </a:p>
                  </a:txBody>
                  <a:tcPr marL="6350" marR="6350" marT="6350" marB="0" anchor="b">
                    <a:lnL>
                      <a:noFill/>
                    </a:lnL>
                    <a:lnR>
                      <a:noFill/>
                    </a:lnR>
                    <a:lnT>
                      <a:noFill/>
                    </a:lnT>
                    <a:lnB>
                      <a:noFill/>
                    </a:lnB>
                    <a:solidFill>
                      <a:srgbClr val="F7FAF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a:noFill/>
                    </a:lnB>
                    <a:solidFill>
                      <a:srgbClr val="9BD5AC"/>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-69%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696B"/>
                    </a:solidFill>
                  </a:tcPr>
                </a:tc>
                <a:extLst>
                  <a:ext uri="{0D108BD9-81ED-4DB2-BD59-A6C34878D82A}">
                    <a16:rowId xmlns:a16="http://schemas.microsoft.com/office/drawing/2014/main" val="1719728555"/>
                  </a:ext>
                </a:extLst>
              </a:tr>
              <a:tr h="190500">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Warehousing and storage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AD1D4"/>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9989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AD3D6"/>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82%</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40113620"/>
                  </a:ext>
                </a:extLst>
              </a:tr>
            </a:tbl>
          </a:graphicData>
        </a:graphic>
      </p:graphicFrame>
      <p:graphicFrame>
        <p:nvGraphicFramePr>
          <p:cNvPr id="6" name="Table 5">
            <a:extLst>
              <a:ext uri="{FF2B5EF4-FFF2-40B4-BE49-F238E27FC236}">
                <a16:creationId xmlns:a16="http://schemas.microsoft.com/office/drawing/2014/main" id="{C6D66B0F-A518-6831-9648-087A41894885}"/>
              </a:ext>
            </a:extLst>
          </p:cNvPr>
          <p:cNvGraphicFramePr>
            <a:graphicFrameLocks noGrp="1"/>
          </p:cNvGraphicFramePr>
          <p:nvPr>
            <p:extLst>
              <p:ext uri="{D42A27DB-BD31-4B8C-83A1-F6EECF244321}">
                <p14:modId xmlns:p14="http://schemas.microsoft.com/office/powerpoint/2010/main" val="1835923817"/>
              </p:ext>
            </p:extLst>
          </p:nvPr>
        </p:nvGraphicFramePr>
        <p:xfrm>
          <a:off x="10935969" y="1945912"/>
          <a:ext cx="7858127" cy="5911336"/>
        </p:xfrm>
        <a:graphic>
          <a:graphicData uri="http://schemas.openxmlformats.org/drawingml/2006/table">
            <a:tbl>
              <a:tblPr/>
              <a:tblGrid>
                <a:gridCol w="3529032">
                  <a:extLst>
                    <a:ext uri="{9D8B030D-6E8A-4147-A177-3AD203B41FA5}">
                      <a16:colId xmlns:a16="http://schemas.microsoft.com/office/drawing/2014/main" val="1122180507"/>
                    </a:ext>
                  </a:extLst>
                </a:gridCol>
                <a:gridCol w="865819">
                  <a:extLst>
                    <a:ext uri="{9D8B030D-6E8A-4147-A177-3AD203B41FA5}">
                      <a16:colId xmlns:a16="http://schemas.microsoft.com/office/drawing/2014/main" val="2143485161"/>
                    </a:ext>
                  </a:extLst>
                </a:gridCol>
                <a:gridCol w="865819">
                  <a:extLst>
                    <a:ext uri="{9D8B030D-6E8A-4147-A177-3AD203B41FA5}">
                      <a16:colId xmlns:a16="http://schemas.microsoft.com/office/drawing/2014/main" val="1700429453"/>
                    </a:ext>
                  </a:extLst>
                </a:gridCol>
                <a:gridCol w="865819">
                  <a:extLst>
                    <a:ext uri="{9D8B030D-6E8A-4147-A177-3AD203B41FA5}">
                      <a16:colId xmlns:a16="http://schemas.microsoft.com/office/drawing/2014/main" val="2697817062"/>
                    </a:ext>
                  </a:extLst>
                </a:gridCol>
                <a:gridCol w="865819">
                  <a:extLst>
                    <a:ext uri="{9D8B030D-6E8A-4147-A177-3AD203B41FA5}">
                      <a16:colId xmlns:a16="http://schemas.microsoft.com/office/drawing/2014/main" val="3084381307"/>
                    </a:ext>
                  </a:extLst>
                </a:gridCol>
                <a:gridCol w="865819">
                  <a:extLst>
                    <a:ext uri="{9D8B030D-6E8A-4147-A177-3AD203B41FA5}">
                      <a16:colId xmlns:a16="http://schemas.microsoft.com/office/drawing/2014/main" val="829437086"/>
                    </a:ext>
                  </a:extLst>
                </a:gridCol>
              </a:tblGrid>
              <a:tr h="183628">
                <a:tc>
                  <a:txBody>
                    <a:bodyPr/>
                    <a:lstStyle/>
                    <a:p>
                      <a:pPr algn="l" fontAlgn="b"/>
                      <a:endParaRPr lang="en-GB" sz="12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5">
                  <a:txBody>
                    <a:bodyPr/>
                    <a:lstStyle/>
                    <a:p>
                      <a:pPr algn="ctr"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 distribution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4694534"/>
                  </a:ext>
                </a:extLst>
              </a:tr>
              <a:tr h="234436">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lang="en-GB" sz="1200" b="1" i="0" u="none" strike="noStrike" noProof="0" dirty="0">
                          <a:solidFill>
                            <a:srgbClr val="000000"/>
                          </a:solidFill>
                          <a:effectLst/>
                          <a:latin typeface="Brave Sans" panose="020B0504020101010102" pitchFamily="34" charset="0"/>
                          <a:cs typeface="Brave Sans" panose="020B0504020101010102" pitchFamily="34" charset="0"/>
                        </a:rPr>
                        <a:t> Tracked card spending categories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YTD'21</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YTD'22</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YTD'23</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YTD'24</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rgbClr val="000000"/>
                          </a:solidFill>
                          <a:effectLst/>
                          <a:latin typeface="Brave Sans" panose="020B0504020101010102" pitchFamily="34" charset="0"/>
                          <a:cs typeface="Brave Sans" panose="020B0504020101010102" pitchFamily="34" charset="0"/>
                        </a:rPr>
                        <a:t>April YTD'25</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4102753"/>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Automotive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2.76%</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6FAF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2.73%</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6FAF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2.64%</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6FAF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2.71%</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6FAF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2.73%</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6FAFA"/>
                    </a:solidFill>
                  </a:tcPr>
                </a:tc>
                <a:extLst>
                  <a:ext uri="{0D108BD9-81ED-4DB2-BD59-A6C34878D82A}">
                    <a16:rowId xmlns:a16="http://schemas.microsoft.com/office/drawing/2014/main" val="4191795296"/>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Books and newspaper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767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0.08%</a:t>
                      </a:r>
                    </a:p>
                  </a:txBody>
                  <a:tcPr marL="6350" marR="6350" marT="6350" marB="0" anchor="b">
                    <a:lnL>
                      <a:noFill/>
                    </a:lnL>
                    <a:lnR>
                      <a:noFill/>
                    </a:lnR>
                    <a:lnT>
                      <a:noFill/>
                    </a:lnT>
                    <a:lnB>
                      <a:noFill/>
                    </a:lnB>
                    <a:solidFill>
                      <a:srgbClr val="F8797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0.09%</a:t>
                      </a:r>
                    </a:p>
                  </a:txBody>
                  <a:tcPr marL="6350" marR="6350" marT="6350" marB="0" anchor="b">
                    <a:lnL>
                      <a:noFill/>
                    </a:lnL>
                    <a:lnR>
                      <a:noFill/>
                    </a:lnR>
                    <a:lnT>
                      <a:noFill/>
                    </a:lnT>
                    <a:lnB>
                      <a:noFill/>
                    </a:lnB>
                    <a:solidFill>
                      <a:srgbClr val="F8797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0.08%</a:t>
                      </a:r>
                    </a:p>
                  </a:txBody>
                  <a:tcPr marL="6350" marR="6350" marT="6350" marB="0" anchor="b">
                    <a:lnL>
                      <a:noFill/>
                    </a:lnL>
                    <a:lnR>
                      <a:noFill/>
                    </a:lnR>
                    <a:lnT>
                      <a:noFill/>
                    </a:lnT>
                    <a:lnB>
                      <a:noFill/>
                    </a:lnB>
                    <a:solidFill>
                      <a:srgbClr val="F8797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7274"/>
                    </a:solidFill>
                  </a:tcPr>
                </a:tc>
                <a:extLst>
                  <a:ext uri="{0D108BD9-81ED-4DB2-BD59-A6C34878D82A}">
                    <a16:rowId xmlns:a16="http://schemas.microsoft.com/office/drawing/2014/main" val="227052182"/>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Building and hardware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5.03%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EFF7F4"/>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4.58%</a:t>
                      </a:r>
                    </a:p>
                  </a:txBody>
                  <a:tcPr marL="6350" marR="6350" marT="6350" marB="0" anchor="b">
                    <a:lnL>
                      <a:noFill/>
                    </a:lnL>
                    <a:lnR>
                      <a:noFill/>
                    </a:lnR>
                    <a:lnT>
                      <a:noFill/>
                    </a:lnT>
                    <a:lnB>
                      <a:noFill/>
                    </a:lnB>
                    <a:solidFill>
                      <a:srgbClr val="F0F8F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4.39%</a:t>
                      </a:r>
                    </a:p>
                  </a:txBody>
                  <a:tcPr marL="6350" marR="6350" marT="6350" marB="0" anchor="b">
                    <a:lnL>
                      <a:noFill/>
                    </a:lnL>
                    <a:lnR>
                      <a:noFill/>
                    </a:lnR>
                    <a:lnT>
                      <a:noFill/>
                    </a:lnT>
                    <a:lnB>
                      <a:noFill/>
                    </a:lnB>
                    <a:solidFill>
                      <a:srgbClr val="F1F8F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4.19%</a:t>
                      </a:r>
                    </a:p>
                  </a:txBody>
                  <a:tcPr marL="6350" marR="6350" marT="6350" marB="0" anchor="b">
                    <a:lnL>
                      <a:noFill/>
                    </a:lnL>
                    <a:lnR>
                      <a:noFill/>
                    </a:lnR>
                    <a:lnT>
                      <a:noFill/>
                    </a:lnT>
                    <a:lnB>
                      <a:noFill/>
                    </a:lnB>
                    <a:solidFill>
                      <a:srgbClr val="F1F8F6"/>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4.14%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2F8F6"/>
                    </a:solidFill>
                  </a:tcPr>
                </a:tc>
                <a:extLst>
                  <a:ext uri="{0D108BD9-81ED-4DB2-BD59-A6C34878D82A}">
                    <a16:rowId xmlns:a16="http://schemas.microsoft.com/office/drawing/2014/main" val="2845837140"/>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Business and professional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5.09%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EFF7F4"/>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7.50%</a:t>
                      </a:r>
                    </a:p>
                  </a:txBody>
                  <a:tcPr marL="6350" marR="6350" marT="6350" marB="0" anchor="b">
                    <a:lnL>
                      <a:noFill/>
                    </a:lnL>
                    <a:lnR>
                      <a:noFill/>
                    </a:lnR>
                    <a:lnT>
                      <a:noFill/>
                    </a:lnT>
                    <a:lnB>
                      <a:noFill/>
                    </a:lnB>
                    <a:solidFill>
                      <a:srgbClr val="E7F4E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10.12%</a:t>
                      </a:r>
                    </a:p>
                  </a:txBody>
                  <a:tcPr marL="6350" marR="6350" marT="6350" marB="0" anchor="b">
                    <a:lnL>
                      <a:noFill/>
                    </a:lnL>
                    <a:lnR>
                      <a:noFill/>
                    </a:lnR>
                    <a:lnT>
                      <a:noFill/>
                    </a:lnT>
                    <a:lnB>
                      <a:noFill/>
                    </a:lnB>
                    <a:solidFill>
                      <a:srgbClr val="DFF1E6"/>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11.29%</a:t>
                      </a:r>
                    </a:p>
                  </a:txBody>
                  <a:tcPr marL="6350" marR="6350" marT="6350" marB="0" anchor="b">
                    <a:lnL>
                      <a:noFill/>
                    </a:lnL>
                    <a:lnR>
                      <a:noFill/>
                    </a:lnR>
                    <a:lnT>
                      <a:noFill/>
                    </a:lnT>
                    <a:lnB>
                      <a:noFill/>
                    </a:lnB>
                    <a:solidFill>
                      <a:srgbClr val="DBEFE3"/>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11.59%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DBEFE2"/>
                    </a:solidFill>
                  </a:tcPr>
                </a:tc>
                <a:extLst>
                  <a:ext uri="{0D108BD9-81ED-4DB2-BD59-A6C34878D82A}">
                    <a16:rowId xmlns:a16="http://schemas.microsoft.com/office/drawing/2014/main" val="1364342342"/>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Care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0.02%</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0.02%</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0.02%</a:t>
                      </a:r>
                    </a:p>
                  </a:txBody>
                  <a:tcPr marL="6350" marR="6350" marT="6350" marB="0" anchor="b">
                    <a:lnL>
                      <a:noFill/>
                    </a:lnL>
                    <a:lnR>
                      <a:noFill/>
                    </a:lnR>
                    <a:lnT>
                      <a:noFill/>
                    </a:lnT>
                    <a:lnB>
                      <a:noFill/>
                    </a:lnB>
                    <a:solidFill>
                      <a:srgbClr val="F86A6C"/>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6A6C"/>
                    </a:solidFill>
                  </a:tcPr>
                </a:tc>
                <a:extLst>
                  <a:ext uri="{0D108BD9-81ED-4DB2-BD59-A6C34878D82A}">
                    <a16:rowId xmlns:a16="http://schemas.microsoft.com/office/drawing/2014/main" val="3450019661"/>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Clothing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14.23%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D2EBD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14.11%</a:t>
                      </a:r>
                    </a:p>
                  </a:txBody>
                  <a:tcPr marL="6350" marR="6350" marT="6350" marB="0" anchor="b">
                    <a:lnL>
                      <a:noFill/>
                    </a:lnL>
                    <a:lnR>
                      <a:noFill/>
                    </a:lnR>
                    <a:lnT>
                      <a:noFill/>
                    </a:lnT>
                    <a:lnB>
                      <a:noFill/>
                    </a:lnB>
                    <a:solidFill>
                      <a:srgbClr val="D3ECD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10.94%</a:t>
                      </a:r>
                    </a:p>
                  </a:txBody>
                  <a:tcPr marL="6350" marR="6350" marT="6350" marB="0" anchor="b">
                    <a:lnL>
                      <a:noFill/>
                    </a:lnL>
                    <a:lnR>
                      <a:noFill/>
                    </a:lnR>
                    <a:lnT>
                      <a:noFill/>
                    </a:lnT>
                    <a:lnB>
                      <a:noFill/>
                    </a:lnB>
                    <a:solidFill>
                      <a:srgbClr val="DDF0E4"/>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10.41%</a:t>
                      </a:r>
                    </a:p>
                  </a:txBody>
                  <a:tcPr marL="6350" marR="6350" marT="6350" marB="0" anchor="b">
                    <a:lnL>
                      <a:noFill/>
                    </a:lnL>
                    <a:lnR>
                      <a:noFill/>
                    </a:lnR>
                    <a:lnT>
                      <a:noFill/>
                    </a:lnT>
                    <a:lnB>
                      <a:noFill/>
                    </a:lnB>
                    <a:solidFill>
                      <a:srgbClr val="DEF0E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10.56%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DEF0E5"/>
                    </a:solidFill>
                  </a:tcPr>
                </a:tc>
                <a:extLst>
                  <a:ext uri="{0D108BD9-81ED-4DB2-BD59-A6C34878D82A}">
                    <a16:rowId xmlns:a16="http://schemas.microsoft.com/office/drawing/2014/main" val="2509778806"/>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Commercial and industrial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0.20%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9497"/>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0.21%</a:t>
                      </a:r>
                    </a:p>
                  </a:txBody>
                  <a:tcPr marL="6350" marR="6350" marT="6350" marB="0" anchor="b">
                    <a:lnL>
                      <a:noFill/>
                    </a:lnL>
                    <a:lnR>
                      <a:noFill/>
                    </a:lnR>
                    <a:lnT>
                      <a:noFill/>
                    </a:lnT>
                    <a:lnB>
                      <a:noFill/>
                    </a:lnB>
                    <a:solidFill>
                      <a:srgbClr val="F9979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0.19%</a:t>
                      </a:r>
                    </a:p>
                  </a:txBody>
                  <a:tcPr marL="6350" marR="6350" marT="6350" marB="0" anchor="b">
                    <a:lnL>
                      <a:noFill/>
                    </a:lnL>
                    <a:lnR>
                      <a:noFill/>
                    </a:lnR>
                    <a:lnT>
                      <a:noFill/>
                    </a:lnT>
                    <a:lnB>
                      <a:noFill/>
                    </a:lnB>
                    <a:solidFill>
                      <a:srgbClr val="F99396"/>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0.21%</a:t>
                      </a:r>
                    </a:p>
                  </a:txBody>
                  <a:tcPr marL="6350" marR="6350" marT="6350" marB="0" anchor="b">
                    <a:lnL>
                      <a:noFill/>
                    </a:lnL>
                    <a:lnR>
                      <a:noFill/>
                    </a:lnR>
                    <a:lnT>
                      <a:noFill/>
                    </a:lnT>
                    <a:lnB>
                      <a:noFill/>
                    </a:lnB>
                    <a:solidFill>
                      <a:srgbClr val="F9979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0.19%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99395"/>
                    </a:solidFill>
                  </a:tcPr>
                </a:tc>
                <a:extLst>
                  <a:ext uri="{0D108BD9-81ED-4DB2-BD59-A6C34878D82A}">
                    <a16:rowId xmlns:a16="http://schemas.microsoft.com/office/drawing/2014/main" val="3039971681"/>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Digital print media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B6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0.04%</a:t>
                      </a:r>
                    </a:p>
                  </a:txBody>
                  <a:tcPr marL="6350" marR="6350" marT="6350" marB="0" anchor="b">
                    <a:lnL>
                      <a:noFill/>
                    </a:lnL>
                    <a:lnR>
                      <a:noFill/>
                    </a:lnR>
                    <a:lnT>
                      <a:noFill/>
                    </a:lnT>
                    <a:lnB>
                      <a:noFill/>
                    </a:lnB>
                    <a:solidFill>
                      <a:srgbClr val="F86F71"/>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0.06%</a:t>
                      </a:r>
                    </a:p>
                  </a:txBody>
                  <a:tcPr marL="6350" marR="6350" marT="6350" marB="0" anchor="b">
                    <a:lnL>
                      <a:noFill/>
                    </a:lnL>
                    <a:lnR>
                      <a:noFill/>
                    </a:lnR>
                    <a:lnT>
                      <a:noFill/>
                    </a:lnT>
                    <a:lnB>
                      <a:noFill/>
                    </a:lnB>
                    <a:solidFill>
                      <a:srgbClr val="F8737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0.06%</a:t>
                      </a:r>
                    </a:p>
                  </a:txBody>
                  <a:tcPr marL="6350" marR="6350" marT="6350" marB="0" anchor="b">
                    <a:lnL>
                      <a:noFill/>
                    </a:lnL>
                    <a:lnR>
                      <a:noFill/>
                    </a:lnR>
                    <a:lnT>
                      <a:noFill/>
                    </a:lnT>
                    <a:lnB>
                      <a:noFill/>
                    </a:lnB>
                    <a:solidFill>
                      <a:srgbClr val="F87476"/>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7375"/>
                    </a:solidFill>
                  </a:tcPr>
                </a:tc>
                <a:extLst>
                  <a:ext uri="{0D108BD9-81ED-4DB2-BD59-A6C34878D82A}">
                    <a16:rowId xmlns:a16="http://schemas.microsoft.com/office/drawing/2014/main" val="2379326885"/>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Domestic and cleaning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E70"/>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0.04%</a:t>
                      </a:r>
                    </a:p>
                  </a:txBody>
                  <a:tcPr marL="6350" marR="6350" marT="6350" marB="0" anchor="b">
                    <a:lnL>
                      <a:noFill/>
                    </a:lnL>
                    <a:lnR>
                      <a:noFill/>
                    </a:lnR>
                    <a:lnT>
                      <a:noFill/>
                    </a:lnT>
                    <a:lnB>
                      <a:noFill/>
                    </a:lnB>
                    <a:solidFill>
                      <a:srgbClr val="F86F71"/>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0.04%</a:t>
                      </a:r>
                    </a:p>
                  </a:txBody>
                  <a:tcPr marL="6350" marR="6350" marT="6350" marB="0" anchor="b">
                    <a:lnL>
                      <a:noFill/>
                    </a:lnL>
                    <a:lnR>
                      <a:noFill/>
                    </a:lnR>
                    <a:lnT>
                      <a:noFill/>
                    </a:lnT>
                    <a:lnB>
                      <a:noFill/>
                    </a:lnB>
                    <a:solidFill>
                      <a:srgbClr val="F86E71"/>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0.04%</a:t>
                      </a:r>
                    </a:p>
                  </a:txBody>
                  <a:tcPr marL="6350" marR="6350" marT="6350" marB="0" anchor="b">
                    <a:lnL>
                      <a:noFill/>
                    </a:lnL>
                    <a:lnR>
                      <a:noFill/>
                    </a:lnR>
                    <a:lnT>
                      <a:noFill/>
                    </a:lnT>
                    <a:lnB>
                      <a:noFill/>
                    </a:lnB>
                    <a:solidFill>
                      <a:srgbClr val="F86E70"/>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6F71"/>
                    </a:solidFill>
                  </a:tcPr>
                </a:tc>
                <a:extLst>
                  <a:ext uri="{0D108BD9-81ED-4DB2-BD59-A6C34878D82A}">
                    <a16:rowId xmlns:a16="http://schemas.microsoft.com/office/drawing/2014/main" val="900163798"/>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Education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0.30%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AEB1"/>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0.38%</a:t>
                      </a:r>
                    </a:p>
                  </a:txBody>
                  <a:tcPr marL="6350" marR="6350" marT="6350" marB="0" anchor="b">
                    <a:lnL>
                      <a:noFill/>
                    </a:lnL>
                    <a:lnR>
                      <a:noFill/>
                    </a:lnR>
                    <a:lnT>
                      <a:noFill/>
                    </a:lnT>
                    <a:lnB>
                      <a:noFill/>
                    </a:lnB>
                    <a:solidFill>
                      <a:srgbClr val="FABFC2"/>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0.39%</a:t>
                      </a:r>
                    </a:p>
                  </a:txBody>
                  <a:tcPr marL="6350" marR="6350" marT="6350" marB="0" anchor="b">
                    <a:lnL>
                      <a:noFill/>
                    </a:lnL>
                    <a:lnR>
                      <a:noFill/>
                    </a:lnR>
                    <a:lnT>
                      <a:noFill/>
                    </a:lnT>
                    <a:lnB>
                      <a:noFill/>
                    </a:lnB>
                    <a:solidFill>
                      <a:srgbClr val="FAC2C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0.45%</a:t>
                      </a:r>
                    </a:p>
                  </a:txBody>
                  <a:tcPr marL="6350" marR="6350" marT="6350" marB="0" anchor="b">
                    <a:lnL>
                      <a:noFill/>
                    </a:lnL>
                    <a:lnR>
                      <a:noFill/>
                    </a:lnR>
                    <a:lnT>
                      <a:noFill/>
                    </a:lnT>
                    <a:lnB>
                      <a:noFill/>
                    </a:lnB>
                    <a:solidFill>
                      <a:srgbClr val="FAD0D3"/>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0.45%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D2D5"/>
                    </a:solidFill>
                  </a:tcPr>
                </a:tc>
                <a:extLst>
                  <a:ext uri="{0D108BD9-81ED-4DB2-BD59-A6C34878D82A}">
                    <a16:rowId xmlns:a16="http://schemas.microsoft.com/office/drawing/2014/main" val="2581897884"/>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Electronic and computers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FCF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1.01%</a:t>
                      </a:r>
                    </a:p>
                  </a:txBody>
                  <a:tcPr marL="6350" marR="6350" marT="6350" marB="0" anchor="b">
                    <a:lnL>
                      <a:noFill/>
                    </a:lnL>
                    <a:lnR>
                      <a:noFill/>
                    </a:lnR>
                    <a:lnT>
                      <a:noFill/>
                    </a:lnT>
                    <a:lnB>
                      <a:noFill/>
                    </a:lnB>
                    <a:solidFill>
                      <a:srgbClr val="FBFCF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0.94%</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0.92%</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0.91%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CFCFF"/>
                    </a:solidFill>
                  </a:tcPr>
                </a:tc>
                <a:extLst>
                  <a:ext uri="{0D108BD9-81ED-4DB2-BD59-A6C34878D82A}">
                    <a16:rowId xmlns:a16="http://schemas.microsoft.com/office/drawing/2014/main" val="671227178"/>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Food</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50.06%</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47.87%</a:t>
                      </a:r>
                    </a:p>
                  </a:txBody>
                  <a:tcPr marL="6350" marR="6350" marT="6350" marB="0" anchor="b">
                    <a:lnL>
                      <a:noFill/>
                    </a:lnL>
                    <a:lnR>
                      <a:noFill/>
                    </a:lnR>
                    <a:lnT>
                      <a:noFill/>
                    </a:lnT>
                    <a:lnB>
                      <a:noFill/>
                    </a:lnB>
                    <a:solidFill>
                      <a:srgbClr val="6AC181"/>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49.04%</a:t>
                      </a:r>
                    </a:p>
                  </a:txBody>
                  <a:tcPr marL="6350" marR="6350" marT="6350" marB="0" anchor="b">
                    <a:lnL>
                      <a:noFill/>
                    </a:lnL>
                    <a:lnR>
                      <a:noFill/>
                    </a:lnR>
                    <a:lnT>
                      <a:noFill/>
                    </a:lnT>
                    <a:lnB>
                      <a:noFill/>
                    </a:lnB>
                    <a:solidFill>
                      <a:srgbClr val="67C07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48.47%</a:t>
                      </a:r>
                    </a:p>
                  </a:txBody>
                  <a:tcPr marL="6350" marR="6350" marT="6350" marB="0" anchor="b">
                    <a:lnL>
                      <a:noFill/>
                    </a:lnL>
                    <a:lnR>
                      <a:noFill/>
                    </a:lnR>
                    <a:lnT>
                      <a:noFill/>
                    </a:lnT>
                    <a:lnB>
                      <a:noFill/>
                    </a:lnB>
                    <a:solidFill>
                      <a:srgbClr val="68C080"/>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48.39%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69C180"/>
                    </a:solidFill>
                  </a:tcPr>
                </a:tc>
                <a:extLst>
                  <a:ext uri="{0D108BD9-81ED-4DB2-BD59-A6C34878D82A}">
                    <a16:rowId xmlns:a16="http://schemas.microsoft.com/office/drawing/2014/main" val="967153790"/>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Funeral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7678"/>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0.06%</a:t>
                      </a:r>
                    </a:p>
                  </a:txBody>
                  <a:tcPr marL="6350" marR="6350" marT="6350" marB="0" anchor="b">
                    <a:lnL>
                      <a:noFill/>
                    </a:lnL>
                    <a:lnR>
                      <a:noFill/>
                    </a:lnR>
                    <a:lnT>
                      <a:noFill/>
                    </a:lnT>
                    <a:lnB>
                      <a:noFill/>
                    </a:lnB>
                    <a:solidFill>
                      <a:srgbClr val="F87274"/>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0.07%</a:t>
                      </a:r>
                    </a:p>
                  </a:txBody>
                  <a:tcPr marL="6350" marR="6350" marT="6350" marB="0" anchor="b">
                    <a:lnL>
                      <a:noFill/>
                    </a:lnL>
                    <a:lnR>
                      <a:noFill/>
                    </a:lnR>
                    <a:lnT>
                      <a:noFill/>
                    </a:lnT>
                    <a:lnB>
                      <a:noFill/>
                    </a:lnB>
                    <a:solidFill>
                      <a:srgbClr val="F87577"/>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0.07%</a:t>
                      </a:r>
                    </a:p>
                  </a:txBody>
                  <a:tcPr marL="6350" marR="6350" marT="6350" marB="0" anchor="b">
                    <a:lnL>
                      <a:noFill/>
                    </a:lnL>
                    <a:lnR>
                      <a:noFill/>
                    </a:lnR>
                    <a:lnT>
                      <a:noFill/>
                    </a:lnT>
                    <a:lnB>
                      <a:noFill/>
                    </a:lnB>
                    <a:solidFill>
                      <a:srgbClr val="F8777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0.08%</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7779"/>
                    </a:solidFill>
                  </a:tcPr>
                </a:tc>
                <a:extLst>
                  <a:ext uri="{0D108BD9-81ED-4DB2-BD59-A6C34878D82A}">
                    <a16:rowId xmlns:a16="http://schemas.microsoft.com/office/drawing/2014/main" val="3223867354"/>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Gambling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0.32%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B1B4"/>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0.36%</a:t>
                      </a:r>
                    </a:p>
                  </a:txBody>
                  <a:tcPr marL="6350" marR="6350" marT="6350" marB="0" anchor="b">
                    <a:lnL>
                      <a:noFill/>
                    </a:lnL>
                    <a:lnR>
                      <a:noFill/>
                    </a:lnR>
                    <a:lnT>
                      <a:noFill/>
                    </a:lnT>
                    <a:lnB>
                      <a:noFill/>
                    </a:lnB>
                    <a:solidFill>
                      <a:srgbClr val="FABCB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0.38%</a:t>
                      </a:r>
                    </a:p>
                  </a:txBody>
                  <a:tcPr marL="6350" marR="6350" marT="6350" marB="0" anchor="b">
                    <a:lnL>
                      <a:noFill/>
                    </a:lnL>
                    <a:lnR>
                      <a:noFill/>
                    </a:lnR>
                    <a:lnT>
                      <a:noFill/>
                    </a:lnT>
                    <a:lnB>
                      <a:noFill/>
                    </a:lnB>
                    <a:solidFill>
                      <a:srgbClr val="FAC1C4"/>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0.37%</a:t>
                      </a:r>
                    </a:p>
                  </a:txBody>
                  <a:tcPr marL="6350" marR="6350" marT="6350" marB="0" anchor="b">
                    <a:lnL>
                      <a:noFill/>
                    </a:lnL>
                    <a:lnR>
                      <a:noFill/>
                    </a:lnR>
                    <a:lnT>
                      <a:noFill/>
                    </a:lnT>
                    <a:lnB>
                      <a:noFill/>
                    </a:lnB>
                    <a:solidFill>
                      <a:srgbClr val="FABDB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0.36%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BCBF"/>
                    </a:solidFill>
                  </a:tcPr>
                </a:tc>
                <a:extLst>
                  <a:ext uri="{0D108BD9-81ED-4DB2-BD59-A6C34878D82A}">
                    <a16:rowId xmlns:a16="http://schemas.microsoft.com/office/drawing/2014/main" val="1986839273"/>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Games and gaming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787A"/>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0.11%</a:t>
                      </a:r>
                    </a:p>
                  </a:txBody>
                  <a:tcPr marL="6350" marR="6350" marT="6350" marB="0" anchor="b">
                    <a:lnL>
                      <a:noFill/>
                    </a:lnL>
                    <a:lnR>
                      <a:noFill/>
                    </a:lnR>
                    <a:lnT>
                      <a:noFill/>
                    </a:lnT>
                    <a:lnB>
                      <a:noFill/>
                    </a:lnB>
                    <a:solidFill>
                      <a:srgbClr val="F87F81"/>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0.11%</a:t>
                      </a:r>
                    </a:p>
                  </a:txBody>
                  <a:tcPr marL="6350" marR="6350" marT="6350" marB="0" anchor="b">
                    <a:lnL>
                      <a:noFill/>
                    </a:lnL>
                    <a:lnR>
                      <a:noFill/>
                    </a:lnR>
                    <a:lnT>
                      <a:noFill/>
                    </a:lnT>
                    <a:lnB>
                      <a:noFill/>
                    </a:lnB>
                    <a:solidFill>
                      <a:srgbClr val="F87F81"/>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0.10%</a:t>
                      </a:r>
                    </a:p>
                  </a:txBody>
                  <a:tcPr marL="6350" marR="6350" marT="6350" marB="0" anchor="b">
                    <a:lnL>
                      <a:noFill/>
                    </a:lnL>
                    <a:lnR>
                      <a:noFill/>
                    </a:lnR>
                    <a:lnT>
                      <a:noFill/>
                    </a:lnT>
                    <a:lnB>
                      <a:noFill/>
                    </a:lnB>
                    <a:solidFill>
                      <a:srgbClr val="F87D7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0.10%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7C7F"/>
                    </a:solidFill>
                  </a:tcPr>
                </a:tc>
                <a:extLst>
                  <a:ext uri="{0D108BD9-81ED-4DB2-BD59-A6C34878D82A}">
                    <a16:rowId xmlns:a16="http://schemas.microsoft.com/office/drawing/2014/main" val="1113548320"/>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Garages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5.43%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EEF6F3"/>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5.90%</a:t>
                      </a:r>
                    </a:p>
                  </a:txBody>
                  <a:tcPr marL="6350" marR="6350" marT="6350" marB="0" anchor="b">
                    <a:lnL>
                      <a:noFill/>
                    </a:lnL>
                    <a:lnR>
                      <a:noFill/>
                    </a:lnR>
                    <a:lnT>
                      <a:noFill/>
                    </a:lnT>
                    <a:lnB>
                      <a:noFill/>
                    </a:lnB>
                    <a:solidFill>
                      <a:srgbClr val="ECF6F1"/>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5.84%</a:t>
                      </a:r>
                    </a:p>
                  </a:txBody>
                  <a:tcPr marL="6350" marR="6350" marT="6350" marB="0" anchor="b">
                    <a:lnL>
                      <a:noFill/>
                    </a:lnL>
                    <a:lnR>
                      <a:noFill/>
                    </a:lnR>
                    <a:lnT>
                      <a:noFill/>
                    </a:lnT>
                    <a:lnB>
                      <a:noFill/>
                    </a:lnB>
                    <a:solidFill>
                      <a:srgbClr val="ECF6F2"/>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5.63%</a:t>
                      </a:r>
                    </a:p>
                  </a:txBody>
                  <a:tcPr marL="6350" marR="6350" marT="6350" marB="0" anchor="b">
                    <a:lnL>
                      <a:noFill/>
                    </a:lnL>
                    <a:lnR>
                      <a:noFill/>
                    </a:lnR>
                    <a:lnT>
                      <a:noFill/>
                    </a:lnT>
                    <a:lnB>
                      <a:noFill/>
                    </a:lnB>
                    <a:solidFill>
                      <a:srgbClr val="EDF6F2"/>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4.90%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EFF7F4"/>
                    </a:solidFill>
                  </a:tcPr>
                </a:tc>
                <a:extLst>
                  <a:ext uri="{0D108BD9-81ED-4DB2-BD59-A6C34878D82A}">
                    <a16:rowId xmlns:a16="http://schemas.microsoft.com/office/drawing/2014/main" val="3956419892"/>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Government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0.95%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0.92%</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0.97%</a:t>
                      </a:r>
                    </a:p>
                  </a:txBody>
                  <a:tcPr marL="6350" marR="6350" marT="6350" marB="0" anchor="b">
                    <a:lnL>
                      <a:noFill/>
                    </a:lnL>
                    <a:lnR>
                      <a:noFill/>
                    </a:lnR>
                    <a:lnT>
                      <a:noFill/>
                    </a:lnT>
                    <a:lnB>
                      <a:noFill/>
                    </a:lnB>
                    <a:solidFill>
                      <a:srgbClr val="FB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1.05%</a:t>
                      </a:r>
                    </a:p>
                  </a:txBody>
                  <a:tcPr marL="6350" marR="6350" marT="6350" marB="0" anchor="b">
                    <a:lnL>
                      <a:noFill/>
                    </a:lnL>
                    <a:lnR>
                      <a:noFill/>
                    </a:lnR>
                    <a:lnT>
                      <a:noFill/>
                    </a:lnT>
                    <a:lnB>
                      <a:noFill/>
                    </a:lnB>
                    <a:solidFill>
                      <a:srgbClr val="FBFCF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1.21%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CFE"/>
                    </a:solidFill>
                  </a:tcPr>
                </a:tc>
                <a:extLst>
                  <a:ext uri="{0D108BD9-81ED-4DB2-BD59-A6C34878D82A}">
                    <a16:rowId xmlns:a16="http://schemas.microsoft.com/office/drawing/2014/main" val="1083825367"/>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Health and beauty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2.37%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7FAF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2.18%</a:t>
                      </a:r>
                    </a:p>
                  </a:txBody>
                  <a:tcPr marL="6350" marR="6350" marT="6350" marB="0" anchor="b">
                    <a:lnL>
                      <a:noFill/>
                    </a:lnL>
                    <a:lnR>
                      <a:noFill/>
                    </a:lnR>
                    <a:lnT>
                      <a:noFill/>
                    </a:lnT>
                    <a:lnB>
                      <a:noFill/>
                    </a:lnB>
                    <a:solidFill>
                      <a:srgbClr val="F8FBF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2.15%</a:t>
                      </a:r>
                    </a:p>
                  </a:txBody>
                  <a:tcPr marL="6350" marR="6350" marT="6350" marB="0" anchor="b">
                    <a:lnL>
                      <a:noFill/>
                    </a:lnL>
                    <a:lnR>
                      <a:noFill/>
                    </a:lnR>
                    <a:lnT>
                      <a:noFill/>
                    </a:lnT>
                    <a:lnB>
                      <a:noFill/>
                    </a:lnB>
                    <a:solidFill>
                      <a:srgbClr val="F8FBF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2.22%</a:t>
                      </a:r>
                    </a:p>
                  </a:txBody>
                  <a:tcPr marL="6350" marR="6350" marT="6350" marB="0" anchor="b">
                    <a:lnL>
                      <a:noFill/>
                    </a:lnL>
                    <a:lnR>
                      <a:noFill/>
                    </a:lnR>
                    <a:lnT>
                      <a:noFill/>
                    </a:lnT>
                    <a:lnB>
                      <a:noFill/>
                    </a:lnB>
                    <a:solidFill>
                      <a:srgbClr val="F8FBF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2.29%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7FAFB"/>
                    </a:solidFill>
                  </a:tcPr>
                </a:tc>
                <a:extLst>
                  <a:ext uri="{0D108BD9-81ED-4DB2-BD59-A6C34878D82A}">
                    <a16:rowId xmlns:a16="http://schemas.microsoft.com/office/drawing/2014/main" val="2769499558"/>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Health practitioner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0.71%</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0.66%</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0.63%</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0.69%</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0.69%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CFCFF"/>
                    </a:solidFill>
                  </a:tcPr>
                </a:tc>
                <a:extLst>
                  <a:ext uri="{0D108BD9-81ED-4DB2-BD59-A6C34878D82A}">
                    <a16:rowId xmlns:a16="http://schemas.microsoft.com/office/drawing/2014/main" val="2148281017"/>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Home and garden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5.18%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EEF7F3"/>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4.67%</a:t>
                      </a:r>
                    </a:p>
                  </a:txBody>
                  <a:tcPr marL="6350" marR="6350" marT="6350" marB="0" anchor="b">
                    <a:lnL>
                      <a:noFill/>
                    </a:lnL>
                    <a:lnR>
                      <a:noFill/>
                    </a:lnR>
                    <a:lnT>
                      <a:noFill/>
                    </a:lnT>
                    <a:lnB>
                      <a:noFill/>
                    </a:lnB>
                    <a:solidFill>
                      <a:srgbClr val="F0F7F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3.95%</a:t>
                      </a:r>
                    </a:p>
                  </a:txBody>
                  <a:tcPr marL="6350" marR="6350" marT="6350" marB="0" anchor="b">
                    <a:lnL>
                      <a:noFill/>
                    </a:lnL>
                    <a:lnR>
                      <a:noFill/>
                    </a:lnR>
                    <a:lnT>
                      <a:noFill/>
                    </a:lnT>
                    <a:lnB>
                      <a:noFill/>
                    </a:lnB>
                    <a:solidFill>
                      <a:srgbClr val="F2F8F7"/>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3.74%</a:t>
                      </a:r>
                    </a:p>
                  </a:txBody>
                  <a:tcPr marL="6350" marR="6350" marT="6350" marB="0" anchor="b">
                    <a:lnL>
                      <a:noFill/>
                    </a:lnL>
                    <a:lnR>
                      <a:noFill/>
                    </a:lnR>
                    <a:lnT>
                      <a:noFill/>
                    </a:lnT>
                    <a:lnB>
                      <a:noFill/>
                    </a:lnB>
                    <a:solidFill>
                      <a:srgbClr val="F3F9F7"/>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3.73%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3F9F7"/>
                    </a:solidFill>
                  </a:tcPr>
                </a:tc>
                <a:extLst>
                  <a:ext uri="{0D108BD9-81ED-4DB2-BD59-A6C34878D82A}">
                    <a16:rowId xmlns:a16="http://schemas.microsoft.com/office/drawing/2014/main" val="1268760403"/>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Medical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0.63%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0.60%</a:t>
                      </a:r>
                    </a:p>
                  </a:txBody>
                  <a:tcPr marL="6350" marR="6350" marT="6350" marB="0" anchor="b">
                    <a:lnL>
                      <a:noFill/>
                    </a:lnL>
                    <a:lnR>
                      <a:noFill/>
                    </a:lnR>
                    <a:lnT>
                      <a:noFill/>
                    </a:lnT>
                    <a:lnB>
                      <a:noFill/>
                    </a:lnB>
                    <a:solidFill>
                      <a:srgbClr val="FBF6F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0.59%</a:t>
                      </a:r>
                    </a:p>
                  </a:txBody>
                  <a:tcPr marL="6350" marR="6350" marT="6350" marB="0" anchor="b">
                    <a:lnL>
                      <a:noFill/>
                    </a:lnL>
                    <a:lnR>
                      <a:noFill/>
                    </a:lnR>
                    <a:lnT>
                      <a:noFill/>
                    </a:lnT>
                    <a:lnB>
                      <a:noFill/>
                    </a:lnB>
                    <a:solidFill>
                      <a:srgbClr val="FBF3F6"/>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0.63%</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0.66%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CFCFF"/>
                    </a:solidFill>
                  </a:tcPr>
                </a:tc>
                <a:extLst>
                  <a:ext uri="{0D108BD9-81ED-4DB2-BD59-A6C34878D82A}">
                    <a16:rowId xmlns:a16="http://schemas.microsoft.com/office/drawing/2014/main" val="337707462"/>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NGO – social and religious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E70"/>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0.04%</a:t>
                      </a:r>
                    </a:p>
                  </a:txBody>
                  <a:tcPr marL="6350" marR="6350" marT="6350" marB="0" anchor="b">
                    <a:lnL>
                      <a:noFill/>
                    </a:lnL>
                    <a:lnR>
                      <a:noFill/>
                    </a:lnR>
                    <a:lnT>
                      <a:noFill/>
                    </a:lnT>
                    <a:lnB>
                      <a:noFill/>
                    </a:lnB>
                    <a:solidFill>
                      <a:srgbClr val="F86F71"/>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0.05%</a:t>
                      </a:r>
                    </a:p>
                  </a:txBody>
                  <a:tcPr marL="6350" marR="6350" marT="6350" marB="0" anchor="b">
                    <a:lnL>
                      <a:noFill/>
                    </a:lnL>
                    <a:lnR>
                      <a:noFill/>
                    </a:lnR>
                    <a:lnT>
                      <a:noFill/>
                    </a:lnT>
                    <a:lnB>
                      <a:noFill/>
                    </a:lnB>
                    <a:solidFill>
                      <a:srgbClr val="F87072"/>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0.05%</a:t>
                      </a:r>
                    </a:p>
                  </a:txBody>
                  <a:tcPr marL="6350" marR="6350" marT="6350" marB="0" anchor="b">
                    <a:lnL>
                      <a:noFill/>
                    </a:lnL>
                    <a:lnR>
                      <a:noFill/>
                    </a:lnR>
                    <a:lnT>
                      <a:noFill/>
                    </a:lnT>
                    <a:lnB>
                      <a:noFill/>
                    </a:lnB>
                    <a:solidFill>
                      <a:srgbClr val="F87072"/>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7173"/>
                    </a:solidFill>
                  </a:tcPr>
                </a:tc>
                <a:extLst>
                  <a:ext uri="{0D108BD9-81ED-4DB2-BD59-A6C34878D82A}">
                    <a16:rowId xmlns:a16="http://schemas.microsoft.com/office/drawing/2014/main" val="3338422904"/>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Speciality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3.07%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5F9F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3.43%</a:t>
                      </a:r>
                    </a:p>
                  </a:txBody>
                  <a:tcPr marL="6350" marR="6350" marT="6350" marB="0" anchor="b">
                    <a:lnL>
                      <a:noFill/>
                    </a:lnL>
                    <a:lnR>
                      <a:noFill/>
                    </a:lnR>
                    <a:lnT>
                      <a:noFill/>
                    </a:lnT>
                    <a:lnB>
                      <a:noFill/>
                    </a:lnB>
                    <a:solidFill>
                      <a:srgbClr val="F4F9F8"/>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3.43%</a:t>
                      </a:r>
                    </a:p>
                  </a:txBody>
                  <a:tcPr marL="6350" marR="6350" marT="6350" marB="0" anchor="b">
                    <a:lnL>
                      <a:noFill/>
                    </a:lnL>
                    <a:lnR>
                      <a:noFill/>
                    </a:lnR>
                    <a:lnT>
                      <a:noFill/>
                    </a:lnT>
                    <a:lnB>
                      <a:noFill/>
                    </a:lnB>
                    <a:solidFill>
                      <a:srgbClr val="F4F9F8"/>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3.57%</a:t>
                      </a:r>
                    </a:p>
                  </a:txBody>
                  <a:tcPr marL="6350" marR="6350" marT="6350" marB="0" anchor="b">
                    <a:lnL>
                      <a:noFill/>
                    </a:lnL>
                    <a:lnR>
                      <a:noFill/>
                    </a:lnR>
                    <a:lnT>
                      <a:noFill/>
                    </a:lnT>
                    <a:lnB>
                      <a:noFill/>
                    </a:lnB>
                    <a:solidFill>
                      <a:srgbClr val="F3F9F8"/>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3.68%</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3F9F7"/>
                    </a:solidFill>
                  </a:tcPr>
                </a:tc>
                <a:extLst>
                  <a:ext uri="{0D108BD9-81ED-4DB2-BD59-A6C34878D82A}">
                    <a16:rowId xmlns:a16="http://schemas.microsoft.com/office/drawing/2014/main" val="1840667869"/>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Sports; outdoors and travel</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0.18%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9193"/>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0.19%</a:t>
                      </a:r>
                    </a:p>
                  </a:txBody>
                  <a:tcPr marL="6350" marR="6350" marT="6350" marB="0" anchor="b">
                    <a:lnL>
                      <a:noFill/>
                    </a:lnL>
                    <a:lnR>
                      <a:noFill/>
                    </a:lnR>
                    <a:lnT>
                      <a:noFill/>
                    </a:lnT>
                    <a:lnB>
                      <a:noFill/>
                    </a:lnB>
                    <a:solidFill>
                      <a:srgbClr val="F99395"/>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0.62%</a:t>
                      </a:r>
                    </a:p>
                  </a:txBody>
                  <a:tcPr marL="6350" marR="6350" marT="6350" marB="0" anchor="b">
                    <a:lnL>
                      <a:noFill/>
                    </a:lnL>
                    <a:lnR>
                      <a:noFill/>
                    </a:lnR>
                    <a:lnT>
                      <a:noFill/>
                    </a:lnT>
                    <a:lnB>
                      <a:noFill/>
                    </a:lnB>
                    <a:solidFill>
                      <a:srgbClr val="FBFBF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0.62%</a:t>
                      </a:r>
                    </a:p>
                  </a:txBody>
                  <a:tcPr marL="6350" marR="6350" marT="6350" marB="0" anchor="b">
                    <a:lnL>
                      <a:noFill/>
                    </a:lnL>
                    <a:lnR>
                      <a:noFill/>
                    </a:lnR>
                    <a:lnT>
                      <a:noFill/>
                    </a:lnT>
                    <a:lnB>
                      <a:noFill/>
                    </a:lnB>
                    <a:solidFill>
                      <a:srgbClr val="FBFBF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0.63%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CFCFF"/>
                    </a:solidFill>
                  </a:tcPr>
                </a:tc>
                <a:extLst>
                  <a:ext uri="{0D108BD9-81ED-4DB2-BD59-A6C34878D82A}">
                    <a16:rowId xmlns:a16="http://schemas.microsoft.com/office/drawing/2014/main" val="1020693683"/>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Stationery and office furniture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0.27%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A6A8"/>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0.27%</a:t>
                      </a:r>
                    </a:p>
                  </a:txBody>
                  <a:tcPr marL="6350" marR="6350" marT="6350" marB="0" anchor="b">
                    <a:lnL>
                      <a:noFill/>
                    </a:lnL>
                    <a:lnR>
                      <a:noFill/>
                    </a:lnR>
                    <a:lnT>
                      <a:noFill/>
                    </a:lnT>
                    <a:lnB>
                      <a:noFill/>
                    </a:lnB>
                    <a:solidFill>
                      <a:srgbClr val="F9A5A8"/>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0.27%</a:t>
                      </a:r>
                    </a:p>
                  </a:txBody>
                  <a:tcPr marL="6350" marR="6350" marT="6350" marB="0" anchor="b">
                    <a:lnL>
                      <a:noFill/>
                    </a:lnL>
                    <a:lnR>
                      <a:noFill/>
                    </a:lnR>
                    <a:lnT>
                      <a:noFill/>
                    </a:lnT>
                    <a:lnB>
                      <a:noFill/>
                    </a:lnB>
                    <a:solidFill>
                      <a:srgbClr val="F9A6A9"/>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0.29%</a:t>
                      </a:r>
                    </a:p>
                  </a:txBody>
                  <a:tcPr marL="6350" marR="6350" marT="6350" marB="0" anchor="b">
                    <a:lnL>
                      <a:noFill/>
                    </a:lnL>
                    <a:lnR>
                      <a:noFill/>
                    </a:lnR>
                    <a:lnT>
                      <a:noFill/>
                    </a:lnT>
                    <a:lnB>
                      <a:noFill/>
                    </a:lnB>
                    <a:solidFill>
                      <a:srgbClr val="F9ABA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0.31%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9AFB1"/>
                    </a:solidFill>
                  </a:tcPr>
                </a:tc>
                <a:extLst>
                  <a:ext uri="{0D108BD9-81ED-4DB2-BD59-A6C34878D82A}">
                    <a16:rowId xmlns:a16="http://schemas.microsoft.com/office/drawing/2014/main" val="824858677"/>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Telecommunication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1.23%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FCF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1.15%</a:t>
                      </a:r>
                    </a:p>
                  </a:txBody>
                  <a:tcPr marL="6350" marR="6350" marT="6350" marB="0" anchor="b">
                    <a:lnL>
                      <a:noFill/>
                    </a:lnL>
                    <a:lnR>
                      <a:noFill/>
                    </a:lnR>
                    <a:lnT>
                      <a:noFill/>
                    </a:lnT>
                    <a:lnB>
                      <a:noFill/>
                    </a:lnB>
                    <a:solidFill>
                      <a:srgbClr val="FBFCF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1.07%</a:t>
                      </a:r>
                    </a:p>
                  </a:txBody>
                  <a:tcPr marL="6350" marR="6350" marT="6350" marB="0" anchor="b">
                    <a:lnL>
                      <a:noFill/>
                    </a:lnL>
                    <a:lnR>
                      <a:noFill/>
                    </a:lnR>
                    <a:lnT>
                      <a:noFill/>
                    </a:lnT>
                    <a:lnB>
                      <a:noFill/>
                    </a:lnB>
                    <a:solidFill>
                      <a:srgbClr val="FBFCF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1.09%</a:t>
                      </a:r>
                    </a:p>
                  </a:txBody>
                  <a:tcPr marL="6350" marR="6350" marT="6350" marB="0" anchor="b">
                    <a:lnL>
                      <a:noFill/>
                    </a:lnL>
                    <a:lnR>
                      <a:noFill/>
                    </a:lnR>
                    <a:lnT>
                      <a:noFill/>
                    </a:lnT>
                    <a:lnB>
                      <a:noFill/>
                    </a:lnB>
                    <a:solidFill>
                      <a:srgbClr val="FBFCF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1.20%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CFE"/>
                    </a:solidFill>
                  </a:tcPr>
                </a:tc>
                <a:extLst>
                  <a:ext uri="{0D108BD9-81ED-4DB2-BD59-A6C34878D82A}">
                    <a16:rowId xmlns:a16="http://schemas.microsoft.com/office/drawing/2014/main" val="737967814"/>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Tourism</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0.49%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DBDD"/>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0.71%</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0.85%</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0.89%</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0.86%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CFCFF"/>
                    </a:solidFill>
                  </a:tcPr>
                </a:tc>
                <a:extLst>
                  <a:ext uri="{0D108BD9-81ED-4DB2-BD59-A6C34878D82A}">
                    <a16:rowId xmlns:a16="http://schemas.microsoft.com/office/drawing/2014/main" val="584371684"/>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Transportation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0.10%</a:t>
                      </a:r>
                    </a:p>
                  </a:txBody>
                  <a:tcPr marL="6350" marR="6350" marT="6350" marB="0" anchor="b">
                    <a:lnL>
                      <a:noFill/>
                    </a:lnL>
                    <a:lnR>
                      <a:noFill/>
                    </a:lnR>
                    <a:lnT>
                      <a:noFill/>
                    </a:lnT>
                    <a:lnB>
                      <a:noFill/>
                    </a:lnB>
                    <a:solidFill>
                      <a:srgbClr val="F87C7E"/>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0.10%</a:t>
                      </a:r>
                    </a:p>
                  </a:txBody>
                  <a:tcPr marL="6350" marR="6350" marT="6350" marB="0" anchor="b">
                    <a:lnL>
                      <a:noFill/>
                    </a:lnL>
                    <a:lnR>
                      <a:noFill/>
                    </a:lnR>
                    <a:lnT>
                      <a:noFill/>
                    </a:lnT>
                    <a:lnB>
                      <a:noFill/>
                    </a:lnB>
                    <a:solidFill>
                      <a:srgbClr val="F87E80"/>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0.12%</a:t>
                      </a:r>
                    </a:p>
                  </a:txBody>
                  <a:tcPr marL="6350" marR="6350" marT="6350" marB="0" anchor="b">
                    <a:lnL>
                      <a:noFill/>
                    </a:lnL>
                    <a:lnR>
                      <a:noFill/>
                    </a:lnR>
                    <a:lnT>
                      <a:noFill/>
                    </a:lnT>
                    <a:lnB>
                      <a:noFill/>
                    </a:lnB>
                    <a:solidFill>
                      <a:srgbClr val="F88083"/>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6D6F"/>
                    </a:solidFill>
                  </a:tcPr>
                </a:tc>
                <a:extLst>
                  <a:ext uri="{0D108BD9-81ED-4DB2-BD59-A6C34878D82A}">
                    <a16:rowId xmlns:a16="http://schemas.microsoft.com/office/drawing/2014/main" val="2792394892"/>
                  </a:ext>
                </a:extLst>
              </a:tr>
              <a:tr h="183628">
                <a:tc>
                  <a:txBody>
                    <a:bodyPr/>
                    <a:lstStyle/>
                    <a:p>
                      <a:pPr algn="l"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Warehousing and storage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0.05%</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87173"/>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0.05%</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87173"/>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0.04%</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86F71"/>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0.04%</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86F71"/>
                    </a:solidFill>
                  </a:tcPr>
                </a:tc>
                <a:tc>
                  <a:txBody>
                    <a:bodyPr/>
                    <a:lstStyle/>
                    <a:p>
                      <a:pPr algn="r" fontAlgn="b"/>
                      <a:r>
                        <a:rPr lang="en-GB" sz="1200" b="0" i="0" u="none" strike="noStrike" noProof="0" dirty="0">
                          <a:solidFill>
                            <a:srgbClr val="000000"/>
                          </a:solidFill>
                          <a:effectLst/>
                          <a:latin typeface="Brave Sans" panose="020B0504020101010102" pitchFamily="34" charset="0"/>
                          <a:cs typeface="Brave Sans" panose="020B0504020101010102" pitchFamily="34" charset="0"/>
                        </a:rPr>
                        <a:t>0.07%</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7679"/>
                    </a:solidFill>
                  </a:tcPr>
                </a:tc>
                <a:extLst>
                  <a:ext uri="{0D108BD9-81ED-4DB2-BD59-A6C34878D82A}">
                    <a16:rowId xmlns:a16="http://schemas.microsoft.com/office/drawing/2014/main" val="2182020729"/>
                  </a:ext>
                </a:extLst>
              </a:tr>
            </a:tbl>
          </a:graphicData>
        </a:graphic>
      </p:graphicFrame>
    </p:spTree>
    <p:extLst>
      <p:ext uri="{BB962C8B-B14F-4D97-AF65-F5344CB8AC3E}">
        <p14:creationId xmlns:p14="http://schemas.microsoft.com/office/powerpoint/2010/main" val="3979954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CF6AB-BA14-C145-0BEF-259BBC64EC3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8D7D43F-2A6E-9B20-1884-D78B71D536E7}"/>
              </a:ext>
            </a:extLst>
          </p:cNvPr>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DB143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endParaRPr>
          </a:p>
        </p:txBody>
      </p:sp>
      <p:sp>
        <p:nvSpPr>
          <p:cNvPr id="3" name="object 3">
            <a:extLst>
              <a:ext uri="{FF2B5EF4-FFF2-40B4-BE49-F238E27FC236}">
                <a16:creationId xmlns:a16="http://schemas.microsoft.com/office/drawing/2014/main" id="{3BCCFBEB-F32A-EA06-263B-DBFE5A8B924B}"/>
              </a:ext>
            </a:extLst>
          </p:cNvPr>
          <p:cNvSpPr/>
          <p:nvPr/>
        </p:nvSpPr>
        <p:spPr>
          <a:xfrm>
            <a:off x="19905121" y="0"/>
            <a:ext cx="199390" cy="707390"/>
          </a:xfrm>
          <a:custGeom>
            <a:avLst/>
            <a:gdLst/>
            <a:ahLst/>
            <a:cxnLst/>
            <a:rect l="l" t="t" r="r" b="b"/>
            <a:pathLst>
              <a:path w="199390" h="707390">
                <a:moveTo>
                  <a:pt x="198978" y="0"/>
                </a:moveTo>
                <a:lnTo>
                  <a:pt x="0" y="0"/>
                </a:lnTo>
                <a:lnTo>
                  <a:pt x="0" y="707392"/>
                </a:lnTo>
                <a:lnTo>
                  <a:pt x="198978" y="707392"/>
                </a:lnTo>
                <a:lnTo>
                  <a:pt x="198978" y="0"/>
                </a:lnTo>
                <a:close/>
              </a:path>
            </a:pathLst>
          </a:custGeom>
          <a:solidFill>
            <a:srgbClr val="940F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nvGrpSpPr>
          <p:cNvPr id="4" name="object 4">
            <a:extLst>
              <a:ext uri="{FF2B5EF4-FFF2-40B4-BE49-F238E27FC236}">
                <a16:creationId xmlns:a16="http://schemas.microsoft.com/office/drawing/2014/main" id="{D722D231-FFD9-56E8-5274-3EDF039C47BB}"/>
              </a:ext>
            </a:extLst>
          </p:cNvPr>
          <p:cNvGrpSpPr/>
          <p:nvPr/>
        </p:nvGrpSpPr>
        <p:grpSpPr>
          <a:xfrm>
            <a:off x="19905121" y="707381"/>
            <a:ext cx="199390" cy="2120265"/>
            <a:chOff x="19905121" y="707381"/>
            <a:chExt cx="199390" cy="2120265"/>
          </a:xfrm>
        </p:grpSpPr>
        <p:sp>
          <p:nvSpPr>
            <p:cNvPr id="5" name="object 5">
              <a:extLst>
                <a:ext uri="{FF2B5EF4-FFF2-40B4-BE49-F238E27FC236}">
                  <a16:creationId xmlns:a16="http://schemas.microsoft.com/office/drawing/2014/main" id="{BF5D39FF-323B-865E-4227-07F23BE9BCC4}"/>
                </a:ext>
              </a:extLst>
            </p:cNvPr>
            <p:cNvSpPr/>
            <p:nvPr/>
          </p:nvSpPr>
          <p:spPr>
            <a:xfrm>
              <a:off x="19905117" y="707383"/>
              <a:ext cx="199390" cy="1413510"/>
            </a:xfrm>
            <a:custGeom>
              <a:avLst/>
              <a:gdLst/>
              <a:ahLst/>
              <a:cxnLst/>
              <a:rect l="l" t="t" r="r" b="b"/>
              <a:pathLst>
                <a:path w="199390" h="1413510">
                  <a:moveTo>
                    <a:pt x="198983" y="0"/>
                  </a:moveTo>
                  <a:lnTo>
                    <a:pt x="0" y="0"/>
                  </a:lnTo>
                  <a:lnTo>
                    <a:pt x="0" y="706742"/>
                  </a:lnTo>
                  <a:lnTo>
                    <a:pt x="0" y="1413484"/>
                  </a:lnTo>
                  <a:lnTo>
                    <a:pt x="198983" y="1413484"/>
                  </a:lnTo>
                  <a:lnTo>
                    <a:pt x="198983" y="706742"/>
                  </a:lnTo>
                  <a:lnTo>
                    <a:pt x="198983" y="0"/>
                  </a:lnTo>
                  <a:close/>
                </a:path>
              </a:pathLst>
            </a:custGeom>
            <a:solidFill>
              <a:srgbClr val="B4053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 name="object 6">
              <a:extLst>
                <a:ext uri="{FF2B5EF4-FFF2-40B4-BE49-F238E27FC236}">
                  <a16:creationId xmlns:a16="http://schemas.microsoft.com/office/drawing/2014/main" id="{0F427458-295D-E63C-3704-084ADA453C5F}"/>
                </a:ext>
              </a:extLst>
            </p:cNvPr>
            <p:cNvSpPr/>
            <p:nvPr/>
          </p:nvSpPr>
          <p:spPr>
            <a:xfrm>
              <a:off x="19905121" y="2120877"/>
              <a:ext cx="199390" cy="706755"/>
            </a:xfrm>
            <a:custGeom>
              <a:avLst/>
              <a:gdLst/>
              <a:ahLst/>
              <a:cxnLst/>
              <a:rect l="l" t="t" r="r" b="b"/>
              <a:pathLst>
                <a:path w="199390" h="706755">
                  <a:moveTo>
                    <a:pt x="198978" y="0"/>
                  </a:moveTo>
                  <a:lnTo>
                    <a:pt x="0" y="0"/>
                  </a:lnTo>
                  <a:lnTo>
                    <a:pt x="0" y="706742"/>
                  </a:lnTo>
                  <a:lnTo>
                    <a:pt x="198978" y="706742"/>
                  </a:lnTo>
                  <a:lnTo>
                    <a:pt x="198978" y="0"/>
                  </a:lnTo>
                  <a:close/>
                </a:path>
              </a:pathLst>
            </a:custGeom>
            <a:solidFill>
              <a:srgbClr val="940F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7" name="object 7">
            <a:extLst>
              <a:ext uri="{FF2B5EF4-FFF2-40B4-BE49-F238E27FC236}">
                <a16:creationId xmlns:a16="http://schemas.microsoft.com/office/drawing/2014/main" id="{2C1A5BF6-F48B-8A86-6DA5-1FAE8FABA900}"/>
              </a:ext>
            </a:extLst>
          </p:cNvPr>
          <p:cNvSpPr/>
          <p:nvPr/>
        </p:nvSpPr>
        <p:spPr>
          <a:xfrm>
            <a:off x="19905121" y="5654602"/>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B4053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nvGrpSpPr>
          <p:cNvPr id="8" name="object 8">
            <a:extLst>
              <a:ext uri="{FF2B5EF4-FFF2-40B4-BE49-F238E27FC236}">
                <a16:creationId xmlns:a16="http://schemas.microsoft.com/office/drawing/2014/main" id="{E57CF05E-25E8-A8D1-D457-FDAACA92CC47}"/>
              </a:ext>
            </a:extLst>
          </p:cNvPr>
          <p:cNvGrpSpPr/>
          <p:nvPr/>
        </p:nvGrpSpPr>
        <p:grpSpPr>
          <a:xfrm>
            <a:off x="19905121" y="6361345"/>
            <a:ext cx="199390" cy="2120265"/>
            <a:chOff x="19905121" y="6361345"/>
            <a:chExt cx="199390" cy="2120265"/>
          </a:xfrm>
        </p:grpSpPr>
        <p:sp>
          <p:nvSpPr>
            <p:cNvPr id="9" name="object 9">
              <a:extLst>
                <a:ext uri="{FF2B5EF4-FFF2-40B4-BE49-F238E27FC236}">
                  <a16:creationId xmlns:a16="http://schemas.microsoft.com/office/drawing/2014/main" id="{4B088103-33B4-3B00-89EE-C550F25326CA}"/>
                </a:ext>
              </a:extLst>
            </p:cNvPr>
            <p:cNvSpPr/>
            <p:nvPr/>
          </p:nvSpPr>
          <p:spPr>
            <a:xfrm>
              <a:off x="19905121" y="7068088"/>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B4053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 name="object 10">
              <a:extLst>
                <a:ext uri="{FF2B5EF4-FFF2-40B4-BE49-F238E27FC236}">
                  <a16:creationId xmlns:a16="http://schemas.microsoft.com/office/drawing/2014/main" id="{3CDF4A19-5A4B-AA2D-CCC5-1CEF43166655}"/>
                </a:ext>
              </a:extLst>
            </p:cNvPr>
            <p:cNvSpPr/>
            <p:nvPr/>
          </p:nvSpPr>
          <p:spPr>
            <a:xfrm>
              <a:off x="19905121" y="6361345"/>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940F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 name="object 11">
              <a:extLst>
                <a:ext uri="{FF2B5EF4-FFF2-40B4-BE49-F238E27FC236}">
                  <a16:creationId xmlns:a16="http://schemas.microsoft.com/office/drawing/2014/main" id="{0856AC89-5A3A-687A-FD80-D9B55B717CBF}"/>
                </a:ext>
              </a:extLst>
            </p:cNvPr>
            <p:cNvSpPr/>
            <p:nvPr/>
          </p:nvSpPr>
          <p:spPr>
            <a:xfrm>
              <a:off x="19905121" y="7774831"/>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B4053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12" name="object 12">
            <a:extLst>
              <a:ext uri="{FF2B5EF4-FFF2-40B4-BE49-F238E27FC236}">
                <a16:creationId xmlns:a16="http://schemas.microsoft.com/office/drawing/2014/main" id="{30999E9C-0EEC-A21B-3FC9-907308448ADD}"/>
              </a:ext>
            </a:extLst>
          </p:cNvPr>
          <p:cNvSpPr/>
          <p:nvPr/>
        </p:nvSpPr>
        <p:spPr>
          <a:xfrm>
            <a:off x="19905121" y="2827620"/>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B4053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nvGrpSpPr>
          <p:cNvPr id="13" name="object 13">
            <a:extLst>
              <a:ext uri="{FF2B5EF4-FFF2-40B4-BE49-F238E27FC236}">
                <a16:creationId xmlns:a16="http://schemas.microsoft.com/office/drawing/2014/main" id="{692CDA64-9BC0-D515-5E2F-85A3B82D3A0A}"/>
              </a:ext>
            </a:extLst>
          </p:cNvPr>
          <p:cNvGrpSpPr/>
          <p:nvPr/>
        </p:nvGrpSpPr>
        <p:grpSpPr>
          <a:xfrm>
            <a:off x="19905121" y="3534374"/>
            <a:ext cx="199390" cy="2120265"/>
            <a:chOff x="19905121" y="3534374"/>
            <a:chExt cx="199390" cy="2120265"/>
          </a:xfrm>
        </p:grpSpPr>
        <p:sp>
          <p:nvSpPr>
            <p:cNvPr id="14" name="object 14">
              <a:extLst>
                <a:ext uri="{FF2B5EF4-FFF2-40B4-BE49-F238E27FC236}">
                  <a16:creationId xmlns:a16="http://schemas.microsoft.com/office/drawing/2014/main" id="{9FDEB391-7829-F341-D4E0-52D843676D01}"/>
                </a:ext>
              </a:extLst>
            </p:cNvPr>
            <p:cNvSpPr/>
            <p:nvPr/>
          </p:nvSpPr>
          <p:spPr>
            <a:xfrm>
              <a:off x="19905121" y="4241106"/>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940F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 name="object 15">
              <a:extLst>
                <a:ext uri="{FF2B5EF4-FFF2-40B4-BE49-F238E27FC236}">
                  <a16:creationId xmlns:a16="http://schemas.microsoft.com/office/drawing/2014/main" id="{85218B6A-6AC2-2004-E258-C1CFB50BD75A}"/>
                </a:ext>
              </a:extLst>
            </p:cNvPr>
            <p:cNvSpPr/>
            <p:nvPr/>
          </p:nvSpPr>
          <p:spPr>
            <a:xfrm>
              <a:off x="19905117" y="3534377"/>
              <a:ext cx="199390" cy="2120265"/>
            </a:xfrm>
            <a:custGeom>
              <a:avLst/>
              <a:gdLst/>
              <a:ahLst/>
              <a:cxnLst/>
              <a:rect l="l" t="t" r="r" b="b"/>
              <a:pathLst>
                <a:path w="199390" h="2120265">
                  <a:moveTo>
                    <a:pt x="198983" y="1413484"/>
                  </a:moveTo>
                  <a:lnTo>
                    <a:pt x="0" y="1413484"/>
                  </a:lnTo>
                  <a:lnTo>
                    <a:pt x="0" y="2120227"/>
                  </a:lnTo>
                  <a:lnTo>
                    <a:pt x="198983" y="2120227"/>
                  </a:lnTo>
                  <a:lnTo>
                    <a:pt x="198983" y="1413484"/>
                  </a:lnTo>
                  <a:close/>
                </a:path>
                <a:path w="199390" h="2120265">
                  <a:moveTo>
                    <a:pt x="198983" y="0"/>
                  </a:moveTo>
                  <a:lnTo>
                    <a:pt x="0" y="0"/>
                  </a:lnTo>
                  <a:lnTo>
                    <a:pt x="0" y="706729"/>
                  </a:lnTo>
                  <a:lnTo>
                    <a:pt x="198983" y="706729"/>
                  </a:lnTo>
                  <a:lnTo>
                    <a:pt x="198983" y="0"/>
                  </a:lnTo>
                  <a:close/>
                </a:path>
              </a:pathLst>
            </a:custGeom>
            <a:solidFill>
              <a:srgbClr val="B4053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16" name="object 16">
            <a:extLst>
              <a:ext uri="{FF2B5EF4-FFF2-40B4-BE49-F238E27FC236}">
                <a16:creationId xmlns:a16="http://schemas.microsoft.com/office/drawing/2014/main" id="{FDE22ACC-9287-5480-83EA-F2B7D6C16A6F}"/>
              </a:ext>
            </a:extLst>
          </p:cNvPr>
          <p:cNvSpPr/>
          <p:nvPr/>
        </p:nvSpPr>
        <p:spPr>
          <a:xfrm>
            <a:off x="19905121" y="8481584"/>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940F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nvGrpSpPr>
          <p:cNvPr id="17" name="object 17">
            <a:extLst>
              <a:ext uri="{FF2B5EF4-FFF2-40B4-BE49-F238E27FC236}">
                <a16:creationId xmlns:a16="http://schemas.microsoft.com/office/drawing/2014/main" id="{971F73FD-0643-7DB1-5EAB-315A484944F7}"/>
              </a:ext>
            </a:extLst>
          </p:cNvPr>
          <p:cNvGrpSpPr/>
          <p:nvPr/>
        </p:nvGrpSpPr>
        <p:grpSpPr>
          <a:xfrm>
            <a:off x="19905121" y="9188327"/>
            <a:ext cx="199390" cy="2120265"/>
            <a:chOff x="19905121" y="9188327"/>
            <a:chExt cx="199390" cy="2120265"/>
          </a:xfrm>
        </p:grpSpPr>
        <p:sp>
          <p:nvSpPr>
            <p:cNvPr id="18" name="object 18">
              <a:extLst>
                <a:ext uri="{FF2B5EF4-FFF2-40B4-BE49-F238E27FC236}">
                  <a16:creationId xmlns:a16="http://schemas.microsoft.com/office/drawing/2014/main" id="{88650675-EE44-EE95-E3F9-ECB0F2AB6007}"/>
                </a:ext>
              </a:extLst>
            </p:cNvPr>
            <p:cNvSpPr/>
            <p:nvPr/>
          </p:nvSpPr>
          <p:spPr>
            <a:xfrm>
              <a:off x="19905117" y="9188329"/>
              <a:ext cx="199390" cy="1413510"/>
            </a:xfrm>
            <a:custGeom>
              <a:avLst/>
              <a:gdLst/>
              <a:ahLst/>
              <a:cxnLst/>
              <a:rect l="l" t="t" r="r" b="b"/>
              <a:pathLst>
                <a:path w="199390" h="1413509">
                  <a:moveTo>
                    <a:pt x="198983" y="706755"/>
                  </a:moveTo>
                  <a:lnTo>
                    <a:pt x="0" y="706755"/>
                  </a:lnTo>
                  <a:lnTo>
                    <a:pt x="0" y="1413484"/>
                  </a:lnTo>
                  <a:lnTo>
                    <a:pt x="198983" y="1413484"/>
                  </a:lnTo>
                  <a:lnTo>
                    <a:pt x="198983" y="706755"/>
                  </a:lnTo>
                  <a:close/>
                </a:path>
                <a:path w="199390" h="1413509">
                  <a:moveTo>
                    <a:pt x="198983" y="0"/>
                  </a:moveTo>
                  <a:lnTo>
                    <a:pt x="0" y="0"/>
                  </a:lnTo>
                  <a:lnTo>
                    <a:pt x="0" y="706742"/>
                  </a:lnTo>
                  <a:lnTo>
                    <a:pt x="198983" y="706742"/>
                  </a:lnTo>
                  <a:lnTo>
                    <a:pt x="198983" y="0"/>
                  </a:lnTo>
                  <a:close/>
                </a:path>
              </a:pathLst>
            </a:custGeom>
            <a:solidFill>
              <a:srgbClr val="B4053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9" name="object 19">
              <a:extLst>
                <a:ext uri="{FF2B5EF4-FFF2-40B4-BE49-F238E27FC236}">
                  <a16:creationId xmlns:a16="http://schemas.microsoft.com/office/drawing/2014/main" id="{3EC35DB1-1685-85EA-F0D6-10869C890F4F}"/>
                </a:ext>
              </a:extLst>
            </p:cNvPr>
            <p:cNvSpPr/>
            <p:nvPr/>
          </p:nvSpPr>
          <p:spPr>
            <a:xfrm>
              <a:off x="19905121" y="10601813"/>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940F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20" name="object 20">
            <a:extLst>
              <a:ext uri="{FF2B5EF4-FFF2-40B4-BE49-F238E27FC236}">
                <a16:creationId xmlns:a16="http://schemas.microsoft.com/office/drawing/2014/main" id="{8B544DEF-2754-6C69-1F9C-35E6B38E9A27}"/>
              </a:ext>
            </a:extLst>
          </p:cNvPr>
          <p:cNvSpPr/>
          <p:nvPr/>
        </p:nvSpPr>
        <p:spPr>
          <a:xfrm>
            <a:off x="12803875" y="9216714"/>
            <a:ext cx="4125595" cy="441959"/>
          </a:xfrm>
          <a:custGeom>
            <a:avLst/>
            <a:gdLst/>
            <a:ahLst/>
            <a:cxnLst/>
            <a:rect l="l" t="t" r="r" b="b"/>
            <a:pathLst>
              <a:path w="4125594" h="441959">
                <a:moveTo>
                  <a:pt x="59767" y="0"/>
                </a:moveTo>
                <a:lnTo>
                  <a:pt x="0" y="0"/>
                </a:lnTo>
                <a:lnTo>
                  <a:pt x="107305" y="187334"/>
                </a:lnTo>
                <a:lnTo>
                  <a:pt x="107305" y="322450"/>
                </a:lnTo>
                <a:lnTo>
                  <a:pt x="159555" y="322450"/>
                </a:lnTo>
                <a:lnTo>
                  <a:pt x="159555" y="186413"/>
                </a:lnTo>
                <a:lnTo>
                  <a:pt x="186276" y="139796"/>
                </a:lnTo>
                <a:lnTo>
                  <a:pt x="134613" y="139796"/>
                </a:lnTo>
                <a:lnTo>
                  <a:pt x="59767" y="0"/>
                </a:lnTo>
                <a:close/>
              </a:path>
              <a:path w="4125594" h="441959">
                <a:moveTo>
                  <a:pt x="266410" y="0"/>
                </a:moveTo>
                <a:lnTo>
                  <a:pt x="209930" y="0"/>
                </a:lnTo>
                <a:lnTo>
                  <a:pt x="134613" y="139796"/>
                </a:lnTo>
                <a:lnTo>
                  <a:pt x="186276" y="139796"/>
                </a:lnTo>
                <a:lnTo>
                  <a:pt x="266410" y="0"/>
                </a:lnTo>
                <a:close/>
              </a:path>
              <a:path w="4125594" h="441959">
                <a:moveTo>
                  <a:pt x="385213" y="78646"/>
                </a:moveTo>
                <a:lnTo>
                  <a:pt x="336944" y="86714"/>
                </a:lnTo>
                <a:lnTo>
                  <a:pt x="299543" y="111080"/>
                </a:lnTo>
                <a:lnTo>
                  <a:pt x="275370" y="151984"/>
                </a:lnTo>
                <a:lnTo>
                  <a:pt x="266787" y="209669"/>
                </a:lnTo>
                <a:lnTo>
                  <a:pt x="275370" y="267393"/>
                </a:lnTo>
                <a:lnTo>
                  <a:pt x="299543" y="307926"/>
                </a:lnTo>
                <a:lnTo>
                  <a:pt x="336944" y="331832"/>
                </a:lnTo>
                <a:lnTo>
                  <a:pt x="385213" y="339675"/>
                </a:lnTo>
                <a:lnTo>
                  <a:pt x="433761" y="331763"/>
                </a:lnTo>
                <a:lnTo>
                  <a:pt x="471310" y="307741"/>
                </a:lnTo>
                <a:lnTo>
                  <a:pt x="478418" y="295844"/>
                </a:lnTo>
                <a:lnTo>
                  <a:pt x="385213" y="295844"/>
                </a:lnTo>
                <a:lnTo>
                  <a:pt x="358940" y="291022"/>
                </a:lnTo>
                <a:lnTo>
                  <a:pt x="339475" y="275805"/>
                </a:lnTo>
                <a:lnTo>
                  <a:pt x="327382" y="249064"/>
                </a:lnTo>
                <a:lnTo>
                  <a:pt x="323225" y="209669"/>
                </a:lnTo>
                <a:lnTo>
                  <a:pt x="327382" y="170101"/>
                </a:lnTo>
                <a:lnTo>
                  <a:pt x="339475" y="143012"/>
                </a:lnTo>
                <a:lnTo>
                  <a:pt x="358940" y="127453"/>
                </a:lnTo>
                <a:lnTo>
                  <a:pt x="385213" y="122477"/>
                </a:lnTo>
                <a:lnTo>
                  <a:pt x="477941" y="122477"/>
                </a:lnTo>
                <a:lnTo>
                  <a:pt x="471310" y="111276"/>
                </a:lnTo>
                <a:lnTo>
                  <a:pt x="433761" y="86788"/>
                </a:lnTo>
                <a:lnTo>
                  <a:pt x="385213" y="78646"/>
                </a:lnTo>
                <a:close/>
              </a:path>
              <a:path w="4125594" h="441959">
                <a:moveTo>
                  <a:pt x="477941" y="122477"/>
                </a:moveTo>
                <a:lnTo>
                  <a:pt x="385213" y="122477"/>
                </a:lnTo>
                <a:lnTo>
                  <a:pt x="411770" y="127453"/>
                </a:lnTo>
                <a:lnTo>
                  <a:pt x="431382" y="143012"/>
                </a:lnTo>
                <a:lnTo>
                  <a:pt x="443529" y="170101"/>
                </a:lnTo>
                <a:lnTo>
                  <a:pt x="447693" y="209669"/>
                </a:lnTo>
                <a:lnTo>
                  <a:pt x="443529" y="249064"/>
                </a:lnTo>
                <a:lnTo>
                  <a:pt x="431382" y="275805"/>
                </a:lnTo>
                <a:lnTo>
                  <a:pt x="411770" y="291022"/>
                </a:lnTo>
                <a:lnTo>
                  <a:pt x="385213" y="295844"/>
                </a:lnTo>
                <a:lnTo>
                  <a:pt x="478418" y="295844"/>
                </a:lnTo>
                <a:lnTo>
                  <a:pt x="495539" y="267185"/>
                </a:lnTo>
                <a:lnTo>
                  <a:pt x="504131" y="209669"/>
                </a:lnTo>
                <a:lnTo>
                  <a:pt x="495539" y="152205"/>
                </a:lnTo>
                <a:lnTo>
                  <a:pt x="477941" y="122477"/>
                </a:lnTo>
                <a:close/>
              </a:path>
              <a:path w="4125594" h="441959">
                <a:moveTo>
                  <a:pt x="613991" y="82175"/>
                </a:moveTo>
                <a:lnTo>
                  <a:pt x="560579" y="88719"/>
                </a:lnTo>
                <a:lnTo>
                  <a:pt x="560579" y="244421"/>
                </a:lnTo>
                <a:lnTo>
                  <a:pt x="565907" y="283760"/>
                </a:lnTo>
                <a:lnTo>
                  <a:pt x="583186" y="313786"/>
                </a:lnTo>
                <a:lnTo>
                  <a:pt x="614357" y="332943"/>
                </a:lnTo>
                <a:lnTo>
                  <a:pt x="661362" y="339675"/>
                </a:lnTo>
                <a:lnTo>
                  <a:pt x="687831" y="338572"/>
                </a:lnTo>
                <a:lnTo>
                  <a:pt x="714719" y="335390"/>
                </a:lnTo>
                <a:lnTo>
                  <a:pt x="741508" y="330319"/>
                </a:lnTo>
                <a:lnTo>
                  <a:pt x="767683" y="323550"/>
                </a:lnTo>
                <a:lnTo>
                  <a:pt x="767683" y="294828"/>
                </a:lnTo>
                <a:lnTo>
                  <a:pt x="666901" y="294828"/>
                </a:lnTo>
                <a:lnTo>
                  <a:pt x="638437" y="289890"/>
                </a:lnTo>
                <a:lnTo>
                  <a:pt x="622494" y="276872"/>
                </a:lnTo>
                <a:lnTo>
                  <a:pt x="615526" y="258469"/>
                </a:lnTo>
                <a:lnTo>
                  <a:pt x="613991" y="237374"/>
                </a:lnTo>
                <a:lnTo>
                  <a:pt x="613991" y="82175"/>
                </a:lnTo>
                <a:close/>
              </a:path>
              <a:path w="4125594" h="441959">
                <a:moveTo>
                  <a:pt x="767683" y="82175"/>
                </a:moveTo>
                <a:lnTo>
                  <a:pt x="714281" y="88719"/>
                </a:lnTo>
                <a:lnTo>
                  <a:pt x="714281" y="288273"/>
                </a:lnTo>
                <a:lnTo>
                  <a:pt x="703191" y="290994"/>
                </a:lnTo>
                <a:lnTo>
                  <a:pt x="691345" y="293059"/>
                </a:lnTo>
                <a:lnTo>
                  <a:pt x="679122" y="294369"/>
                </a:lnTo>
                <a:lnTo>
                  <a:pt x="666901" y="294828"/>
                </a:lnTo>
                <a:lnTo>
                  <a:pt x="767683" y="294828"/>
                </a:lnTo>
                <a:lnTo>
                  <a:pt x="767683" y="82175"/>
                </a:lnTo>
                <a:close/>
              </a:path>
              <a:path w="4125594" h="441959">
                <a:moveTo>
                  <a:pt x="842770" y="83683"/>
                </a:moveTo>
                <a:lnTo>
                  <a:pt x="842770" y="333120"/>
                </a:lnTo>
                <a:lnTo>
                  <a:pt x="895679" y="333120"/>
                </a:lnTo>
                <a:lnTo>
                  <a:pt x="895679" y="136069"/>
                </a:lnTo>
                <a:lnTo>
                  <a:pt x="906846" y="131372"/>
                </a:lnTo>
                <a:lnTo>
                  <a:pt x="918862" y="127901"/>
                </a:lnTo>
                <a:lnTo>
                  <a:pt x="931254" y="125750"/>
                </a:lnTo>
                <a:lnTo>
                  <a:pt x="943552" y="125011"/>
                </a:lnTo>
                <a:lnTo>
                  <a:pt x="983457" y="125011"/>
                </a:lnTo>
                <a:lnTo>
                  <a:pt x="980120" y="93756"/>
                </a:lnTo>
                <a:lnTo>
                  <a:pt x="874517" y="93756"/>
                </a:lnTo>
                <a:lnTo>
                  <a:pt x="842770" y="83683"/>
                </a:lnTo>
                <a:close/>
              </a:path>
              <a:path w="4125594" h="441959">
                <a:moveTo>
                  <a:pt x="983457" y="125011"/>
                </a:moveTo>
                <a:lnTo>
                  <a:pt x="943552" y="125011"/>
                </a:lnTo>
                <a:lnTo>
                  <a:pt x="955237" y="125357"/>
                </a:lnTo>
                <a:lnTo>
                  <a:pt x="965981" y="126268"/>
                </a:lnTo>
                <a:lnTo>
                  <a:pt x="975593" y="127556"/>
                </a:lnTo>
                <a:lnTo>
                  <a:pt x="983886" y="129032"/>
                </a:lnTo>
                <a:lnTo>
                  <a:pt x="983457" y="125011"/>
                </a:lnTo>
                <a:close/>
              </a:path>
              <a:path w="4125594" h="441959">
                <a:moveTo>
                  <a:pt x="947594" y="78646"/>
                </a:moveTo>
                <a:lnTo>
                  <a:pt x="930433" y="79660"/>
                </a:lnTo>
                <a:lnTo>
                  <a:pt x="912375" y="82608"/>
                </a:lnTo>
                <a:lnTo>
                  <a:pt x="893657" y="87353"/>
                </a:lnTo>
                <a:lnTo>
                  <a:pt x="874517" y="93756"/>
                </a:lnTo>
                <a:lnTo>
                  <a:pt x="980120" y="93756"/>
                </a:lnTo>
                <a:lnTo>
                  <a:pt x="947594" y="78646"/>
                </a:lnTo>
                <a:close/>
              </a:path>
              <a:path w="4125594" h="441959">
                <a:moveTo>
                  <a:pt x="1118112" y="279206"/>
                </a:moveTo>
                <a:lnTo>
                  <a:pt x="1122656" y="325560"/>
                </a:lnTo>
                <a:lnTo>
                  <a:pt x="1165488" y="336210"/>
                </a:lnTo>
                <a:lnTo>
                  <a:pt x="1211334" y="339675"/>
                </a:lnTo>
                <a:lnTo>
                  <a:pt x="1260394" y="334527"/>
                </a:lnTo>
                <a:lnTo>
                  <a:pt x="1294615" y="319270"/>
                </a:lnTo>
                <a:lnTo>
                  <a:pt x="1313753" y="295320"/>
                </a:lnTo>
                <a:lnTo>
                  <a:pt x="1209816" y="295320"/>
                </a:lnTo>
                <a:lnTo>
                  <a:pt x="1181889" y="293866"/>
                </a:lnTo>
                <a:lnTo>
                  <a:pt x="1157167" y="290098"/>
                </a:lnTo>
                <a:lnTo>
                  <a:pt x="1135844" y="284913"/>
                </a:lnTo>
                <a:lnTo>
                  <a:pt x="1118112" y="279206"/>
                </a:lnTo>
                <a:close/>
              </a:path>
              <a:path w="4125594" h="441959">
                <a:moveTo>
                  <a:pt x="1223439" y="77118"/>
                </a:moveTo>
                <a:lnTo>
                  <a:pt x="1176903" y="82346"/>
                </a:lnTo>
                <a:lnTo>
                  <a:pt x="1143313" y="97779"/>
                </a:lnTo>
                <a:lnTo>
                  <a:pt x="1122952" y="123041"/>
                </a:lnTo>
                <a:lnTo>
                  <a:pt x="1116102" y="157754"/>
                </a:lnTo>
                <a:lnTo>
                  <a:pt x="1123125" y="191892"/>
                </a:lnTo>
                <a:lnTo>
                  <a:pt x="1142432" y="213564"/>
                </a:lnTo>
                <a:lnTo>
                  <a:pt x="1171377" y="225222"/>
                </a:lnTo>
                <a:lnTo>
                  <a:pt x="1207314" y="229322"/>
                </a:lnTo>
                <a:lnTo>
                  <a:pt x="1232492" y="230422"/>
                </a:lnTo>
                <a:lnTo>
                  <a:pt x="1251531" y="234036"/>
                </a:lnTo>
                <a:lnTo>
                  <a:pt x="1263578" y="242850"/>
                </a:lnTo>
                <a:lnTo>
                  <a:pt x="1267783" y="259552"/>
                </a:lnTo>
                <a:lnTo>
                  <a:pt x="1264185" y="275765"/>
                </a:lnTo>
                <a:lnTo>
                  <a:pt x="1253359" y="286880"/>
                </a:lnTo>
                <a:lnTo>
                  <a:pt x="1235253" y="293273"/>
                </a:lnTo>
                <a:lnTo>
                  <a:pt x="1209816" y="295320"/>
                </a:lnTo>
                <a:lnTo>
                  <a:pt x="1313753" y="295320"/>
                </a:lnTo>
                <a:lnTo>
                  <a:pt x="1314660" y="294185"/>
                </a:lnTo>
                <a:lnTo>
                  <a:pt x="1321195" y="259552"/>
                </a:lnTo>
                <a:lnTo>
                  <a:pt x="1313400" y="222229"/>
                </a:lnTo>
                <a:lnTo>
                  <a:pt x="1292473" y="199453"/>
                </a:lnTo>
                <a:lnTo>
                  <a:pt x="1262099" y="187826"/>
                </a:lnTo>
                <a:lnTo>
                  <a:pt x="1225962" y="183952"/>
                </a:lnTo>
                <a:lnTo>
                  <a:pt x="1204518" y="182817"/>
                </a:lnTo>
                <a:lnTo>
                  <a:pt x="1186335" y="179362"/>
                </a:lnTo>
                <a:lnTo>
                  <a:pt x="1173728" y="171276"/>
                </a:lnTo>
                <a:lnTo>
                  <a:pt x="1169011" y="156246"/>
                </a:lnTo>
                <a:lnTo>
                  <a:pt x="1172091" y="141108"/>
                </a:lnTo>
                <a:lnTo>
                  <a:pt x="1181928" y="130418"/>
                </a:lnTo>
                <a:lnTo>
                  <a:pt x="1199416" y="124077"/>
                </a:lnTo>
                <a:lnTo>
                  <a:pt x="1225449" y="121985"/>
                </a:lnTo>
                <a:lnTo>
                  <a:pt x="1303101" y="121985"/>
                </a:lnTo>
                <a:lnTo>
                  <a:pt x="1299541" y="89222"/>
                </a:lnTo>
                <a:lnTo>
                  <a:pt x="1280205" y="83929"/>
                </a:lnTo>
                <a:lnTo>
                  <a:pt x="1260540" y="80146"/>
                </a:lnTo>
                <a:lnTo>
                  <a:pt x="1241349" y="77875"/>
                </a:lnTo>
                <a:lnTo>
                  <a:pt x="1223439" y="77118"/>
                </a:lnTo>
                <a:close/>
              </a:path>
              <a:path w="4125594" h="441959">
                <a:moveTo>
                  <a:pt x="1303101" y="121985"/>
                </a:moveTo>
                <a:lnTo>
                  <a:pt x="1225449" y="121985"/>
                </a:lnTo>
                <a:lnTo>
                  <a:pt x="1246383" y="123258"/>
                </a:lnTo>
                <a:lnTo>
                  <a:pt x="1267464" y="126511"/>
                </a:lnTo>
                <a:lnTo>
                  <a:pt x="1287319" y="130900"/>
                </a:lnTo>
                <a:lnTo>
                  <a:pt x="1304578" y="135577"/>
                </a:lnTo>
                <a:lnTo>
                  <a:pt x="1303101" y="121985"/>
                </a:lnTo>
                <a:close/>
              </a:path>
              <a:path w="4125594" h="441959">
                <a:moveTo>
                  <a:pt x="1446165" y="128530"/>
                </a:moveTo>
                <a:lnTo>
                  <a:pt x="1393256" y="128530"/>
                </a:lnTo>
                <a:lnTo>
                  <a:pt x="1393256" y="259039"/>
                </a:lnTo>
                <a:lnTo>
                  <a:pt x="1398104" y="296436"/>
                </a:lnTo>
                <a:lnTo>
                  <a:pt x="1412399" y="321221"/>
                </a:lnTo>
                <a:lnTo>
                  <a:pt x="1435769" y="334952"/>
                </a:lnTo>
                <a:lnTo>
                  <a:pt x="1467840" y="339183"/>
                </a:lnTo>
                <a:lnTo>
                  <a:pt x="1481369" y="338592"/>
                </a:lnTo>
                <a:lnTo>
                  <a:pt x="1495556" y="336724"/>
                </a:lnTo>
                <a:lnTo>
                  <a:pt x="1510497" y="333436"/>
                </a:lnTo>
                <a:lnTo>
                  <a:pt x="1526288" y="328586"/>
                </a:lnTo>
                <a:lnTo>
                  <a:pt x="1527047" y="295823"/>
                </a:lnTo>
                <a:lnTo>
                  <a:pt x="1479923" y="295823"/>
                </a:lnTo>
                <a:lnTo>
                  <a:pt x="1463388" y="293298"/>
                </a:lnTo>
                <a:lnTo>
                  <a:pt x="1453035" y="285814"/>
                </a:lnTo>
                <a:lnTo>
                  <a:pt x="1447686" y="273511"/>
                </a:lnTo>
                <a:lnTo>
                  <a:pt x="1446165" y="256526"/>
                </a:lnTo>
                <a:lnTo>
                  <a:pt x="1446165" y="128530"/>
                </a:lnTo>
                <a:close/>
              </a:path>
              <a:path w="4125594" h="441959">
                <a:moveTo>
                  <a:pt x="1527304" y="284734"/>
                </a:moveTo>
                <a:lnTo>
                  <a:pt x="1513871" y="289656"/>
                </a:lnTo>
                <a:lnTo>
                  <a:pt x="1501528" y="293114"/>
                </a:lnTo>
                <a:lnTo>
                  <a:pt x="1490229" y="295153"/>
                </a:lnTo>
                <a:lnTo>
                  <a:pt x="1479923" y="295823"/>
                </a:lnTo>
                <a:lnTo>
                  <a:pt x="1527047" y="295823"/>
                </a:lnTo>
                <a:lnTo>
                  <a:pt x="1527304" y="284734"/>
                </a:lnTo>
                <a:close/>
              </a:path>
              <a:path w="4125594" h="441959">
                <a:moveTo>
                  <a:pt x="1521744" y="85170"/>
                </a:moveTo>
                <a:lnTo>
                  <a:pt x="1351927" y="85170"/>
                </a:lnTo>
                <a:lnTo>
                  <a:pt x="1346398" y="128530"/>
                </a:lnTo>
                <a:lnTo>
                  <a:pt x="1516707" y="128530"/>
                </a:lnTo>
                <a:lnTo>
                  <a:pt x="1521744" y="85170"/>
                </a:lnTo>
                <a:close/>
              </a:path>
              <a:path w="4125594" h="441959">
                <a:moveTo>
                  <a:pt x="1446165" y="13633"/>
                </a:moveTo>
                <a:lnTo>
                  <a:pt x="1393256" y="20187"/>
                </a:lnTo>
                <a:lnTo>
                  <a:pt x="1393256" y="85170"/>
                </a:lnTo>
                <a:lnTo>
                  <a:pt x="1446165" y="85170"/>
                </a:lnTo>
                <a:lnTo>
                  <a:pt x="1446165" y="13633"/>
                </a:lnTo>
                <a:close/>
              </a:path>
              <a:path w="4125594" h="441959">
                <a:moveTo>
                  <a:pt x="1678461" y="78625"/>
                </a:moveTo>
                <a:lnTo>
                  <a:pt x="1630199" y="86696"/>
                </a:lnTo>
                <a:lnTo>
                  <a:pt x="1592800" y="111067"/>
                </a:lnTo>
                <a:lnTo>
                  <a:pt x="1568629" y="151972"/>
                </a:lnTo>
                <a:lnTo>
                  <a:pt x="1560046" y="209648"/>
                </a:lnTo>
                <a:lnTo>
                  <a:pt x="1568629" y="267384"/>
                </a:lnTo>
                <a:lnTo>
                  <a:pt x="1592800" y="307923"/>
                </a:lnTo>
                <a:lnTo>
                  <a:pt x="1630199" y="331832"/>
                </a:lnTo>
                <a:lnTo>
                  <a:pt x="1678461" y="339675"/>
                </a:lnTo>
                <a:lnTo>
                  <a:pt x="1727027" y="331762"/>
                </a:lnTo>
                <a:lnTo>
                  <a:pt x="1764581" y="307739"/>
                </a:lnTo>
                <a:lnTo>
                  <a:pt x="1771698" y="295823"/>
                </a:lnTo>
                <a:lnTo>
                  <a:pt x="1678461" y="295823"/>
                </a:lnTo>
                <a:lnTo>
                  <a:pt x="1652207" y="291006"/>
                </a:lnTo>
                <a:lnTo>
                  <a:pt x="1632751" y="275796"/>
                </a:lnTo>
                <a:lnTo>
                  <a:pt x="1620661" y="249056"/>
                </a:lnTo>
                <a:lnTo>
                  <a:pt x="1616505" y="209648"/>
                </a:lnTo>
                <a:lnTo>
                  <a:pt x="1620661" y="170097"/>
                </a:lnTo>
                <a:lnTo>
                  <a:pt x="1632751" y="143013"/>
                </a:lnTo>
                <a:lnTo>
                  <a:pt x="1652207" y="127454"/>
                </a:lnTo>
                <a:lnTo>
                  <a:pt x="1678461" y="122477"/>
                </a:lnTo>
                <a:lnTo>
                  <a:pt x="1771219" y="122477"/>
                </a:lnTo>
                <a:lnTo>
                  <a:pt x="1764581" y="111263"/>
                </a:lnTo>
                <a:lnTo>
                  <a:pt x="1727027" y="86770"/>
                </a:lnTo>
                <a:lnTo>
                  <a:pt x="1678461" y="78625"/>
                </a:lnTo>
                <a:close/>
              </a:path>
              <a:path w="4125594" h="441959">
                <a:moveTo>
                  <a:pt x="1771219" y="122477"/>
                </a:moveTo>
                <a:lnTo>
                  <a:pt x="1678461" y="122477"/>
                </a:lnTo>
                <a:lnTo>
                  <a:pt x="1705028" y="127454"/>
                </a:lnTo>
                <a:lnTo>
                  <a:pt x="1724650" y="143013"/>
                </a:lnTo>
                <a:lnTo>
                  <a:pt x="1736805" y="170097"/>
                </a:lnTo>
                <a:lnTo>
                  <a:pt x="1740973" y="209648"/>
                </a:lnTo>
                <a:lnTo>
                  <a:pt x="1736805" y="249056"/>
                </a:lnTo>
                <a:lnTo>
                  <a:pt x="1724650" y="275796"/>
                </a:lnTo>
                <a:lnTo>
                  <a:pt x="1705028" y="291006"/>
                </a:lnTo>
                <a:lnTo>
                  <a:pt x="1678461" y="295823"/>
                </a:lnTo>
                <a:lnTo>
                  <a:pt x="1771698" y="295823"/>
                </a:lnTo>
                <a:lnTo>
                  <a:pt x="1788810" y="267177"/>
                </a:lnTo>
                <a:lnTo>
                  <a:pt x="1797400" y="209648"/>
                </a:lnTo>
                <a:lnTo>
                  <a:pt x="1788810" y="152193"/>
                </a:lnTo>
                <a:lnTo>
                  <a:pt x="1771219" y="122477"/>
                </a:lnTo>
                <a:close/>
              </a:path>
              <a:path w="4125594" h="441959">
                <a:moveTo>
                  <a:pt x="1857357" y="83683"/>
                </a:moveTo>
                <a:lnTo>
                  <a:pt x="1857357" y="333131"/>
                </a:lnTo>
                <a:lnTo>
                  <a:pt x="1910266" y="333131"/>
                </a:lnTo>
                <a:lnTo>
                  <a:pt x="1910266" y="136079"/>
                </a:lnTo>
                <a:lnTo>
                  <a:pt x="1921435" y="131374"/>
                </a:lnTo>
                <a:lnTo>
                  <a:pt x="1933454" y="127892"/>
                </a:lnTo>
                <a:lnTo>
                  <a:pt x="1945850" y="125732"/>
                </a:lnTo>
                <a:lnTo>
                  <a:pt x="1958149" y="124990"/>
                </a:lnTo>
                <a:lnTo>
                  <a:pt x="1998041" y="124990"/>
                </a:lnTo>
                <a:lnTo>
                  <a:pt x="1994707" y="93756"/>
                </a:lnTo>
                <a:lnTo>
                  <a:pt x="1889115" y="93756"/>
                </a:lnTo>
                <a:lnTo>
                  <a:pt x="1857357" y="83683"/>
                </a:lnTo>
                <a:close/>
              </a:path>
              <a:path w="4125594" h="441959">
                <a:moveTo>
                  <a:pt x="1998041" y="124990"/>
                </a:moveTo>
                <a:lnTo>
                  <a:pt x="1958149" y="124990"/>
                </a:lnTo>
                <a:lnTo>
                  <a:pt x="1969829" y="125339"/>
                </a:lnTo>
                <a:lnTo>
                  <a:pt x="1980569" y="126257"/>
                </a:lnTo>
                <a:lnTo>
                  <a:pt x="1990180" y="127553"/>
                </a:lnTo>
                <a:lnTo>
                  <a:pt x="1998473" y="129032"/>
                </a:lnTo>
                <a:lnTo>
                  <a:pt x="1998041" y="124990"/>
                </a:lnTo>
                <a:close/>
              </a:path>
              <a:path w="4125594" h="441959">
                <a:moveTo>
                  <a:pt x="1962191" y="78625"/>
                </a:moveTo>
                <a:lnTo>
                  <a:pt x="1945030" y="79644"/>
                </a:lnTo>
                <a:lnTo>
                  <a:pt x="1926972" y="82602"/>
                </a:lnTo>
                <a:lnTo>
                  <a:pt x="1908255" y="87354"/>
                </a:lnTo>
                <a:lnTo>
                  <a:pt x="1889115" y="93756"/>
                </a:lnTo>
                <a:lnTo>
                  <a:pt x="1994707" y="93756"/>
                </a:lnTo>
                <a:lnTo>
                  <a:pt x="1962191" y="78625"/>
                </a:lnTo>
                <a:close/>
              </a:path>
              <a:path w="4125594" h="441959">
                <a:moveTo>
                  <a:pt x="2008033" y="385537"/>
                </a:moveTo>
                <a:lnTo>
                  <a:pt x="2014085" y="433913"/>
                </a:lnTo>
                <a:lnTo>
                  <a:pt x="2052987" y="440929"/>
                </a:lnTo>
                <a:lnTo>
                  <a:pt x="2063968" y="441473"/>
                </a:lnTo>
                <a:lnTo>
                  <a:pt x="2100218" y="435772"/>
                </a:lnTo>
                <a:lnTo>
                  <a:pt x="2125700" y="418165"/>
                </a:lnTo>
                <a:lnTo>
                  <a:pt x="2139265" y="396626"/>
                </a:lnTo>
                <a:lnTo>
                  <a:pt x="2058429" y="396626"/>
                </a:lnTo>
                <a:lnTo>
                  <a:pt x="2047153" y="395885"/>
                </a:lnTo>
                <a:lnTo>
                  <a:pt x="2034746" y="393724"/>
                </a:lnTo>
                <a:lnTo>
                  <a:pt x="2021582" y="390243"/>
                </a:lnTo>
                <a:lnTo>
                  <a:pt x="2008033" y="385537"/>
                </a:lnTo>
                <a:close/>
              </a:path>
              <a:path w="4125594" h="441959">
                <a:moveTo>
                  <a:pt x="2071036" y="85170"/>
                </a:moveTo>
                <a:lnTo>
                  <a:pt x="2016085" y="85170"/>
                </a:lnTo>
                <a:lnTo>
                  <a:pt x="2097224" y="333131"/>
                </a:lnTo>
                <a:lnTo>
                  <a:pt x="2117391" y="333131"/>
                </a:lnTo>
                <a:lnTo>
                  <a:pt x="2115883" y="337141"/>
                </a:lnTo>
                <a:lnTo>
                  <a:pt x="2103784" y="367913"/>
                </a:lnTo>
                <a:lnTo>
                  <a:pt x="2091687" y="385975"/>
                </a:lnTo>
                <a:lnTo>
                  <a:pt x="2077325" y="394491"/>
                </a:lnTo>
                <a:lnTo>
                  <a:pt x="2058429" y="396626"/>
                </a:lnTo>
                <a:lnTo>
                  <a:pt x="2139265" y="396626"/>
                </a:lnTo>
                <a:lnTo>
                  <a:pt x="2144761" y="387899"/>
                </a:lnTo>
                <a:lnTo>
                  <a:pt x="2161745" y="344219"/>
                </a:lnTo>
                <a:lnTo>
                  <a:pt x="2182050" y="284232"/>
                </a:lnTo>
                <a:lnTo>
                  <a:pt x="2133516" y="284232"/>
                </a:lnTo>
                <a:lnTo>
                  <a:pt x="2071036" y="85170"/>
                </a:lnTo>
                <a:close/>
              </a:path>
              <a:path w="4125594" h="441959">
                <a:moveTo>
                  <a:pt x="2249428" y="85170"/>
                </a:moveTo>
                <a:lnTo>
                  <a:pt x="2198529" y="85170"/>
                </a:lnTo>
                <a:lnTo>
                  <a:pt x="2133516" y="284232"/>
                </a:lnTo>
                <a:lnTo>
                  <a:pt x="2182050" y="284232"/>
                </a:lnTo>
                <a:lnTo>
                  <a:pt x="2249428" y="85170"/>
                </a:lnTo>
                <a:close/>
              </a:path>
              <a:path w="4125594" h="441959">
                <a:moveTo>
                  <a:pt x="2410670" y="83683"/>
                </a:moveTo>
                <a:lnTo>
                  <a:pt x="2410670" y="333131"/>
                </a:lnTo>
                <a:lnTo>
                  <a:pt x="2463579" y="333131"/>
                </a:lnTo>
                <a:lnTo>
                  <a:pt x="2463579" y="134561"/>
                </a:lnTo>
                <a:lnTo>
                  <a:pt x="2474196" y="129855"/>
                </a:lnTo>
                <a:lnTo>
                  <a:pt x="2485378" y="126374"/>
                </a:lnTo>
                <a:lnTo>
                  <a:pt x="2496746" y="124214"/>
                </a:lnTo>
                <a:lnTo>
                  <a:pt x="2507923" y="123472"/>
                </a:lnTo>
                <a:lnTo>
                  <a:pt x="2743637" y="123472"/>
                </a:lnTo>
                <a:lnTo>
                  <a:pt x="2731415" y="103070"/>
                </a:lnTo>
                <a:lnTo>
                  <a:pt x="2725307" y="99284"/>
                </a:lnTo>
                <a:lnTo>
                  <a:pt x="2583010" y="99284"/>
                </a:lnTo>
                <a:lnTo>
                  <a:pt x="2574036" y="93264"/>
                </a:lnTo>
                <a:lnTo>
                  <a:pt x="2441925" y="93264"/>
                </a:lnTo>
                <a:lnTo>
                  <a:pt x="2410670" y="83683"/>
                </a:lnTo>
                <a:close/>
              </a:path>
              <a:path w="4125594" h="441959">
                <a:moveTo>
                  <a:pt x="2653563" y="123472"/>
                </a:moveTo>
                <a:lnTo>
                  <a:pt x="2507923" y="123472"/>
                </a:lnTo>
                <a:lnTo>
                  <a:pt x="2530045" y="126757"/>
                </a:lnTo>
                <a:lnTo>
                  <a:pt x="2545790" y="136895"/>
                </a:lnTo>
                <a:lnTo>
                  <a:pt x="2555203" y="154310"/>
                </a:lnTo>
                <a:lnTo>
                  <a:pt x="2558266" y="178916"/>
                </a:lnTo>
                <a:lnTo>
                  <a:pt x="2558330" y="333131"/>
                </a:lnTo>
                <a:lnTo>
                  <a:pt x="2611742" y="333131"/>
                </a:lnTo>
                <a:lnTo>
                  <a:pt x="2611688" y="175889"/>
                </a:lnTo>
                <a:lnTo>
                  <a:pt x="2606705" y="137587"/>
                </a:lnTo>
                <a:lnTo>
                  <a:pt x="2618493" y="131560"/>
                </a:lnTo>
                <a:lnTo>
                  <a:pt x="2630326" y="127133"/>
                </a:lnTo>
                <a:lnTo>
                  <a:pt x="2642064" y="124404"/>
                </a:lnTo>
                <a:lnTo>
                  <a:pt x="2653563" y="123472"/>
                </a:lnTo>
                <a:close/>
              </a:path>
              <a:path w="4125594" h="441959">
                <a:moveTo>
                  <a:pt x="2743637" y="123472"/>
                </a:moveTo>
                <a:lnTo>
                  <a:pt x="2653563" y="123472"/>
                </a:lnTo>
                <a:lnTo>
                  <a:pt x="2675664" y="127105"/>
                </a:lnTo>
                <a:lnTo>
                  <a:pt x="2690863" y="137781"/>
                </a:lnTo>
                <a:lnTo>
                  <a:pt x="2699633" y="155163"/>
                </a:lnTo>
                <a:lnTo>
                  <a:pt x="2702333" y="177921"/>
                </a:lnTo>
                <a:lnTo>
                  <a:pt x="2702451" y="333131"/>
                </a:lnTo>
                <a:lnTo>
                  <a:pt x="2755853" y="333131"/>
                </a:lnTo>
                <a:lnTo>
                  <a:pt x="2755853" y="175889"/>
                </a:lnTo>
                <a:lnTo>
                  <a:pt x="2749633" y="133481"/>
                </a:lnTo>
                <a:lnTo>
                  <a:pt x="2743637" y="123472"/>
                </a:lnTo>
                <a:close/>
              </a:path>
              <a:path w="4125594" h="441959">
                <a:moveTo>
                  <a:pt x="2661625" y="78625"/>
                </a:moveTo>
                <a:lnTo>
                  <a:pt x="2640843" y="80082"/>
                </a:lnTo>
                <a:lnTo>
                  <a:pt x="2620810" y="84231"/>
                </a:lnTo>
                <a:lnTo>
                  <a:pt x="2601531" y="90742"/>
                </a:lnTo>
                <a:lnTo>
                  <a:pt x="2583010" y="99284"/>
                </a:lnTo>
                <a:lnTo>
                  <a:pt x="2725307" y="99284"/>
                </a:lnTo>
                <a:lnTo>
                  <a:pt x="2701859" y="84752"/>
                </a:lnTo>
                <a:lnTo>
                  <a:pt x="2661625" y="78625"/>
                </a:lnTo>
                <a:close/>
              </a:path>
              <a:path w="4125594" h="441959">
                <a:moveTo>
                  <a:pt x="2513986" y="78625"/>
                </a:moveTo>
                <a:lnTo>
                  <a:pt x="2496060" y="79636"/>
                </a:lnTo>
                <a:lnTo>
                  <a:pt x="2477952" y="82540"/>
                </a:lnTo>
                <a:lnTo>
                  <a:pt x="2459845" y="87147"/>
                </a:lnTo>
                <a:lnTo>
                  <a:pt x="2441925" y="93264"/>
                </a:lnTo>
                <a:lnTo>
                  <a:pt x="2574036" y="93264"/>
                </a:lnTo>
                <a:lnTo>
                  <a:pt x="2569323" y="90102"/>
                </a:lnTo>
                <a:lnTo>
                  <a:pt x="2553221" y="83662"/>
                </a:lnTo>
                <a:lnTo>
                  <a:pt x="2534759" y="79868"/>
                </a:lnTo>
                <a:lnTo>
                  <a:pt x="2513986" y="78625"/>
                </a:lnTo>
                <a:close/>
              </a:path>
              <a:path w="4125594" h="441959">
                <a:moveTo>
                  <a:pt x="3005291" y="121985"/>
                </a:moveTo>
                <a:lnTo>
                  <a:pt x="2908560" y="121985"/>
                </a:lnTo>
                <a:lnTo>
                  <a:pt x="2935461" y="125324"/>
                </a:lnTo>
                <a:lnTo>
                  <a:pt x="2951397" y="134329"/>
                </a:lnTo>
                <a:lnTo>
                  <a:pt x="2959016" y="147487"/>
                </a:lnTo>
                <a:lnTo>
                  <a:pt x="2960967" y="163282"/>
                </a:lnTo>
                <a:lnTo>
                  <a:pt x="2960967" y="177921"/>
                </a:lnTo>
                <a:lnTo>
                  <a:pt x="2901492" y="181439"/>
                </a:lnTo>
                <a:lnTo>
                  <a:pt x="2865532" y="186188"/>
                </a:lnTo>
                <a:lnTo>
                  <a:pt x="2836045" y="198258"/>
                </a:lnTo>
                <a:lnTo>
                  <a:pt x="2816102" y="221193"/>
                </a:lnTo>
                <a:lnTo>
                  <a:pt x="2808773" y="258536"/>
                </a:lnTo>
                <a:lnTo>
                  <a:pt x="2815869" y="295881"/>
                </a:lnTo>
                <a:lnTo>
                  <a:pt x="2836431" y="321032"/>
                </a:lnTo>
                <a:lnTo>
                  <a:pt x="2869371" y="335219"/>
                </a:lnTo>
                <a:lnTo>
                  <a:pt x="2913597" y="339675"/>
                </a:lnTo>
                <a:lnTo>
                  <a:pt x="2940671" y="338437"/>
                </a:lnTo>
                <a:lnTo>
                  <a:pt x="2966564" y="335072"/>
                </a:lnTo>
                <a:lnTo>
                  <a:pt x="2991043" y="330103"/>
                </a:lnTo>
                <a:lnTo>
                  <a:pt x="3013876" y="324052"/>
                </a:lnTo>
                <a:lnTo>
                  <a:pt x="3013876" y="296336"/>
                </a:lnTo>
                <a:lnTo>
                  <a:pt x="2914089" y="296336"/>
                </a:lnTo>
                <a:lnTo>
                  <a:pt x="2890732" y="294043"/>
                </a:lnTo>
                <a:lnTo>
                  <a:pt x="2874221" y="287072"/>
                </a:lnTo>
                <a:lnTo>
                  <a:pt x="2864417" y="275283"/>
                </a:lnTo>
                <a:lnTo>
                  <a:pt x="2861179" y="258536"/>
                </a:lnTo>
                <a:lnTo>
                  <a:pt x="2863606" y="242941"/>
                </a:lnTo>
                <a:lnTo>
                  <a:pt x="2871514" y="232024"/>
                </a:lnTo>
                <a:lnTo>
                  <a:pt x="2885846" y="225167"/>
                </a:lnTo>
                <a:lnTo>
                  <a:pt x="2907544" y="221752"/>
                </a:lnTo>
                <a:lnTo>
                  <a:pt x="2960967" y="218726"/>
                </a:lnTo>
                <a:lnTo>
                  <a:pt x="3013876" y="218726"/>
                </a:lnTo>
                <a:lnTo>
                  <a:pt x="3013876" y="160288"/>
                </a:lnTo>
                <a:lnTo>
                  <a:pt x="3008862" y="127462"/>
                </a:lnTo>
                <a:lnTo>
                  <a:pt x="3005291" y="121985"/>
                </a:lnTo>
                <a:close/>
              </a:path>
              <a:path w="4125594" h="441959">
                <a:moveTo>
                  <a:pt x="3013876" y="218726"/>
                </a:moveTo>
                <a:lnTo>
                  <a:pt x="2960967" y="218726"/>
                </a:lnTo>
                <a:lnTo>
                  <a:pt x="2960967" y="290786"/>
                </a:lnTo>
                <a:lnTo>
                  <a:pt x="2951015" y="292718"/>
                </a:lnTo>
                <a:lnTo>
                  <a:pt x="2939601" y="294508"/>
                </a:lnTo>
                <a:lnTo>
                  <a:pt x="2927150" y="295824"/>
                </a:lnTo>
                <a:lnTo>
                  <a:pt x="2914089" y="296336"/>
                </a:lnTo>
                <a:lnTo>
                  <a:pt x="3013876" y="296336"/>
                </a:lnTo>
                <a:lnTo>
                  <a:pt x="3013876" y="218726"/>
                </a:lnTo>
                <a:close/>
              </a:path>
              <a:path w="4125594" h="441959">
                <a:moveTo>
                  <a:pt x="2910571" y="78133"/>
                </a:moveTo>
                <a:lnTo>
                  <a:pt x="2872207" y="81346"/>
                </a:lnTo>
                <a:lnTo>
                  <a:pt x="2833473" y="90238"/>
                </a:lnTo>
                <a:lnTo>
                  <a:pt x="2828437" y="135577"/>
                </a:lnTo>
                <a:lnTo>
                  <a:pt x="2845983" y="130692"/>
                </a:lnTo>
                <a:lnTo>
                  <a:pt x="2866033" y="126327"/>
                </a:lnTo>
                <a:lnTo>
                  <a:pt x="2887315" y="123189"/>
                </a:lnTo>
                <a:lnTo>
                  <a:pt x="2908560" y="121985"/>
                </a:lnTo>
                <a:lnTo>
                  <a:pt x="3005291" y="121985"/>
                </a:lnTo>
                <a:lnTo>
                  <a:pt x="2991897" y="101443"/>
                </a:lnTo>
                <a:lnTo>
                  <a:pt x="2960094" y="84307"/>
                </a:lnTo>
                <a:lnTo>
                  <a:pt x="2910571" y="78133"/>
                </a:lnTo>
                <a:close/>
              </a:path>
              <a:path w="4125594" h="441959">
                <a:moveTo>
                  <a:pt x="3154971" y="128530"/>
                </a:moveTo>
                <a:lnTo>
                  <a:pt x="3102062" y="128530"/>
                </a:lnTo>
                <a:lnTo>
                  <a:pt x="3102062" y="259039"/>
                </a:lnTo>
                <a:lnTo>
                  <a:pt x="3106911" y="296436"/>
                </a:lnTo>
                <a:lnTo>
                  <a:pt x="3121208" y="321221"/>
                </a:lnTo>
                <a:lnTo>
                  <a:pt x="3144575" y="334952"/>
                </a:lnTo>
                <a:lnTo>
                  <a:pt x="3176636" y="339183"/>
                </a:lnTo>
                <a:lnTo>
                  <a:pt x="3190161" y="338592"/>
                </a:lnTo>
                <a:lnTo>
                  <a:pt x="3204350" y="336724"/>
                </a:lnTo>
                <a:lnTo>
                  <a:pt x="3219296" y="333436"/>
                </a:lnTo>
                <a:lnTo>
                  <a:pt x="3235095" y="328586"/>
                </a:lnTo>
                <a:lnTo>
                  <a:pt x="3235854" y="295823"/>
                </a:lnTo>
                <a:lnTo>
                  <a:pt x="3188730" y="295823"/>
                </a:lnTo>
                <a:lnTo>
                  <a:pt x="3172186" y="293298"/>
                </a:lnTo>
                <a:lnTo>
                  <a:pt x="3161834" y="285814"/>
                </a:lnTo>
                <a:lnTo>
                  <a:pt x="3156490" y="273511"/>
                </a:lnTo>
                <a:lnTo>
                  <a:pt x="3154971" y="256526"/>
                </a:lnTo>
                <a:lnTo>
                  <a:pt x="3154971" y="128530"/>
                </a:lnTo>
                <a:close/>
              </a:path>
              <a:path w="4125594" h="441959">
                <a:moveTo>
                  <a:pt x="3236110" y="284734"/>
                </a:moveTo>
                <a:lnTo>
                  <a:pt x="3222682" y="289656"/>
                </a:lnTo>
                <a:lnTo>
                  <a:pt x="3210339" y="293114"/>
                </a:lnTo>
                <a:lnTo>
                  <a:pt x="3199037" y="295153"/>
                </a:lnTo>
                <a:lnTo>
                  <a:pt x="3188730" y="295823"/>
                </a:lnTo>
                <a:lnTo>
                  <a:pt x="3235854" y="295823"/>
                </a:lnTo>
                <a:lnTo>
                  <a:pt x="3236110" y="284734"/>
                </a:lnTo>
                <a:close/>
              </a:path>
              <a:path w="4125594" h="441959">
                <a:moveTo>
                  <a:pt x="3230550" y="85170"/>
                </a:moveTo>
                <a:lnTo>
                  <a:pt x="3060734" y="85170"/>
                </a:lnTo>
                <a:lnTo>
                  <a:pt x="3055184" y="128530"/>
                </a:lnTo>
                <a:lnTo>
                  <a:pt x="3225524" y="128530"/>
                </a:lnTo>
                <a:lnTo>
                  <a:pt x="3230550" y="85170"/>
                </a:lnTo>
                <a:close/>
              </a:path>
              <a:path w="4125594" h="441959">
                <a:moveTo>
                  <a:pt x="3154971" y="13633"/>
                </a:moveTo>
                <a:lnTo>
                  <a:pt x="3102062" y="20187"/>
                </a:lnTo>
                <a:lnTo>
                  <a:pt x="3102062" y="85170"/>
                </a:lnTo>
                <a:lnTo>
                  <a:pt x="3154971" y="85170"/>
                </a:lnTo>
                <a:lnTo>
                  <a:pt x="3154971" y="13633"/>
                </a:lnTo>
                <a:close/>
              </a:path>
              <a:path w="4125594" h="441959">
                <a:moveTo>
                  <a:pt x="3355028" y="128530"/>
                </a:moveTo>
                <a:lnTo>
                  <a:pt x="3302119" y="128530"/>
                </a:lnTo>
                <a:lnTo>
                  <a:pt x="3302119" y="259039"/>
                </a:lnTo>
                <a:lnTo>
                  <a:pt x="3306968" y="296436"/>
                </a:lnTo>
                <a:lnTo>
                  <a:pt x="3321264" y="321221"/>
                </a:lnTo>
                <a:lnTo>
                  <a:pt x="3344628" y="334952"/>
                </a:lnTo>
                <a:lnTo>
                  <a:pt x="3376682" y="339183"/>
                </a:lnTo>
                <a:lnTo>
                  <a:pt x="3390225" y="338592"/>
                </a:lnTo>
                <a:lnTo>
                  <a:pt x="3404421" y="336724"/>
                </a:lnTo>
                <a:lnTo>
                  <a:pt x="3419364" y="333436"/>
                </a:lnTo>
                <a:lnTo>
                  <a:pt x="3435151" y="328586"/>
                </a:lnTo>
                <a:lnTo>
                  <a:pt x="3435910" y="295823"/>
                </a:lnTo>
                <a:lnTo>
                  <a:pt x="3388786" y="295823"/>
                </a:lnTo>
                <a:lnTo>
                  <a:pt x="3372243" y="293298"/>
                </a:lnTo>
                <a:lnTo>
                  <a:pt x="3361891" y="285814"/>
                </a:lnTo>
                <a:lnTo>
                  <a:pt x="3356547" y="273511"/>
                </a:lnTo>
                <a:lnTo>
                  <a:pt x="3355028" y="256526"/>
                </a:lnTo>
                <a:lnTo>
                  <a:pt x="3355028" y="128530"/>
                </a:lnTo>
                <a:close/>
              </a:path>
              <a:path w="4125594" h="441959">
                <a:moveTo>
                  <a:pt x="3436167" y="284734"/>
                </a:moveTo>
                <a:lnTo>
                  <a:pt x="3422739" y="289656"/>
                </a:lnTo>
                <a:lnTo>
                  <a:pt x="3410396" y="293114"/>
                </a:lnTo>
                <a:lnTo>
                  <a:pt x="3399093" y="295153"/>
                </a:lnTo>
                <a:lnTo>
                  <a:pt x="3388786" y="295823"/>
                </a:lnTo>
                <a:lnTo>
                  <a:pt x="3435910" y="295823"/>
                </a:lnTo>
                <a:lnTo>
                  <a:pt x="3436167" y="284734"/>
                </a:lnTo>
                <a:close/>
              </a:path>
              <a:path w="4125594" h="441959">
                <a:moveTo>
                  <a:pt x="3430607" y="85170"/>
                </a:moveTo>
                <a:lnTo>
                  <a:pt x="3260790" y="85170"/>
                </a:lnTo>
                <a:lnTo>
                  <a:pt x="3255241" y="128530"/>
                </a:lnTo>
                <a:lnTo>
                  <a:pt x="3425571" y="128530"/>
                </a:lnTo>
                <a:lnTo>
                  <a:pt x="3430607" y="85170"/>
                </a:lnTo>
                <a:close/>
              </a:path>
              <a:path w="4125594" h="441959">
                <a:moveTo>
                  <a:pt x="3355028" y="13633"/>
                </a:moveTo>
                <a:lnTo>
                  <a:pt x="3302119" y="20187"/>
                </a:lnTo>
                <a:lnTo>
                  <a:pt x="3302119" y="85170"/>
                </a:lnTo>
                <a:lnTo>
                  <a:pt x="3355028" y="85170"/>
                </a:lnTo>
                <a:lnTo>
                  <a:pt x="3355028" y="13633"/>
                </a:lnTo>
                <a:close/>
              </a:path>
              <a:path w="4125594" h="441959">
                <a:moveTo>
                  <a:pt x="3584299" y="78625"/>
                </a:moveTo>
                <a:lnTo>
                  <a:pt x="3538214" y="87092"/>
                </a:lnTo>
                <a:lnTo>
                  <a:pt x="3501666" y="112334"/>
                </a:lnTo>
                <a:lnTo>
                  <a:pt x="3477587" y="154110"/>
                </a:lnTo>
                <a:lnTo>
                  <a:pt x="3468910" y="212182"/>
                </a:lnTo>
                <a:lnTo>
                  <a:pt x="3474586" y="260273"/>
                </a:lnTo>
                <a:lnTo>
                  <a:pt x="3491098" y="296246"/>
                </a:lnTo>
                <a:lnTo>
                  <a:pt x="3517674" y="320922"/>
                </a:lnTo>
                <a:lnTo>
                  <a:pt x="3553540" y="335124"/>
                </a:lnTo>
                <a:lnTo>
                  <a:pt x="3597921" y="339675"/>
                </a:lnTo>
                <a:lnTo>
                  <a:pt x="3618633" y="338754"/>
                </a:lnTo>
                <a:lnTo>
                  <a:pt x="3638547" y="336085"/>
                </a:lnTo>
                <a:lnTo>
                  <a:pt x="3657799" y="331808"/>
                </a:lnTo>
                <a:lnTo>
                  <a:pt x="3676526" y="326063"/>
                </a:lnTo>
                <a:lnTo>
                  <a:pt x="3677913" y="295823"/>
                </a:lnTo>
                <a:lnTo>
                  <a:pt x="3603450" y="295823"/>
                </a:lnTo>
                <a:lnTo>
                  <a:pt x="3571822" y="292344"/>
                </a:lnTo>
                <a:lnTo>
                  <a:pt x="3548030" y="280835"/>
                </a:lnTo>
                <a:lnTo>
                  <a:pt x="3532174" y="259684"/>
                </a:lnTo>
                <a:lnTo>
                  <a:pt x="3524353" y="227281"/>
                </a:lnTo>
                <a:lnTo>
                  <a:pt x="3689625" y="227281"/>
                </a:lnTo>
                <a:lnTo>
                  <a:pt x="3690149" y="222244"/>
                </a:lnTo>
                <a:lnTo>
                  <a:pt x="3691144" y="213689"/>
                </a:lnTo>
                <a:lnTo>
                  <a:pt x="3691144" y="202601"/>
                </a:lnTo>
                <a:lnTo>
                  <a:pt x="3689255" y="187491"/>
                </a:lnTo>
                <a:lnTo>
                  <a:pt x="3524353" y="187491"/>
                </a:lnTo>
                <a:lnTo>
                  <a:pt x="3531085" y="159159"/>
                </a:lnTo>
                <a:lnTo>
                  <a:pt x="3543490" y="138104"/>
                </a:lnTo>
                <a:lnTo>
                  <a:pt x="3561190" y="124986"/>
                </a:lnTo>
                <a:lnTo>
                  <a:pt x="3583807" y="120467"/>
                </a:lnTo>
                <a:lnTo>
                  <a:pt x="3669371" y="120467"/>
                </a:lnTo>
                <a:lnTo>
                  <a:pt x="3664940" y="111702"/>
                </a:lnTo>
                <a:lnTo>
                  <a:pt x="3631615" y="87155"/>
                </a:lnTo>
                <a:lnTo>
                  <a:pt x="3584299" y="78625"/>
                </a:lnTo>
                <a:close/>
              </a:path>
              <a:path w="4125594" h="441959">
                <a:moveTo>
                  <a:pt x="3678537" y="282232"/>
                </a:moveTo>
                <a:lnTo>
                  <a:pt x="3660934" y="287964"/>
                </a:lnTo>
                <a:lnTo>
                  <a:pt x="3642709" y="292235"/>
                </a:lnTo>
                <a:lnTo>
                  <a:pt x="3623627" y="294902"/>
                </a:lnTo>
                <a:lnTo>
                  <a:pt x="3603450" y="295823"/>
                </a:lnTo>
                <a:lnTo>
                  <a:pt x="3677913" y="295823"/>
                </a:lnTo>
                <a:lnTo>
                  <a:pt x="3678537" y="282232"/>
                </a:lnTo>
                <a:close/>
              </a:path>
              <a:path w="4125594" h="441959">
                <a:moveTo>
                  <a:pt x="3669371" y="120467"/>
                </a:moveTo>
                <a:lnTo>
                  <a:pt x="3583807" y="120467"/>
                </a:lnTo>
                <a:lnTo>
                  <a:pt x="3607686" y="125198"/>
                </a:lnTo>
                <a:lnTo>
                  <a:pt x="3624434" y="138669"/>
                </a:lnTo>
                <a:lnTo>
                  <a:pt x="3634474" y="159795"/>
                </a:lnTo>
                <a:lnTo>
                  <a:pt x="3638234" y="187491"/>
                </a:lnTo>
                <a:lnTo>
                  <a:pt x="3689255" y="187491"/>
                </a:lnTo>
                <a:lnTo>
                  <a:pt x="3684656" y="150704"/>
                </a:lnTo>
                <a:lnTo>
                  <a:pt x="3669371" y="120467"/>
                </a:lnTo>
                <a:close/>
              </a:path>
              <a:path w="4125594" h="441959">
                <a:moveTo>
                  <a:pt x="3750105" y="83683"/>
                </a:moveTo>
                <a:lnTo>
                  <a:pt x="3750105" y="333131"/>
                </a:lnTo>
                <a:lnTo>
                  <a:pt x="3803015" y="333131"/>
                </a:lnTo>
                <a:lnTo>
                  <a:pt x="3803015" y="136079"/>
                </a:lnTo>
                <a:lnTo>
                  <a:pt x="3814182" y="131374"/>
                </a:lnTo>
                <a:lnTo>
                  <a:pt x="3826197" y="127892"/>
                </a:lnTo>
                <a:lnTo>
                  <a:pt x="3838589" y="125732"/>
                </a:lnTo>
                <a:lnTo>
                  <a:pt x="3850887" y="124990"/>
                </a:lnTo>
                <a:lnTo>
                  <a:pt x="3890771" y="124990"/>
                </a:lnTo>
                <a:lnTo>
                  <a:pt x="3887451" y="93756"/>
                </a:lnTo>
                <a:lnTo>
                  <a:pt x="3781853" y="93756"/>
                </a:lnTo>
                <a:lnTo>
                  <a:pt x="3750105" y="83683"/>
                </a:lnTo>
                <a:close/>
              </a:path>
              <a:path w="4125594" h="441959">
                <a:moveTo>
                  <a:pt x="3890771" y="124990"/>
                </a:moveTo>
                <a:lnTo>
                  <a:pt x="3850887" y="124990"/>
                </a:lnTo>
                <a:lnTo>
                  <a:pt x="3862573" y="125339"/>
                </a:lnTo>
                <a:lnTo>
                  <a:pt x="3873314" y="126257"/>
                </a:lnTo>
                <a:lnTo>
                  <a:pt x="3882920" y="127553"/>
                </a:lnTo>
                <a:lnTo>
                  <a:pt x="3891200" y="129032"/>
                </a:lnTo>
                <a:lnTo>
                  <a:pt x="3890771" y="124990"/>
                </a:lnTo>
                <a:close/>
              </a:path>
              <a:path w="4125594" h="441959">
                <a:moveTo>
                  <a:pt x="3854929" y="78625"/>
                </a:moveTo>
                <a:lnTo>
                  <a:pt x="3837768" y="79644"/>
                </a:lnTo>
                <a:lnTo>
                  <a:pt x="3819710" y="82602"/>
                </a:lnTo>
                <a:lnTo>
                  <a:pt x="3800993" y="87354"/>
                </a:lnTo>
                <a:lnTo>
                  <a:pt x="3781853" y="93756"/>
                </a:lnTo>
                <a:lnTo>
                  <a:pt x="3887451" y="93756"/>
                </a:lnTo>
                <a:lnTo>
                  <a:pt x="3854929" y="78625"/>
                </a:lnTo>
                <a:close/>
              </a:path>
              <a:path w="4125594" h="441959">
                <a:moveTo>
                  <a:pt x="3921932" y="279206"/>
                </a:moveTo>
                <a:lnTo>
                  <a:pt x="3926466" y="325560"/>
                </a:lnTo>
                <a:lnTo>
                  <a:pt x="3969301" y="336210"/>
                </a:lnTo>
                <a:lnTo>
                  <a:pt x="4015176" y="339675"/>
                </a:lnTo>
                <a:lnTo>
                  <a:pt x="4064226" y="334527"/>
                </a:lnTo>
                <a:lnTo>
                  <a:pt x="4098448" y="319270"/>
                </a:lnTo>
                <a:lnTo>
                  <a:pt x="4117591" y="295320"/>
                </a:lnTo>
                <a:lnTo>
                  <a:pt x="4013657" y="295320"/>
                </a:lnTo>
                <a:lnTo>
                  <a:pt x="3985717" y="293866"/>
                </a:lnTo>
                <a:lnTo>
                  <a:pt x="3960994" y="290098"/>
                </a:lnTo>
                <a:lnTo>
                  <a:pt x="3939672" y="284913"/>
                </a:lnTo>
                <a:lnTo>
                  <a:pt x="3921932" y="279206"/>
                </a:lnTo>
                <a:close/>
              </a:path>
              <a:path w="4125594" h="441959">
                <a:moveTo>
                  <a:pt x="4027249" y="77118"/>
                </a:moveTo>
                <a:lnTo>
                  <a:pt x="3980719" y="82346"/>
                </a:lnTo>
                <a:lnTo>
                  <a:pt x="3947132" y="97779"/>
                </a:lnTo>
                <a:lnTo>
                  <a:pt x="3926772" y="123041"/>
                </a:lnTo>
                <a:lnTo>
                  <a:pt x="3919922" y="157754"/>
                </a:lnTo>
                <a:lnTo>
                  <a:pt x="3926946" y="191892"/>
                </a:lnTo>
                <a:lnTo>
                  <a:pt x="3946252" y="213564"/>
                </a:lnTo>
                <a:lnTo>
                  <a:pt x="3975197" y="225222"/>
                </a:lnTo>
                <a:lnTo>
                  <a:pt x="4011134" y="229322"/>
                </a:lnTo>
                <a:lnTo>
                  <a:pt x="4036317" y="230422"/>
                </a:lnTo>
                <a:lnTo>
                  <a:pt x="4055355" y="234036"/>
                </a:lnTo>
                <a:lnTo>
                  <a:pt x="4067400" y="242850"/>
                </a:lnTo>
                <a:lnTo>
                  <a:pt x="4071603" y="259552"/>
                </a:lnTo>
                <a:lnTo>
                  <a:pt x="4068005" y="275765"/>
                </a:lnTo>
                <a:lnTo>
                  <a:pt x="4057178" y="286880"/>
                </a:lnTo>
                <a:lnTo>
                  <a:pt x="4039078" y="293273"/>
                </a:lnTo>
                <a:lnTo>
                  <a:pt x="4013657" y="295320"/>
                </a:lnTo>
                <a:lnTo>
                  <a:pt x="4117591" y="295320"/>
                </a:lnTo>
                <a:lnTo>
                  <a:pt x="4118499" y="294185"/>
                </a:lnTo>
                <a:lnTo>
                  <a:pt x="4125036" y="259552"/>
                </a:lnTo>
                <a:lnTo>
                  <a:pt x="4117237" y="222229"/>
                </a:lnTo>
                <a:lnTo>
                  <a:pt x="4096300" y="199453"/>
                </a:lnTo>
                <a:lnTo>
                  <a:pt x="4065918" y="187826"/>
                </a:lnTo>
                <a:lnTo>
                  <a:pt x="4029783" y="183952"/>
                </a:lnTo>
                <a:lnTo>
                  <a:pt x="4008339" y="182817"/>
                </a:lnTo>
                <a:lnTo>
                  <a:pt x="3990155" y="179362"/>
                </a:lnTo>
                <a:lnTo>
                  <a:pt x="3977548" y="171276"/>
                </a:lnTo>
                <a:lnTo>
                  <a:pt x="3972831" y="156246"/>
                </a:lnTo>
                <a:lnTo>
                  <a:pt x="3975911" y="141108"/>
                </a:lnTo>
                <a:lnTo>
                  <a:pt x="3985747" y="130418"/>
                </a:lnTo>
                <a:lnTo>
                  <a:pt x="4003241" y="124077"/>
                </a:lnTo>
                <a:lnTo>
                  <a:pt x="4029290" y="121985"/>
                </a:lnTo>
                <a:lnTo>
                  <a:pt x="4106911" y="121985"/>
                </a:lnTo>
                <a:lnTo>
                  <a:pt x="4103351" y="89222"/>
                </a:lnTo>
                <a:lnTo>
                  <a:pt x="4084024" y="83929"/>
                </a:lnTo>
                <a:lnTo>
                  <a:pt x="4064365" y="80146"/>
                </a:lnTo>
                <a:lnTo>
                  <a:pt x="4045174" y="77875"/>
                </a:lnTo>
                <a:lnTo>
                  <a:pt x="4027249" y="77118"/>
                </a:lnTo>
                <a:close/>
              </a:path>
              <a:path w="4125594" h="441959">
                <a:moveTo>
                  <a:pt x="4106911" y="121985"/>
                </a:moveTo>
                <a:lnTo>
                  <a:pt x="4029290" y="121985"/>
                </a:lnTo>
                <a:lnTo>
                  <a:pt x="4050221" y="123258"/>
                </a:lnTo>
                <a:lnTo>
                  <a:pt x="4071293" y="126511"/>
                </a:lnTo>
                <a:lnTo>
                  <a:pt x="4091139" y="130900"/>
                </a:lnTo>
                <a:lnTo>
                  <a:pt x="4108387" y="135577"/>
                </a:lnTo>
                <a:lnTo>
                  <a:pt x="4106911" y="12198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nvGrpSpPr>
          <p:cNvPr id="21" name="object 21">
            <a:extLst>
              <a:ext uri="{FF2B5EF4-FFF2-40B4-BE49-F238E27FC236}">
                <a16:creationId xmlns:a16="http://schemas.microsoft.com/office/drawing/2014/main" id="{FBC86067-C4CB-F000-4C1C-6DB033749EB7}"/>
              </a:ext>
            </a:extLst>
          </p:cNvPr>
          <p:cNvGrpSpPr/>
          <p:nvPr/>
        </p:nvGrpSpPr>
        <p:grpSpPr>
          <a:xfrm>
            <a:off x="17255650" y="8482234"/>
            <a:ext cx="1832610" cy="1832610"/>
            <a:chOff x="17255650" y="8482234"/>
            <a:chExt cx="1832610" cy="1832610"/>
          </a:xfrm>
        </p:grpSpPr>
        <p:sp>
          <p:nvSpPr>
            <p:cNvPr id="22" name="object 22">
              <a:extLst>
                <a:ext uri="{FF2B5EF4-FFF2-40B4-BE49-F238E27FC236}">
                  <a16:creationId xmlns:a16="http://schemas.microsoft.com/office/drawing/2014/main" id="{78A52966-663F-B492-4ECD-46DAABA595B7}"/>
                </a:ext>
              </a:extLst>
            </p:cNvPr>
            <p:cNvSpPr/>
            <p:nvPr/>
          </p:nvSpPr>
          <p:spPr>
            <a:xfrm>
              <a:off x="17255650" y="8482234"/>
              <a:ext cx="1832610" cy="1832610"/>
            </a:xfrm>
            <a:custGeom>
              <a:avLst/>
              <a:gdLst/>
              <a:ahLst/>
              <a:cxnLst/>
              <a:rect l="l" t="t" r="r" b="b"/>
              <a:pathLst>
                <a:path w="1832609" h="1832609">
                  <a:moveTo>
                    <a:pt x="916202" y="0"/>
                  </a:moveTo>
                  <a:lnTo>
                    <a:pt x="867543" y="1269"/>
                  </a:lnTo>
                  <a:lnTo>
                    <a:pt x="819546" y="5037"/>
                  </a:lnTo>
                  <a:lnTo>
                    <a:pt x="772274" y="11239"/>
                  </a:lnTo>
                  <a:lnTo>
                    <a:pt x="725790" y="19813"/>
                  </a:lnTo>
                  <a:lnTo>
                    <a:pt x="680157" y="30694"/>
                  </a:lnTo>
                  <a:lnTo>
                    <a:pt x="635439" y="43819"/>
                  </a:lnTo>
                  <a:lnTo>
                    <a:pt x="591699" y="59126"/>
                  </a:lnTo>
                  <a:lnTo>
                    <a:pt x="549001" y="76550"/>
                  </a:lnTo>
                  <a:lnTo>
                    <a:pt x="507407" y="96029"/>
                  </a:lnTo>
                  <a:lnTo>
                    <a:pt x="466981" y="117500"/>
                  </a:lnTo>
                  <a:lnTo>
                    <a:pt x="427787" y="140898"/>
                  </a:lnTo>
                  <a:lnTo>
                    <a:pt x="389887" y="166160"/>
                  </a:lnTo>
                  <a:lnTo>
                    <a:pt x="353346" y="193224"/>
                  </a:lnTo>
                  <a:lnTo>
                    <a:pt x="318226" y="222026"/>
                  </a:lnTo>
                  <a:lnTo>
                    <a:pt x="284590" y="252502"/>
                  </a:lnTo>
                  <a:lnTo>
                    <a:pt x="252502" y="284590"/>
                  </a:lnTo>
                  <a:lnTo>
                    <a:pt x="222026" y="318226"/>
                  </a:lnTo>
                  <a:lnTo>
                    <a:pt x="193224" y="353346"/>
                  </a:lnTo>
                  <a:lnTo>
                    <a:pt x="166160" y="389887"/>
                  </a:lnTo>
                  <a:lnTo>
                    <a:pt x="140898" y="427787"/>
                  </a:lnTo>
                  <a:lnTo>
                    <a:pt x="117500" y="466981"/>
                  </a:lnTo>
                  <a:lnTo>
                    <a:pt x="96029" y="507407"/>
                  </a:lnTo>
                  <a:lnTo>
                    <a:pt x="76550" y="549001"/>
                  </a:lnTo>
                  <a:lnTo>
                    <a:pt x="59126" y="591699"/>
                  </a:lnTo>
                  <a:lnTo>
                    <a:pt x="43819" y="635439"/>
                  </a:lnTo>
                  <a:lnTo>
                    <a:pt x="30694" y="680157"/>
                  </a:lnTo>
                  <a:lnTo>
                    <a:pt x="19813" y="725790"/>
                  </a:lnTo>
                  <a:lnTo>
                    <a:pt x="11239" y="772274"/>
                  </a:lnTo>
                  <a:lnTo>
                    <a:pt x="5037" y="819546"/>
                  </a:lnTo>
                  <a:lnTo>
                    <a:pt x="1269" y="867543"/>
                  </a:lnTo>
                  <a:lnTo>
                    <a:pt x="0" y="916202"/>
                  </a:lnTo>
                  <a:lnTo>
                    <a:pt x="1269" y="964860"/>
                  </a:lnTo>
                  <a:lnTo>
                    <a:pt x="5037" y="1012856"/>
                  </a:lnTo>
                  <a:lnTo>
                    <a:pt x="11239" y="1060128"/>
                  </a:lnTo>
                  <a:lnTo>
                    <a:pt x="19813" y="1106611"/>
                  </a:lnTo>
                  <a:lnTo>
                    <a:pt x="30694" y="1152243"/>
                  </a:lnTo>
                  <a:lnTo>
                    <a:pt x="43819" y="1196961"/>
                  </a:lnTo>
                  <a:lnTo>
                    <a:pt x="59126" y="1240701"/>
                  </a:lnTo>
                  <a:lnTo>
                    <a:pt x="76550" y="1283399"/>
                  </a:lnTo>
                  <a:lnTo>
                    <a:pt x="96029" y="1324992"/>
                  </a:lnTo>
                  <a:lnTo>
                    <a:pt x="117500" y="1365418"/>
                  </a:lnTo>
                  <a:lnTo>
                    <a:pt x="140898" y="1404612"/>
                  </a:lnTo>
                  <a:lnTo>
                    <a:pt x="166160" y="1442512"/>
                  </a:lnTo>
                  <a:lnTo>
                    <a:pt x="193224" y="1479054"/>
                  </a:lnTo>
                  <a:lnTo>
                    <a:pt x="222026" y="1514174"/>
                  </a:lnTo>
                  <a:lnTo>
                    <a:pt x="252502" y="1547810"/>
                  </a:lnTo>
                  <a:lnTo>
                    <a:pt x="284590" y="1579898"/>
                  </a:lnTo>
                  <a:lnTo>
                    <a:pt x="318226" y="1610375"/>
                  </a:lnTo>
                  <a:lnTo>
                    <a:pt x="353346" y="1639177"/>
                  </a:lnTo>
                  <a:lnTo>
                    <a:pt x="389887" y="1666241"/>
                  </a:lnTo>
                  <a:lnTo>
                    <a:pt x="427787" y="1691504"/>
                  </a:lnTo>
                  <a:lnTo>
                    <a:pt x="466981" y="1714902"/>
                  </a:lnTo>
                  <a:lnTo>
                    <a:pt x="507407" y="1736373"/>
                  </a:lnTo>
                  <a:lnTo>
                    <a:pt x="549001" y="1755852"/>
                  </a:lnTo>
                  <a:lnTo>
                    <a:pt x="591699" y="1773277"/>
                  </a:lnTo>
                  <a:lnTo>
                    <a:pt x="635439" y="1788584"/>
                  </a:lnTo>
                  <a:lnTo>
                    <a:pt x="680157" y="1801710"/>
                  </a:lnTo>
                  <a:lnTo>
                    <a:pt x="725790" y="1812591"/>
                  </a:lnTo>
                  <a:lnTo>
                    <a:pt x="772274" y="1821164"/>
                  </a:lnTo>
                  <a:lnTo>
                    <a:pt x="819546" y="1827367"/>
                  </a:lnTo>
                  <a:lnTo>
                    <a:pt x="867543" y="1831134"/>
                  </a:lnTo>
                  <a:lnTo>
                    <a:pt x="916202" y="1832404"/>
                  </a:lnTo>
                  <a:lnTo>
                    <a:pt x="964861" y="1831134"/>
                  </a:lnTo>
                  <a:lnTo>
                    <a:pt x="1012858" y="1827367"/>
                  </a:lnTo>
                  <a:lnTo>
                    <a:pt x="1060130" y="1821164"/>
                  </a:lnTo>
                  <a:lnTo>
                    <a:pt x="1106614" y="1812591"/>
                  </a:lnTo>
                  <a:lnTo>
                    <a:pt x="1152247" y="1801710"/>
                  </a:lnTo>
                  <a:lnTo>
                    <a:pt x="1196965" y="1788584"/>
                  </a:lnTo>
                  <a:lnTo>
                    <a:pt x="1240705" y="1773277"/>
                  </a:lnTo>
                  <a:lnTo>
                    <a:pt x="1283403" y="1755852"/>
                  </a:lnTo>
                  <a:lnTo>
                    <a:pt x="1324997" y="1736373"/>
                  </a:lnTo>
                  <a:lnTo>
                    <a:pt x="1365423" y="1714902"/>
                  </a:lnTo>
                  <a:lnTo>
                    <a:pt x="1404617" y="1691504"/>
                  </a:lnTo>
                  <a:lnTo>
                    <a:pt x="1442516" y="1666241"/>
                  </a:lnTo>
                  <a:lnTo>
                    <a:pt x="1479058" y="1639177"/>
                  </a:lnTo>
                  <a:lnTo>
                    <a:pt x="1514178" y="1610375"/>
                  </a:lnTo>
                  <a:lnTo>
                    <a:pt x="1547814" y="1579898"/>
                  </a:lnTo>
                  <a:lnTo>
                    <a:pt x="1579902" y="1547810"/>
                  </a:lnTo>
                  <a:lnTo>
                    <a:pt x="1610378" y="1514174"/>
                  </a:lnTo>
                  <a:lnTo>
                    <a:pt x="1639180" y="1479054"/>
                  </a:lnTo>
                  <a:lnTo>
                    <a:pt x="1666244" y="1442512"/>
                  </a:lnTo>
                  <a:lnTo>
                    <a:pt x="1691506" y="1404612"/>
                  </a:lnTo>
                  <a:lnTo>
                    <a:pt x="1714904" y="1365418"/>
                  </a:lnTo>
                  <a:lnTo>
                    <a:pt x="1736375" y="1324992"/>
                  </a:lnTo>
                  <a:lnTo>
                    <a:pt x="1755854" y="1283399"/>
                  </a:lnTo>
                  <a:lnTo>
                    <a:pt x="1773278" y="1240701"/>
                  </a:lnTo>
                  <a:lnTo>
                    <a:pt x="1788585" y="1196961"/>
                  </a:lnTo>
                  <a:lnTo>
                    <a:pt x="1801710" y="1152243"/>
                  </a:lnTo>
                  <a:lnTo>
                    <a:pt x="1812591" y="1106611"/>
                  </a:lnTo>
                  <a:lnTo>
                    <a:pt x="1821165" y="1060128"/>
                  </a:lnTo>
                  <a:lnTo>
                    <a:pt x="1827367" y="1012856"/>
                  </a:lnTo>
                  <a:lnTo>
                    <a:pt x="1831134" y="964860"/>
                  </a:lnTo>
                  <a:lnTo>
                    <a:pt x="1832404" y="916202"/>
                  </a:lnTo>
                  <a:lnTo>
                    <a:pt x="1831134" y="867543"/>
                  </a:lnTo>
                  <a:lnTo>
                    <a:pt x="1827367" y="819546"/>
                  </a:lnTo>
                  <a:lnTo>
                    <a:pt x="1821165" y="772274"/>
                  </a:lnTo>
                  <a:lnTo>
                    <a:pt x="1812591" y="725790"/>
                  </a:lnTo>
                  <a:lnTo>
                    <a:pt x="1801710" y="680157"/>
                  </a:lnTo>
                  <a:lnTo>
                    <a:pt x="1788585" y="635439"/>
                  </a:lnTo>
                  <a:lnTo>
                    <a:pt x="1773278" y="591699"/>
                  </a:lnTo>
                  <a:lnTo>
                    <a:pt x="1755854" y="549001"/>
                  </a:lnTo>
                  <a:lnTo>
                    <a:pt x="1736375" y="507407"/>
                  </a:lnTo>
                  <a:lnTo>
                    <a:pt x="1714904" y="466981"/>
                  </a:lnTo>
                  <a:lnTo>
                    <a:pt x="1691506" y="427787"/>
                  </a:lnTo>
                  <a:lnTo>
                    <a:pt x="1666244" y="389887"/>
                  </a:lnTo>
                  <a:lnTo>
                    <a:pt x="1639180" y="353346"/>
                  </a:lnTo>
                  <a:lnTo>
                    <a:pt x="1610378" y="318226"/>
                  </a:lnTo>
                  <a:lnTo>
                    <a:pt x="1579902" y="284590"/>
                  </a:lnTo>
                  <a:lnTo>
                    <a:pt x="1547814" y="252502"/>
                  </a:lnTo>
                  <a:lnTo>
                    <a:pt x="1514178" y="222026"/>
                  </a:lnTo>
                  <a:lnTo>
                    <a:pt x="1479058" y="193224"/>
                  </a:lnTo>
                  <a:lnTo>
                    <a:pt x="1442516" y="166160"/>
                  </a:lnTo>
                  <a:lnTo>
                    <a:pt x="1404617" y="140898"/>
                  </a:lnTo>
                  <a:lnTo>
                    <a:pt x="1365423" y="117500"/>
                  </a:lnTo>
                  <a:lnTo>
                    <a:pt x="1324997" y="96029"/>
                  </a:lnTo>
                  <a:lnTo>
                    <a:pt x="1283403" y="76550"/>
                  </a:lnTo>
                  <a:lnTo>
                    <a:pt x="1240705" y="59126"/>
                  </a:lnTo>
                  <a:lnTo>
                    <a:pt x="1196965" y="43819"/>
                  </a:lnTo>
                  <a:lnTo>
                    <a:pt x="1152247" y="30694"/>
                  </a:lnTo>
                  <a:lnTo>
                    <a:pt x="1106614" y="19813"/>
                  </a:lnTo>
                  <a:lnTo>
                    <a:pt x="1060130" y="11239"/>
                  </a:lnTo>
                  <a:lnTo>
                    <a:pt x="1012858" y="5037"/>
                  </a:lnTo>
                  <a:lnTo>
                    <a:pt x="964861" y="1269"/>
                  </a:lnTo>
                  <a:lnTo>
                    <a:pt x="916202" y="0"/>
                  </a:lnTo>
                  <a:close/>
                </a:path>
              </a:pathLst>
            </a:custGeom>
            <a:solidFill>
              <a:srgbClr val="DB143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 name="object 23">
              <a:extLst>
                <a:ext uri="{FF2B5EF4-FFF2-40B4-BE49-F238E27FC236}">
                  <a16:creationId xmlns:a16="http://schemas.microsoft.com/office/drawing/2014/main" id="{AD8EF257-766E-F4FD-A1D5-C6DD637C9871}"/>
                </a:ext>
              </a:extLst>
            </p:cNvPr>
            <p:cNvSpPr/>
            <p:nvPr/>
          </p:nvSpPr>
          <p:spPr>
            <a:xfrm>
              <a:off x="17310242" y="8536127"/>
              <a:ext cx="1724660" cy="1724660"/>
            </a:xfrm>
            <a:custGeom>
              <a:avLst/>
              <a:gdLst/>
              <a:ahLst/>
              <a:cxnLst/>
              <a:rect l="l" t="t" r="r" b="b"/>
              <a:pathLst>
                <a:path w="1724659" h="1724659">
                  <a:moveTo>
                    <a:pt x="1504453" y="766929"/>
                  </a:moveTo>
                  <a:lnTo>
                    <a:pt x="1352911" y="766929"/>
                  </a:lnTo>
                  <a:lnTo>
                    <a:pt x="1383059" y="768134"/>
                  </a:lnTo>
                  <a:lnTo>
                    <a:pt x="1403534" y="773628"/>
                  </a:lnTo>
                  <a:lnTo>
                    <a:pt x="1415192" y="786224"/>
                  </a:lnTo>
                  <a:lnTo>
                    <a:pt x="1418888" y="808739"/>
                  </a:lnTo>
                  <a:lnTo>
                    <a:pt x="1418888" y="819189"/>
                  </a:lnTo>
                  <a:lnTo>
                    <a:pt x="1356178" y="822456"/>
                  </a:lnTo>
                  <a:lnTo>
                    <a:pt x="1307063" y="827641"/>
                  </a:lnTo>
                  <a:lnTo>
                    <a:pt x="1266522" y="841893"/>
                  </a:lnTo>
                  <a:lnTo>
                    <a:pt x="1238965" y="872067"/>
                  </a:lnTo>
                  <a:lnTo>
                    <a:pt x="1228800" y="925018"/>
                  </a:lnTo>
                  <a:lnTo>
                    <a:pt x="1233403" y="963525"/>
                  </a:lnTo>
                  <a:lnTo>
                    <a:pt x="1248383" y="994131"/>
                  </a:lnTo>
                  <a:lnTo>
                    <a:pt x="1275497" y="1016459"/>
                  </a:lnTo>
                  <a:lnTo>
                    <a:pt x="1316505" y="1030133"/>
                  </a:lnTo>
                  <a:lnTo>
                    <a:pt x="1373162" y="1034774"/>
                  </a:lnTo>
                  <a:lnTo>
                    <a:pt x="1410378" y="1032853"/>
                  </a:lnTo>
                  <a:lnTo>
                    <a:pt x="1446003" y="1027746"/>
                  </a:lnTo>
                  <a:lnTo>
                    <a:pt x="1479177" y="1020435"/>
                  </a:lnTo>
                  <a:lnTo>
                    <a:pt x="1509043" y="1011906"/>
                  </a:lnTo>
                  <a:lnTo>
                    <a:pt x="1509043" y="959646"/>
                  </a:lnTo>
                  <a:lnTo>
                    <a:pt x="1375120" y="959646"/>
                  </a:lnTo>
                  <a:lnTo>
                    <a:pt x="1349911" y="957287"/>
                  </a:lnTo>
                  <a:lnTo>
                    <a:pt x="1332664" y="950088"/>
                  </a:lnTo>
                  <a:lnTo>
                    <a:pt x="1322766" y="937868"/>
                  </a:lnTo>
                  <a:lnTo>
                    <a:pt x="1319603" y="920443"/>
                  </a:lnTo>
                  <a:lnTo>
                    <a:pt x="1322563" y="903462"/>
                  </a:lnTo>
                  <a:lnTo>
                    <a:pt x="1331524" y="893337"/>
                  </a:lnTo>
                  <a:lnTo>
                    <a:pt x="1346611" y="888112"/>
                  </a:lnTo>
                  <a:lnTo>
                    <a:pt x="1367947" y="885826"/>
                  </a:lnTo>
                  <a:lnTo>
                    <a:pt x="1418888" y="882559"/>
                  </a:lnTo>
                  <a:lnTo>
                    <a:pt x="1509043" y="882559"/>
                  </a:lnTo>
                  <a:lnTo>
                    <a:pt x="1509043" y="802865"/>
                  </a:lnTo>
                  <a:lnTo>
                    <a:pt x="1504453" y="766929"/>
                  </a:lnTo>
                  <a:close/>
                </a:path>
                <a:path w="1724659" h="1724659">
                  <a:moveTo>
                    <a:pt x="1509043" y="882559"/>
                  </a:moveTo>
                  <a:lnTo>
                    <a:pt x="1418888" y="882559"/>
                  </a:lnTo>
                  <a:lnTo>
                    <a:pt x="1418888" y="955070"/>
                  </a:lnTo>
                  <a:lnTo>
                    <a:pt x="1409390" y="956611"/>
                  </a:lnTo>
                  <a:lnTo>
                    <a:pt x="1398724" y="958092"/>
                  </a:lnTo>
                  <a:lnTo>
                    <a:pt x="1387198" y="959206"/>
                  </a:lnTo>
                  <a:lnTo>
                    <a:pt x="1375120" y="959646"/>
                  </a:lnTo>
                  <a:lnTo>
                    <a:pt x="1509043" y="959646"/>
                  </a:lnTo>
                  <a:lnTo>
                    <a:pt x="1509043" y="882559"/>
                  </a:lnTo>
                  <a:close/>
                </a:path>
                <a:path w="1724659" h="1724659">
                  <a:moveTo>
                    <a:pt x="1362712" y="689842"/>
                  </a:moveTo>
                  <a:lnTo>
                    <a:pt x="1313962" y="693437"/>
                  </a:lnTo>
                  <a:lnTo>
                    <a:pt x="1260799" y="704868"/>
                  </a:lnTo>
                  <a:lnTo>
                    <a:pt x="1253616" y="779347"/>
                  </a:lnTo>
                  <a:lnTo>
                    <a:pt x="1277312" y="774651"/>
                  </a:lnTo>
                  <a:lnTo>
                    <a:pt x="1303515" y="770688"/>
                  </a:lnTo>
                  <a:lnTo>
                    <a:pt x="1329592" y="767951"/>
                  </a:lnTo>
                  <a:lnTo>
                    <a:pt x="1352911" y="766929"/>
                  </a:lnTo>
                  <a:lnTo>
                    <a:pt x="1504453" y="766929"/>
                  </a:lnTo>
                  <a:lnTo>
                    <a:pt x="1503921" y="762764"/>
                  </a:lnTo>
                  <a:lnTo>
                    <a:pt x="1487826" y="731191"/>
                  </a:lnTo>
                  <a:lnTo>
                    <a:pt x="1459658" y="708366"/>
                  </a:lnTo>
                  <a:lnTo>
                    <a:pt x="1418319" y="694510"/>
                  </a:lnTo>
                  <a:lnTo>
                    <a:pt x="1362712" y="689842"/>
                  </a:lnTo>
                  <a:close/>
                </a:path>
                <a:path w="1724659" h="1724659">
                  <a:moveTo>
                    <a:pt x="491237" y="766929"/>
                  </a:moveTo>
                  <a:lnTo>
                    <a:pt x="339696" y="766929"/>
                  </a:lnTo>
                  <a:lnTo>
                    <a:pt x="369848" y="768134"/>
                  </a:lnTo>
                  <a:lnTo>
                    <a:pt x="390323" y="773628"/>
                  </a:lnTo>
                  <a:lnTo>
                    <a:pt x="401978" y="786224"/>
                  </a:lnTo>
                  <a:lnTo>
                    <a:pt x="405673" y="808739"/>
                  </a:lnTo>
                  <a:lnTo>
                    <a:pt x="405673" y="819189"/>
                  </a:lnTo>
                  <a:lnTo>
                    <a:pt x="342952" y="822456"/>
                  </a:lnTo>
                  <a:lnTo>
                    <a:pt x="293842" y="827917"/>
                  </a:lnTo>
                  <a:lnTo>
                    <a:pt x="253301" y="842627"/>
                  </a:lnTo>
                  <a:lnTo>
                    <a:pt x="225741" y="872893"/>
                  </a:lnTo>
                  <a:lnTo>
                    <a:pt x="215574" y="925018"/>
                  </a:lnTo>
                  <a:lnTo>
                    <a:pt x="220179" y="963525"/>
                  </a:lnTo>
                  <a:lnTo>
                    <a:pt x="235164" y="994131"/>
                  </a:lnTo>
                  <a:lnTo>
                    <a:pt x="262283" y="1016459"/>
                  </a:lnTo>
                  <a:lnTo>
                    <a:pt x="303292" y="1030133"/>
                  </a:lnTo>
                  <a:lnTo>
                    <a:pt x="359947" y="1034774"/>
                  </a:lnTo>
                  <a:lnTo>
                    <a:pt x="397162" y="1032853"/>
                  </a:lnTo>
                  <a:lnTo>
                    <a:pt x="432783" y="1027746"/>
                  </a:lnTo>
                  <a:lnTo>
                    <a:pt x="465957" y="1020435"/>
                  </a:lnTo>
                  <a:lnTo>
                    <a:pt x="495827" y="1011906"/>
                  </a:lnTo>
                  <a:lnTo>
                    <a:pt x="495827" y="959646"/>
                  </a:lnTo>
                  <a:lnTo>
                    <a:pt x="361905" y="959646"/>
                  </a:lnTo>
                  <a:lnTo>
                    <a:pt x="336696" y="957287"/>
                  </a:lnTo>
                  <a:lnTo>
                    <a:pt x="319449" y="950088"/>
                  </a:lnTo>
                  <a:lnTo>
                    <a:pt x="309551" y="937868"/>
                  </a:lnTo>
                  <a:lnTo>
                    <a:pt x="306388" y="920443"/>
                  </a:lnTo>
                  <a:lnTo>
                    <a:pt x="309346" y="903462"/>
                  </a:lnTo>
                  <a:lnTo>
                    <a:pt x="318304" y="893337"/>
                  </a:lnTo>
                  <a:lnTo>
                    <a:pt x="333387" y="888112"/>
                  </a:lnTo>
                  <a:lnTo>
                    <a:pt x="354722" y="885826"/>
                  </a:lnTo>
                  <a:lnTo>
                    <a:pt x="405673" y="882559"/>
                  </a:lnTo>
                  <a:lnTo>
                    <a:pt x="495827" y="882559"/>
                  </a:lnTo>
                  <a:lnTo>
                    <a:pt x="495827" y="802865"/>
                  </a:lnTo>
                  <a:lnTo>
                    <a:pt x="491237" y="766929"/>
                  </a:lnTo>
                  <a:close/>
                </a:path>
                <a:path w="1724659" h="1724659">
                  <a:moveTo>
                    <a:pt x="495827" y="882559"/>
                  </a:moveTo>
                  <a:lnTo>
                    <a:pt x="405673" y="882559"/>
                  </a:lnTo>
                  <a:lnTo>
                    <a:pt x="405673" y="955070"/>
                  </a:lnTo>
                  <a:lnTo>
                    <a:pt x="396171" y="956611"/>
                  </a:lnTo>
                  <a:lnTo>
                    <a:pt x="385505" y="958092"/>
                  </a:lnTo>
                  <a:lnTo>
                    <a:pt x="373981" y="959206"/>
                  </a:lnTo>
                  <a:lnTo>
                    <a:pt x="361905" y="959646"/>
                  </a:lnTo>
                  <a:lnTo>
                    <a:pt x="495827" y="959646"/>
                  </a:lnTo>
                  <a:lnTo>
                    <a:pt x="495827" y="882559"/>
                  </a:lnTo>
                  <a:close/>
                </a:path>
                <a:path w="1724659" h="1724659">
                  <a:moveTo>
                    <a:pt x="349486" y="689842"/>
                  </a:moveTo>
                  <a:lnTo>
                    <a:pt x="300742" y="693437"/>
                  </a:lnTo>
                  <a:lnTo>
                    <a:pt x="247584" y="704868"/>
                  </a:lnTo>
                  <a:lnTo>
                    <a:pt x="240401" y="779347"/>
                  </a:lnTo>
                  <a:lnTo>
                    <a:pt x="264091" y="774651"/>
                  </a:lnTo>
                  <a:lnTo>
                    <a:pt x="290292" y="770688"/>
                  </a:lnTo>
                  <a:lnTo>
                    <a:pt x="316371" y="767951"/>
                  </a:lnTo>
                  <a:lnTo>
                    <a:pt x="339696" y="766929"/>
                  </a:lnTo>
                  <a:lnTo>
                    <a:pt x="491237" y="766929"/>
                  </a:lnTo>
                  <a:lnTo>
                    <a:pt x="490705" y="762764"/>
                  </a:lnTo>
                  <a:lnTo>
                    <a:pt x="474607" y="731191"/>
                  </a:lnTo>
                  <a:lnTo>
                    <a:pt x="446436" y="708366"/>
                  </a:lnTo>
                  <a:lnTo>
                    <a:pt x="405095" y="694510"/>
                  </a:lnTo>
                  <a:lnTo>
                    <a:pt x="349486" y="689842"/>
                  </a:lnTo>
                  <a:close/>
                </a:path>
                <a:path w="1724659" h="1724659">
                  <a:moveTo>
                    <a:pt x="913689" y="941353"/>
                  </a:moveTo>
                  <a:lnTo>
                    <a:pt x="920872" y="1015822"/>
                  </a:lnTo>
                  <a:lnTo>
                    <a:pt x="973462" y="1029950"/>
                  </a:lnTo>
                  <a:lnTo>
                    <a:pt x="1035853" y="1034764"/>
                  </a:lnTo>
                  <a:lnTo>
                    <a:pt x="1096011" y="1030123"/>
                  </a:lnTo>
                  <a:lnTo>
                    <a:pt x="1139144" y="1016453"/>
                  </a:lnTo>
                  <a:lnTo>
                    <a:pt x="1167352" y="994128"/>
                  </a:lnTo>
                  <a:lnTo>
                    <a:pt x="1182737" y="963524"/>
                  </a:lnTo>
                  <a:lnTo>
                    <a:pt x="1183444" y="957677"/>
                  </a:lnTo>
                  <a:lnTo>
                    <a:pt x="1028659" y="957677"/>
                  </a:lnTo>
                  <a:lnTo>
                    <a:pt x="992693" y="956321"/>
                  </a:lnTo>
                  <a:lnTo>
                    <a:pt x="961868" y="952700"/>
                  </a:lnTo>
                  <a:lnTo>
                    <a:pt x="935696" y="947486"/>
                  </a:lnTo>
                  <a:lnTo>
                    <a:pt x="913689" y="941353"/>
                  </a:lnTo>
                  <a:close/>
                </a:path>
                <a:path w="1724659" h="1724659">
                  <a:moveTo>
                    <a:pt x="1056742" y="689842"/>
                  </a:moveTo>
                  <a:lnTo>
                    <a:pt x="999481" y="694510"/>
                  </a:lnTo>
                  <a:lnTo>
                    <a:pt x="957015" y="708366"/>
                  </a:lnTo>
                  <a:lnTo>
                    <a:pt x="911712" y="762759"/>
                  </a:lnTo>
                  <a:lnTo>
                    <a:pt x="906495" y="802855"/>
                  </a:lnTo>
                  <a:lnTo>
                    <a:pt x="914488" y="846902"/>
                  </a:lnTo>
                  <a:lnTo>
                    <a:pt x="937607" y="874472"/>
                  </a:lnTo>
                  <a:lnTo>
                    <a:pt x="974568" y="888937"/>
                  </a:lnTo>
                  <a:lnTo>
                    <a:pt x="1024084" y="893669"/>
                  </a:lnTo>
                  <a:lnTo>
                    <a:pt x="1055536" y="894329"/>
                  </a:lnTo>
                  <a:lnTo>
                    <a:pt x="1078230" y="897502"/>
                  </a:lnTo>
                  <a:lnTo>
                    <a:pt x="1091980" y="906433"/>
                  </a:lnTo>
                  <a:lnTo>
                    <a:pt x="1096605" y="924369"/>
                  </a:lnTo>
                  <a:lnTo>
                    <a:pt x="1092511" y="941147"/>
                  </a:lnTo>
                  <a:lnTo>
                    <a:pt x="1080027" y="951311"/>
                  </a:lnTo>
                  <a:lnTo>
                    <a:pt x="1058845" y="956331"/>
                  </a:lnTo>
                  <a:lnTo>
                    <a:pt x="1028659" y="957677"/>
                  </a:lnTo>
                  <a:lnTo>
                    <a:pt x="1183444" y="957677"/>
                  </a:lnTo>
                  <a:lnTo>
                    <a:pt x="1177232" y="871695"/>
                  </a:lnTo>
                  <a:lnTo>
                    <a:pt x="1149675" y="840911"/>
                  </a:lnTo>
                  <a:lnTo>
                    <a:pt x="1109135" y="826540"/>
                  </a:lnTo>
                  <a:lnTo>
                    <a:pt x="1060020" y="822456"/>
                  </a:lnTo>
                  <a:lnTo>
                    <a:pt x="1033959" y="821651"/>
                  </a:lnTo>
                  <a:lnTo>
                    <a:pt x="1014206" y="818946"/>
                  </a:lnTo>
                  <a:lnTo>
                    <a:pt x="1001679" y="812443"/>
                  </a:lnTo>
                  <a:lnTo>
                    <a:pt x="997299" y="800247"/>
                  </a:lnTo>
                  <a:lnTo>
                    <a:pt x="1000627" y="783463"/>
                  </a:lnTo>
                  <a:lnTo>
                    <a:pt x="1011673" y="773297"/>
                  </a:lnTo>
                  <a:lnTo>
                    <a:pt x="1032029" y="768276"/>
                  </a:lnTo>
                  <a:lnTo>
                    <a:pt x="1063286" y="766929"/>
                  </a:lnTo>
                  <a:lnTo>
                    <a:pt x="1161375" y="766929"/>
                  </a:lnTo>
                  <a:lnTo>
                    <a:pt x="1155388" y="704868"/>
                  </a:lnTo>
                  <a:lnTo>
                    <a:pt x="1128955" y="698112"/>
                  </a:lnTo>
                  <a:lnTo>
                    <a:pt x="1102641" y="693437"/>
                  </a:lnTo>
                  <a:lnTo>
                    <a:pt x="1078040" y="690721"/>
                  </a:lnTo>
                  <a:lnTo>
                    <a:pt x="1056742" y="689842"/>
                  </a:lnTo>
                  <a:close/>
                </a:path>
                <a:path w="1724659" h="1724659">
                  <a:moveTo>
                    <a:pt x="1161375" y="766929"/>
                  </a:moveTo>
                  <a:lnTo>
                    <a:pt x="1063286" y="766929"/>
                  </a:lnTo>
                  <a:lnTo>
                    <a:pt x="1087708" y="767949"/>
                  </a:lnTo>
                  <a:lnTo>
                    <a:pt x="1114154" y="770683"/>
                  </a:lnTo>
                  <a:lnTo>
                    <a:pt x="1139987" y="774642"/>
                  </a:lnTo>
                  <a:lnTo>
                    <a:pt x="1162571" y="779337"/>
                  </a:lnTo>
                  <a:lnTo>
                    <a:pt x="1161375" y="766929"/>
                  </a:lnTo>
                  <a:close/>
                </a:path>
                <a:path w="1724659" h="1724659">
                  <a:moveTo>
                    <a:pt x="51820" y="567207"/>
                  </a:moveTo>
                  <a:lnTo>
                    <a:pt x="36340" y="613834"/>
                  </a:lnTo>
                  <a:lnTo>
                    <a:pt x="23484" y="661597"/>
                  </a:lnTo>
                  <a:lnTo>
                    <a:pt x="13337" y="710411"/>
                  </a:lnTo>
                  <a:lnTo>
                    <a:pt x="5984" y="760191"/>
                  </a:lnTo>
                  <a:lnTo>
                    <a:pt x="1510" y="810852"/>
                  </a:lnTo>
                  <a:lnTo>
                    <a:pt x="0" y="862308"/>
                  </a:lnTo>
                  <a:lnTo>
                    <a:pt x="1510" y="913768"/>
                  </a:lnTo>
                  <a:lnTo>
                    <a:pt x="5984" y="964430"/>
                  </a:lnTo>
                  <a:lnTo>
                    <a:pt x="13337" y="1014208"/>
                  </a:lnTo>
                  <a:lnTo>
                    <a:pt x="23484" y="1063019"/>
                  </a:lnTo>
                  <a:lnTo>
                    <a:pt x="36340" y="1110777"/>
                  </a:lnTo>
                  <a:lnTo>
                    <a:pt x="51820" y="1157399"/>
                  </a:lnTo>
                  <a:lnTo>
                    <a:pt x="153126" y="1120520"/>
                  </a:lnTo>
                  <a:lnTo>
                    <a:pt x="137144" y="1071441"/>
                  </a:lnTo>
                  <a:lnTo>
                    <a:pt x="124492" y="1020952"/>
                  </a:lnTo>
                  <a:lnTo>
                    <a:pt x="115296" y="969182"/>
                  </a:lnTo>
                  <a:lnTo>
                    <a:pt x="109685" y="916258"/>
                  </a:lnTo>
                  <a:lnTo>
                    <a:pt x="107787" y="862308"/>
                  </a:lnTo>
                  <a:lnTo>
                    <a:pt x="109685" y="808359"/>
                  </a:lnTo>
                  <a:lnTo>
                    <a:pt x="115296" y="755435"/>
                  </a:lnTo>
                  <a:lnTo>
                    <a:pt x="124492" y="703664"/>
                  </a:lnTo>
                  <a:lnTo>
                    <a:pt x="137144" y="653175"/>
                  </a:lnTo>
                  <a:lnTo>
                    <a:pt x="153126" y="604096"/>
                  </a:lnTo>
                  <a:lnTo>
                    <a:pt x="51820" y="567207"/>
                  </a:lnTo>
                  <a:close/>
                </a:path>
                <a:path w="1724659" h="1724659">
                  <a:moveTo>
                    <a:pt x="1672786" y="567207"/>
                  </a:moveTo>
                  <a:lnTo>
                    <a:pt x="1571480" y="604096"/>
                  </a:lnTo>
                  <a:lnTo>
                    <a:pt x="1587463" y="653175"/>
                  </a:lnTo>
                  <a:lnTo>
                    <a:pt x="1600118" y="703664"/>
                  </a:lnTo>
                  <a:lnTo>
                    <a:pt x="1609317" y="755435"/>
                  </a:lnTo>
                  <a:lnTo>
                    <a:pt x="1614930" y="808359"/>
                  </a:lnTo>
                  <a:lnTo>
                    <a:pt x="1616830" y="862308"/>
                  </a:lnTo>
                  <a:lnTo>
                    <a:pt x="1614930" y="916258"/>
                  </a:lnTo>
                  <a:lnTo>
                    <a:pt x="1609317" y="969182"/>
                  </a:lnTo>
                  <a:lnTo>
                    <a:pt x="1600118" y="1020952"/>
                  </a:lnTo>
                  <a:lnTo>
                    <a:pt x="1587463" y="1071441"/>
                  </a:lnTo>
                  <a:lnTo>
                    <a:pt x="1571480" y="1120520"/>
                  </a:lnTo>
                  <a:lnTo>
                    <a:pt x="1672786" y="1157399"/>
                  </a:lnTo>
                  <a:lnTo>
                    <a:pt x="1688271" y="1110777"/>
                  </a:lnTo>
                  <a:lnTo>
                    <a:pt x="1701130" y="1063019"/>
                  </a:lnTo>
                  <a:lnTo>
                    <a:pt x="1711279" y="1014208"/>
                  </a:lnTo>
                  <a:lnTo>
                    <a:pt x="1718632" y="964430"/>
                  </a:lnTo>
                  <a:lnTo>
                    <a:pt x="1723107" y="913768"/>
                  </a:lnTo>
                  <a:lnTo>
                    <a:pt x="1724617" y="862308"/>
                  </a:lnTo>
                  <a:lnTo>
                    <a:pt x="1723107" y="810852"/>
                  </a:lnTo>
                  <a:lnTo>
                    <a:pt x="1718632" y="760191"/>
                  </a:lnTo>
                  <a:lnTo>
                    <a:pt x="1711279" y="710411"/>
                  </a:lnTo>
                  <a:lnTo>
                    <a:pt x="1701130" y="661597"/>
                  </a:lnTo>
                  <a:lnTo>
                    <a:pt x="1688271" y="613834"/>
                  </a:lnTo>
                  <a:lnTo>
                    <a:pt x="1672786" y="567207"/>
                  </a:lnTo>
                  <a:close/>
                </a:path>
                <a:path w="1724659" h="1724659">
                  <a:moveTo>
                    <a:pt x="646734" y="517387"/>
                  </a:moveTo>
                  <a:lnTo>
                    <a:pt x="556579" y="527188"/>
                  </a:lnTo>
                  <a:lnTo>
                    <a:pt x="556579" y="1011906"/>
                  </a:lnTo>
                  <a:lnTo>
                    <a:pt x="586410" y="1020435"/>
                  </a:lnTo>
                  <a:lnTo>
                    <a:pt x="619301" y="1027746"/>
                  </a:lnTo>
                  <a:lnTo>
                    <a:pt x="654150" y="1032853"/>
                  </a:lnTo>
                  <a:lnTo>
                    <a:pt x="689853" y="1034774"/>
                  </a:lnTo>
                  <a:lnTo>
                    <a:pt x="740280" y="1031434"/>
                  </a:lnTo>
                  <a:lnTo>
                    <a:pt x="782760" y="1020254"/>
                  </a:lnTo>
                  <a:lnTo>
                    <a:pt x="816750" y="999493"/>
                  </a:lnTo>
                  <a:lnTo>
                    <a:pt x="841702" y="967408"/>
                  </a:lnTo>
                  <a:lnTo>
                    <a:pt x="845012" y="957688"/>
                  </a:lnTo>
                  <a:lnTo>
                    <a:pt x="697046" y="957688"/>
                  </a:lnTo>
                  <a:lnTo>
                    <a:pt x="685044" y="957309"/>
                  </a:lnTo>
                  <a:lnTo>
                    <a:pt x="673107" y="956133"/>
                  </a:lnTo>
                  <a:lnTo>
                    <a:pt x="660562" y="954101"/>
                  </a:lnTo>
                  <a:lnTo>
                    <a:pt x="646734" y="951154"/>
                  </a:lnTo>
                  <a:lnTo>
                    <a:pt x="646734" y="773578"/>
                  </a:lnTo>
                  <a:lnTo>
                    <a:pt x="658908" y="770967"/>
                  </a:lnTo>
                  <a:lnTo>
                    <a:pt x="671219" y="768856"/>
                  </a:lnTo>
                  <a:lnTo>
                    <a:pt x="683865" y="767444"/>
                  </a:lnTo>
                  <a:lnTo>
                    <a:pt x="697046" y="766929"/>
                  </a:lnTo>
                  <a:lnTo>
                    <a:pt x="845662" y="766929"/>
                  </a:lnTo>
                  <a:lnTo>
                    <a:pt x="842501" y="757204"/>
                  </a:lnTo>
                  <a:lnTo>
                    <a:pt x="819444" y="725120"/>
                  </a:lnTo>
                  <a:lnTo>
                    <a:pt x="789148" y="704360"/>
                  </a:lnTo>
                  <a:lnTo>
                    <a:pt x="768236" y="697936"/>
                  </a:lnTo>
                  <a:lnTo>
                    <a:pt x="646734" y="697936"/>
                  </a:lnTo>
                  <a:lnTo>
                    <a:pt x="646734" y="517387"/>
                  </a:lnTo>
                  <a:close/>
                </a:path>
                <a:path w="1724659" h="1724659">
                  <a:moveTo>
                    <a:pt x="845662" y="766929"/>
                  </a:moveTo>
                  <a:lnTo>
                    <a:pt x="697046" y="766929"/>
                  </a:lnTo>
                  <a:lnTo>
                    <a:pt x="729039" y="771542"/>
                  </a:lnTo>
                  <a:lnTo>
                    <a:pt x="751665" y="787180"/>
                  </a:lnTo>
                  <a:lnTo>
                    <a:pt x="765107" y="816536"/>
                  </a:lnTo>
                  <a:lnTo>
                    <a:pt x="769547" y="862308"/>
                  </a:lnTo>
                  <a:lnTo>
                    <a:pt x="765107" y="908076"/>
                  </a:lnTo>
                  <a:lnTo>
                    <a:pt x="751665" y="937433"/>
                  </a:lnTo>
                  <a:lnTo>
                    <a:pt x="729039" y="953073"/>
                  </a:lnTo>
                  <a:lnTo>
                    <a:pt x="697046" y="957688"/>
                  </a:lnTo>
                  <a:lnTo>
                    <a:pt x="845012" y="957688"/>
                  </a:lnTo>
                  <a:lnTo>
                    <a:pt x="857074" y="922261"/>
                  </a:lnTo>
                  <a:lnTo>
                    <a:pt x="862319" y="862308"/>
                  </a:lnTo>
                  <a:lnTo>
                    <a:pt x="857174" y="802352"/>
                  </a:lnTo>
                  <a:lnTo>
                    <a:pt x="845662" y="766929"/>
                  </a:lnTo>
                  <a:close/>
                </a:path>
                <a:path w="1724659" h="1724659">
                  <a:moveTo>
                    <a:pt x="711412" y="689842"/>
                  </a:moveTo>
                  <a:lnTo>
                    <a:pt x="695050" y="690506"/>
                  </a:lnTo>
                  <a:lnTo>
                    <a:pt x="678519" y="692287"/>
                  </a:lnTo>
                  <a:lnTo>
                    <a:pt x="662266" y="694869"/>
                  </a:lnTo>
                  <a:lnTo>
                    <a:pt x="646734" y="697936"/>
                  </a:lnTo>
                  <a:lnTo>
                    <a:pt x="768236" y="697936"/>
                  </a:lnTo>
                  <a:lnTo>
                    <a:pt x="752756" y="693181"/>
                  </a:lnTo>
                  <a:lnTo>
                    <a:pt x="711412" y="689842"/>
                  </a:lnTo>
                  <a:close/>
                </a:path>
                <a:path w="1724659" h="1724659">
                  <a:moveTo>
                    <a:pt x="862308" y="0"/>
                  </a:moveTo>
                  <a:lnTo>
                    <a:pt x="810789" y="1513"/>
                  </a:lnTo>
                  <a:lnTo>
                    <a:pt x="760068" y="5997"/>
                  </a:lnTo>
                  <a:lnTo>
                    <a:pt x="710230" y="13367"/>
                  </a:lnTo>
                  <a:lnTo>
                    <a:pt x="661362" y="23538"/>
                  </a:lnTo>
                  <a:lnTo>
                    <a:pt x="613547" y="36423"/>
                  </a:lnTo>
                  <a:lnTo>
                    <a:pt x="566871" y="51939"/>
                  </a:lnTo>
                  <a:lnTo>
                    <a:pt x="521419" y="70001"/>
                  </a:lnTo>
                  <a:lnTo>
                    <a:pt x="477277" y="90523"/>
                  </a:lnTo>
                  <a:lnTo>
                    <a:pt x="434528" y="113419"/>
                  </a:lnTo>
                  <a:lnTo>
                    <a:pt x="393258" y="138607"/>
                  </a:lnTo>
                  <a:lnTo>
                    <a:pt x="353553" y="165999"/>
                  </a:lnTo>
                  <a:lnTo>
                    <a:pt x="315497" y="195511"/>
                  </a:lnTo>
                  <a:lnTo>
                    <a:pt x="279176" y="227058"/>
                  </a:lnTo>
                  <a:lnTo>
                    <a:pt x="244674" y="260555"/>
                  </a:lnTo>
                  <a:lnTo>
                    <a:pt x="212077" y="295917"/>
                  </a:lnTo>
                  <a:lnTo>
                    <a:pt x="181469" y="333059"/>
                  </a:lnTo>
                  <a:lnTo>
                    <a:pt x="152936" y="371895"/>
                  </a:lnTo>
                  <a:lnTo>
                    <a:pt x="126563" y="412341"/>
                  </a:lnTo>
                  <a:lnTo>
                    <a:pt x="102434" y="454312"/>
                  </a:lnTo>
                  <a:lnTo>
                    <a:pt x="80636" y="497723"/>
                  </a:lnTo>
                  <a:lnTo>
                    <a:pt x="178340" y="543292"/>
                  </a:lnTo>
                  <a:lnTo>
                    <a:pt x="199663" y="501164"/>
                  </a:lnTo>
                  <a:lnTo>
                    <a:pt x="223492" y="460601"/>
                  </a:lnTo>
                  <a:lnTo>
                    <a:pt x="249725" y="421706"/>
                  </a:lnTo>
                  <a:lnTo>
                    <a:pt x="278261" y="384580"/>
                  </a:lnTo>
                  <a:lnTo>
                    <a:pt x="308996" y="349326"/>
                  </a:lnTo>
                  <a:lnTo>
                    <a:pt x="341829" y="316046"/>
                  </a:lnTo>
                  <a:lnTo>
                    <a:pt x="376658" y="284841"/>
                  </a:lnTo>
                  <a:lnTo>
                    <a:pt x="413381" y="255814"/>
                  </a:lnTo>
                  <a:lnTo>
                    <a:pt x="451895" y="229067"/>
                  </a:lnTo>
                  <a:lnTo>
                    <a:pt x="492099" y="204702"/>
                  </a:lnTo>
                  <a:lnTo>
                    <a:pt x="533891" y="182821"/>
                  </a:lnTo>
                  <a:lnTo>
                    <a:pt x="577168" y="163527"/>
                  </a:lnTo>
                  <a:lnTo>
                    <a:pt x="621828" y="146921"/>
                  </a:lnTo>
                  <a:lnTo>
                    <a:pt x="667770" y="133105"/>
                  </a:lnTo>
                  <a:lnTo>
                    <a:pt x="714891" y="122181"/>
                  </a:lnTo>
                  <a:lnTo>
                    <a:pt x="763089" y="114252"/>
                  </a:lnTo>
                  <a:lnTo>
                    <a:pt x="812262" y="109420"/>
                  </a:lnTo>
                  <a:lnTo>
                    <a:pt x="862308" y="107787"/>
                  </a:lnTo>
                  <a:lnTo>
                    <a:pt x="1279572" y="107787"/>
                  </a:lnTo>
                  <a:lnTo>
                    <a:pt x="1247339" y="90523"/>
                  </a:lnTo>
                  <a:lnTo>
                    <a:pt x="1203197" y="70001"/>
                  </a:lnTo>
                  <a:lnTo>
                    <a:pt x="1157745" y="51939"/>
                  </a:lnTo>
                  <a:lnTo>
                    <a:pt x="1111069" y="36423"/>
                  </a:lnTo>
                  <a:lnTo>
                    <a:pt x="1063255" y="23538"/>
                  </a:lnTo>
                  <a:lnTo>
                    <a:pt x="1014386" y="13367"/>
                  </a:lnTo>
                  <a:lnTo>
                    <a:pt x="964549" y="5997"/>
                  </a:lnTo>
                  <a:lnTo>
                    <a:pt x="913828" y="1513"/>
                  </a:lnTo>
                  <a:lnTo>
                    <a:pt x="862308" y="0"/>
                  </a:lnTo>
                  <a:close/>
                </a:path>
                <a:path w="1724659" h="1724659">
                  <a:moveTo>
                    <a:pt x="1279572" y="107787"/>
                  </a:moveTo>
                  <a:lnTo>
                    <a:pt x="862308" y="107787"/>
                  </a:lnTo>
                  <a:lnTo>
                    <a:pt x="912356" y="109420"/>
                  </a:lnTo>
                  <a:lnTo>
                    <a:pt x="961531" y="114252"/>
                  </a:lnTo>
                  <a:lnTo>
                    <a:pt x="1009731" y="122181"/>
                  </a:lnTo>
                  <a:lnTo>
                    <a:pt x="1056853" y="133105"/>
                  </a:lnTo>
                  <a:lnTo>
                    <a:pt x="1102796" y="146921"/>
                  </a:lnTo>
                  <a:lnTo>
                    <a:pt x="1147458" y="163527"/>
                  </a:lnTo>
                  <a:lnTo>
                    <a:pt x="1190735" y="182821"/>
                  </a:lnTo>
                  <a:lnTo>
                    <a:pt x="1232528" y="204702"/>
                  </a:lnTo>
                  <a:lnTo>
                    <a:pt x="1272732" y="229067"/>
                  </a:lnTo>
                  <a:lnTo>
                    <a:pt x="1311246" y="255814"/>
                  </a:lnTo>
                  <a:lnTo>
                    <a:pt x="1347968" y="284841"/>
                  </a:lnTo>
                  <a:lnTo>
                    <a:pt x="1382796" y="316046"/>
                  </a:lnTo>
                  <a:lnTo>
                    <a:pt x="1415627" y="349326"/>
                  </a:lnTo>
                  <a:lnTo>
                    <a:pt x="1446361" y="384580"/>
                  </a:lnTo>
                  <a:lnTo>
                    <a:pt x="1474893" y="421706"/>
                  </a:lnTo>
                  <a:lnTo>
                    <a:pt x="1501123" y="460601"/>
                  </a:lnTo>
                  <a:lnTo>
                    <a:pt x="1524948" y="501164"/>
                  </a:lnTo>
                  <a:lnTo>
                    <a:pt x="1546267" y="543292"/>
                  </a:lnTo>
                  <a:lnTo>
                    <a:pt x="1643970" y="497723"/>
                  </a:lnTo>
                  <a:lnTo>
                    <a:pt x="1622173" y="454312"/>
                  </a:lnTo>
                  <a:lnTo>
                    <a:pt x="1598046" y="412341"/>
                  </a:lnTo>
                  <a:lnTo>
                    <a:pt x="1571674" y="371895"/>
                  </a:lnTo>
                  <a:lnTo>
                    <a:pt x="1543142" y="333059"/>
                  </a:lnTo>
                  <a:lnTo>
                    <a:pt x="1512536" y="295917"/>
                  </a:lnTo>
                  <a:lnTo>
                    <a:pt x="1479939" y="260555"/>
                  </a:lnTo>
                  <a:lnTo>
                    <a:pt x="1445438" y="227058"/>
                  </a:lnTo>
                  <a:lnTo>
                    <a:pt x="1409117" y="195511"/>
                  </a:lnTo>
                  <a:lnTo>
                    <a:pt x="1371062" y="165999"/>
                  </a:lnTo>
                  <a:lnTo>
                    <a:pt x="1331357" y="138607"/>
                  </a:lnTo>
                  <a:lnTo>
                    <a:pt x="1290088" y="113419"/>
                  </a:lnTo>
                  <a:lnTo>
                    <a:pt x="1279572" y="107787"/>
                  </a:lnTo>
                  <a:close/>
                </a:path>
                <a:path w="1724659" h="1724659">
                  <a:moveTo>
                    <a:pt x="178340" y="1181314"/>
                  </a:moveTo>
                  <a:lnTo>
                    <a:pt x="80636" y="1226884"/>
                  </a:lnTo>
                  <a:lnTo>
                    <a:pt x="102434" y="1270295"/>
                  </a:lnTo>
                  <a:lnTo>
                    <a:pt x="126563" y="1312268"/>
                  </a:lnTo>
                  <a:lnTo>
                    <a:pt x="152936" y="1352715"/>
                  </a:lnTo>
                  <a:lnTo>
                    <a:pt x="181469" y="1391553"/>
                  </a:lnTo>
                  <a:lnTo>
                    <a:pt x="212077" y="1428695"/>
                  </a:lnTo>
                  <a:lnTo>
                    <a:pt x="244674" y="1464058"/>
                  </a:lnTo>
                  <a:lnTo>
                    <a:pt x="279176" y="1497556"/>
                  </a:lnTo>
                  <a:lnTo>
                    <a:pt x="315497" y="1529104"/>
                  </a:lnTo>
                  <a:lnTo>
                    <a:pt x="353553" y="1558616"/>
                  </a:lnTo>
                  <a:lnTo>
                    <a:pt x="393258" y="1586009"/>
                  </a:lnTo>
                  <a:lnTo>
                    <a:pt x="434528" y="1611196"/>
                  </a:lnTo>
                  <a:lnTo>
                    <a:pt x="477277" y="1634093"/>
                  </a:lnTo>
                  <a:lnTo>
                    <a:pt x="521419" y="1654615"/>
                  </a:lnTo>
                  <a:lnTo>
                    <a:pt x="566871" y="1672677"/>
                  </a:lnTo>
                  <a:lnTo>
                    <a:pt x="613547" y="1688193"/>
                  </a:lnTo>
                  <a:lnTo>
                    <a:pt x="661362" y="1701079"/>
                  </a:lnTo>
                  <a:lnTo>
                    <a:pt x="710230" y="1711249"/>
                  </a:lnTo>
                  <a:lnTo>
                    <a:pt x="760068" y="1718619"/>
                  </a:lnTo>
                  <a:lnTo>
                    <a:pt x="810789" y="1723103"/>
                  </a:lnTo>
                  <a:lnTo>
                    <a:pt x="862308" y="1724617"/>
                  </a:lnTo>
                  <a:lnTo>
                    <a:pt x="913828" y="1723103"/>
                  </a:lnTo>
                  <a:lnTo>
                    <a:pt x="964549" y="1718619"/>
                  </a:lnTo>
                  <a:lnTo>
                    <a:pt x="1014386" y="1711249"/>
                  </a:lnTo>
                  <a:lnTo>
                    <a:pt x="1063255" y="1701079"/>
                  </a:lnTo>
                  <a:lnTo>
                    <a:pt x="1111069" y="1688193"/>
                  </a:lnTo>
                  <a:lnTo>
                    <a:pt x="1157745" y="1672677"/>
                  </a:lnTo>
                  <a:lnTo>
                    <a:pt x="1203197" y="1654615"/>
                  </a:lnTo>
                  <a:lnTo>
                    <a:pt x="1247339" y="1634093"/>
                  </a:lnTo>
                  <a:lnTo>
                    <a:pt x="1279570" y="1616830"/>
                  </a:lnTo>
                  <a:lnTo>
                    <a:pt x="862308" y="1616830"/>
                  </a:lnTo>
                  <a:lnTo>
                    <a:pt x="812262" y="1615196"/>
                  </a:lnTo>
                  <a:lnTo>
                    <a:pt x="763089" y="1610364"/>
                  </a:lnTo>
                  <a:lnTo>
                    <a:pt x="714891" y="1602435"/>
                  </a:lnTo>
                  <a:lnTo>
                    <a:pt x="667770" y="1591511"/>
                  </a:lnTo>
                  <a:lnTo>
                    <a:pt x="621828" y="1577694"/>
                  </a:lnTo>
                  <a:lnTo>
                    <a:pt x="577168" y="1561087"/>
                  </a:lnTo>
                  <a:lnTo>
                    <a:pt x="533891" y="1541792"/>
                  </a:lnTo>
                  <a:lnTo>
                    <a:pt x="492099" y="1519910"/>
                  </a:lnTo>
                  <a:lnTo>
                    <a:pt x="451895" y="1495544"/>
                  </a:lnTo>
                  <a:lnTo>
                    <a:pt x="413381" y="1468796"/>
                  </a:lnTo>
                  <a:lnTo>
                    <a:pt x="376658" y="1439769"/>
                  </a:lnTo>
                  <a:lnTo>
                    <a:pt x="341829" y="1408563"/>
                  </a:lnTo>
                  <a:lnTo>
                    <a:pt x="308996" y="1375282"/>
                  </a:lnTo>
                  <a:lnTo>
                    <a:pt x="278261" y="1340027"/>
                  </a:lnTo>
                  <a:lnTo>
                    <a:pt x="249725" y="1302901"/>
                  </a:lnTo>
                  <a:lnTo>
                    <a:pt x="223492" y="1264005"/>
                  </a:lnTo>
                  <a:lnTo>
                    <a:pt x="199663" y="1223442"/>
                  </a:lnTo>
                  <a:lnTo>
                    <a:pt x="178340" y="1181314"/>
                  </a:lnTo>
                  <a:close/>
                </a:path>
                <a:path w="1724659" h="1724659">
                  <a:moveTo>
                    <a:pt x="1546267" y="1181314"/>
                  </a:moveTo>
                  <a:lnTo>
                    <a:pt x="1524948" y="1223442"/>
                  </a:lnTo>
                  <a:lnTo>
                    <a:pt x="1501123" y="1264005"/>
                  </a:lnTo>
                  <a:lnTo>
                    <a:pt x="1474893" y="1302901"/>
                  </a:lnTo>
                  <a:lnTo>
                    <a:pt x="1446361" y="1340027"/>
                  </a:lnTo>
                  <a:lnTo>
                    <a:pt x="1415627" y="1375282"/>
                  </a:lnTo>
                  <a:lnTo>
                    <a:pt x="1382796" y="1408563"/>
                  </a:lnTo>
                  <a:lnTo>
                    <a:pt x="1347968" y="1439769"/>
                  </a:lnTo>
                  <a:lnTo>
                    <a:pt x="1311246" y="1468796"/>
                  </a:lnTo>
                  <a:lnTo>
                    <a:pt x="1272732" y="1495544"/>
                  </a:lnTo>
                  <a:lnTo>
                    <a:pt x="1232528" y="1519910"/>
                  </a:lnTo>
                  <a:lnTo>
                    <a:pt x="1190735" y="1541792"/>
                  </a:lnTo>
                  <a:lnTo>
                    <a:pt x="1147458" y="1561087"/>
                  </a:lnTo>
                  <a:lnTo>
                    <a:pt x="1102796" y="1577694"/>
                  </a:lnTo>
                  <a:lnTo>
                    <a:pt x="1056853" y="1591511"/>
                  </a:lnTo>
                  <a:lnTo>
                    <a:pt x="1009731" y="1602435"/>
                  </a:lnTo>
                  <a:lnTo>
                    <a:pt x="961531" y="1610364"/>
                  </a:lnTo>
                  <a:lnTo>
                    <a:pt x="912356" y="1615196"/>
                  </a:lnTo>
                  <a:lnTo>
                    <a:pt x="862308" y="1616830"/>
                  </a:lnTo>
                  <a:lnTo>
                    <a:pt x="1279570" y="1616830"/>
                  </a:lnTo>
                  <a:lnTo>
                    <a:pt x="1331357" y="1586009"/>
                  </a:lnTo>
                  <a:lnTo>
                    <a:pt x="1371062" y="1558616"/>
                  </a:lnTo>
                  <a:lnTo>
                    <a:pt x="1409117" y="1529104"/>
                  </a:lnTo>
                  <a:lnTo>
                    <a:pt x="1445438" y="1497556"/>
                  </a:lnTo>
                  <a:lnTo>
                    <a:pt x="1479939" y="1464058"/>
                  </a:lnTo>
                  <a:lnTo>
                    <a:pt x="1512536" y="1428695"/>
                  </a:lnTo>
                  <a:lnTo>
                    <a:pt x="1543142" y="1391553"/>
                  </a:lnTo>
                  <a:lnTo>
                    <a:pt x="1571674" y="1352715"/>
                  </a:lnTo>
                  <a:lnTo>
                    <a:pt x="1598046" y="1312268"/>
                  </a:lnTo>
                  <a:lnTo>
                    <a:pt x="1622173" y="1270295"/>
                  </a:lnTo>
                  <a:lnTo>
                    <a:pt x="1643970" y="1226884"/>
                  </a:lnTo>
                  <a:lnTo>
                    <a:pt x="1546267" y="1181314"/>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24" name="object 24">
            <a:extLst>
              <a:ext uri="{FF2B5EF4-FFF2-40B4-BE49-F238E27FC236}">
                <a16:creationId xmlns:a16="http://schemas.microsoft.com/office/drawing/2014/main" id="{6BE1F063-6705-2C32-6452-F7C4D4DB18A1}"/>
              </a:ext>
            </a:extLst>
          </p:cNvPr>
          <p:cNvSpPr txBox="1">
            <a:spLocks noGrp="1"/>
          </p:cNvSpPr>
          <p:nvPr>
            <p:ph type="title"/>
          </p:nvPr>
        </p:nvSpPr>
        <p:spPr>
          <a:xfrm>
            <a:off x="1139097" y="3133376"/>
            <a:ext cx="1929130" cy="2035810"/>
          </a:xfrm>
          <a:prstGeom prst="rect">
            <a:avLst/>
          </a:prstGeom>
        </p:spPr>
        <p:txBody>
          <a:bodyPr vert="horz" wrap="square" lIns="0" tIns="11430" rIns="0" bIns="0" rtlCol="0" anchor="t">
            <a:spAutoFit/>
          </a:bodyPr>
          <a:lstStyle/>
          <a:p>
            <a:pPr marL="12700">
              <a:lnSpc>
                <a:spcPct val="100000"/>
              </a:lnSpc>
              <a:spcBef>
                <a:spcPts val="90"/>
              </a:spcBef>
            </a:pPr>
            <a:r>
              <a:rPr lang="en-GB" sz="13200" spc="-25" noProof="0" dirty="0">
                <a:solidFill>
                  <a:schemeClr val="bg1"/>
                </a:solidFill>
              </a:rPr>
              <a:t>3</a:t>
            </a:r>
          </a:p>
        </p:txBody>
      </p:sp>
      <p:sp>
        <p:nvSpPr>
          <p:cNvPr id="26" name="object 25">
            <a:extLst>
              <a:ext uri="{FF2B5EF4-FFF2-40B4-BE49-F238E27FC236}">
                <a16:creationId xmlns:a16="http://schemas.microsoft.com/office/drawing/2014/main" id="{ADC2A8E0-AAF5-8934-219F-28469B500B25}"/>
              </a:ext>
            </a:extLst>
          </p:cNvPr>
          <p:cNvSpPr txBox="1"/>
          <p:nvPr/>
        </p:nvSpPr>
        <p:spPr>
          <a:xfrm>
            <a:off x="1159640" y="6007979"/>
            <a:ext cx="9556486" cy="759182"/>
          </a:xfrm>
          <a:prstGeom prst="rect">
            <a:avLst/>
          </a:prstGeom>
        </p:spPr>
        <p:txBody>
          <a:bodyPr vert="horz" wrap="square" lIns="0" tIns="81280" rIns="0" bIns="0" rtlCol="0" anchor="t">
            <a:spAutoFit/>
          </a:bodyPr>
          <a:lstStyle/>
          <a:p>
            <a:pPr marL="12700" marR="0" lvl="0" indent="0" defTabSz="914400" eaLnBrk="1" fontAlgn="auto" latinLnBrk="0" hangingPunct="1">
              <a:lnSpc>
                <a:spcPct val="100000"/>
              </a:lnSpc>
              <a:spcBef>
                <a:spcPts val="640"/>
              </a:spcBef>
              <a:spcAft>
                <a:spcPts val="0"/>
              </a:spcAft>
              <a:buClrTx/>
              <a:buSzTx/>
              <a:buFontTx/>
              <a:buNone/>
              <a:tabLst/>
              <a:defRPr/>
            </a:pPr>
            <a:r>
              <a:rPr kumimoji="0" lang="en-GB" sz="4400" b="1" i="0" u="none" strike="noStrike" kern="0" cap="none" spc="0" normalizeH="0" baseline="0" noProof="0" dirty="0">
                <a:ln>
                  <a:noFill/>
                </a:ln>
                <a:solidFill>
                  <a:prstClr val="white"/>
                </a:solidFill>
                <a:effectLst/>
                <a:uLnTx/>
                <a:uFillTx/>
                <a:latin typeface="Brave Sans Bold"/>
              </a:rPr>
              <a:t>Focus: Clothing category</a:t>
            </a:r>
          </a:p>
        </p:txBody>
      </p:sp>
    </p:spTree>
    <p:extLst>
      <p:ext uri="{BB962C8B-B14F-4D97-AF65-F5344CB8AC3E}">
        <p14:creationId xmlns:p14="http://schemas.microsoft.com/office/powerpoint/2010/main" val="3147263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FA509-70C2-313A-664B-C163C28A0C7A}"/>
            </a:ext>
          </a:extLst>
        </p:cNvPr>
        <p:cNvGrpSpPr/>
        <p:nvPr/>
      </p:nvGrpSpPr>
      <p:grpSpPr>
        <a:xfrm>
          <a:off x="0" y="0"/>
          <a:ext cx="0" cy="0"/>
          <a:chOff x="0" y="0"/>
          <a:chExt cx="0" cy="0"/>
        </a:xfrm>
      </p:grpSpPr>
      <p:sp>
        <p:nvSpPr>
          <p:cNvPr id="102" name="object 102">
            <a:extLst>
              <a:ext uri="{FF2B5EF4-FFF2-40B4-BE49-F238E27FC236}">
                <a16:creationId xmlns:a16="http://schemas.microsoft.com/office/drawing/2014/main" id="{BE9FBB68-B19C-D896-E7ED-AF95D8DEC532}"/>
              </a:ext>
            </a:extLst>
          </p:cNvPr>
          <p:cNvSpPr txBox="1">
            <a:spLocks noGrp="1"/>
          </p:cNvSpPr>
          <p:nvPr>
            <p:ph type="title"/>
          </p:nvPr>
        </p:nvSpPr>
        <p:spPr>
          <a:xfrm>
            <a:off x="141424" y="270876"/>
            <a:ext cx="10495915" cy="686116"/>
          </a:xfrm>
          <a:prstGeom prst="rect">
            <a:avLst/>
          </a:prstGeom>
        </p:spPr>
        <p:txBody>
          <a:bodyPr vert="horz" wrap="square" lIns="0" tIns="69880" rIns="0" bIns="0" rtlCol="0" anchor="t">
            <a:spAutoFit/>
          </a:bodyPr>
          <a:lstStyle/>
          <a:p>
            <a:pPr marL="12700">
              <a:spcBef>
                <a:spcPts val="105"/>
              </a:spcBef>
            </a:pPr>
            <a:r>
              <a:rPr lang="en-GB" spc="-20" noProof="0" dirty="0">
                <a:solidFill>
                  <a:srgbClr val="DC0037"/>
                </a:solidFill>
              </a:rPr>
              <a:t>Focus | Clothing category</a:t>
            </a:r>
            <a:endParaRPr lang="en-GB" b="0" spc="-20" noProof="0" dirty="0">
              <a:solidFill>
                <a:srgbClr val="DC0037"/>
              </a:solidFill>
              <a:latin typeface="Brave Sans"/>
              <a:cs typeface="Brave Sans"/>
            </a:endParaRPr>
          </a:p>
        </p:txBody>
      </p:sp>
      <p:sp>
        <p:nvSpPr>
          <p:cNvPr id="2" name="object 126">
            <a:extLst>
              <a:ext uri="{FF2B5EF4-FFF2-40B4-BE49-F238E27FC236}">
                <a16:creationId xmlns:a16="http://schemas.microsoft.com/office/drawing/2014/main" id="{E86F0547-A153-7818-EE1F-3D28DC9EC85B}"/>
              </a:ext>
            </a:extLst>
          </p:cNvPr>
          <p:cNvSpPr/>
          <p:nvPr/>
        </p:nvSpPr>
        <p:spPr>
          <a:xfrm>
            <a:off x="10435611" y="1209641"/>
            <a:ext cx="547370" cy="9426896"/>
          </a:xfrm>
          <a:custGeom>
            <a:avLst/>
            <a:gdLst/>
            <a:ahLst/>
            <a:cxnLst/>
            <a:rect l="l" t="t" r="r" b="b"/>
            <a:pathLst>
              <a:path h="7588884">
                <a:moveTo>
                  <a:pt x="0" y="7588795"/>
                </a:moveTo>
                <a:lnTo>
                  <a:pt x="0" y="0"/>
                </a:lnTo>
              </a:path>
            </a:pathLst>
          </a:custGeom>
          <a:ln w="5235">
            <a:solidFill>
              <a:srgbClr val="DB1437"/>
            </a:solidFill>
          </a:ln>
        </p:spPr>
        <p:txBody>
          <a:bodyPr wrap="square" lIns="0" tIns="0" rIns="0" bIns="0" rtlCol="0"/>
          <a:lstStyle/>
          <a:p>
            <a:pPr algn="l" rtl="0"/>
            <a:endParaRPr lang="en-GB" noProof="0" dirty="0"/>
          </a:p>
        </p:txBody>
      </p:sp>
      <p:sp>
        <p:nvSpPr>
          <p:cNvPr id="7" name="TextBox 6">
            <a:extLst>
              <a:ext uri="{FF2B5EF4-FFF2-40B4-BE49-F238E27FC236}">
                <a16:creationId xmlns:a16="http://schemas.microsoft.com/office/drawing/2014/main" id="{04AB468C-D0FB-3093-3B19-30DE61CA2DB6}"/>
              </a:ext>
            </a:extLst>
          </p:cNvPr>
          <p:cNvSpPr txBox="1"/>
          <p:nvPr/>
        </p:nvSpPr>
        <p:spPr>
          <a:xfrm>
            <a:off x="166345" y="1649535"/>
            <a:ext cx="10316302" cy="9017853"/>
          </a:xfrm>
          <a:prstGeom prst="rect">
            <a:avLst/>
          </a:prstGeom>
          <a:noFill/>
        </p:spPr>
        <p:txBody>
          <a:bodyPr wrap="square">
            <a:spAutoFit/>
          </a:bodyPr>
          <a:lstStyle/>
          <a:p>
            <a:r>
              <a:rPr lang="en-GB" sz="1600" noProof="0" dirty="0">
                <a:solidFill>
                  <a:schemeClr val="tx1"/>
                </a:solidFill>
                <a:latin typeface="Brave Sans" panose="020B0504020101010102" pitchFamily="34" charset="0"/>
                <a:cs typeface="Brave Sans" panose="020B0504020101010102" pitchFamily="34" charset="0"/>
              </a:rPr>
              <a:t>The clothing category stands as a significant pillar in card spending, holding the third-largest share of card transactions at a substantial 10% of the market YTD. However, recent data reveals a dynamic landscape influenced by economic pressures and shifting consumer behaviours.</a:t>
            </a:r>
          </a:p>
          <a:p>
            <a:endParaRPr lang="en-GB" sz="1600" noProof="0" dirty="0">
              <a:solidFill>
                <a:schemeClr val="tx1"/>
              </a:solidFill>
              <a:latin typeface="Brave Sans" panose="020B0504020101010102" pitchFamily="34" charset="0"/>
              <a:cs typeface="Brave Sans" panose="020B0504020101010102" pitchFamily="34" charset="0"/>
            </a:endParaRPr>
          </a:p>
          <a:p>
            <a:r>
              <a:rPr lang="en-GB" b="1" spc="-20" noProof="0" dirty="0">
                <a:solidFill>
                  <a:srgbClr val="DC0037"/>
                </a:solidFill>
                <a:latin typeface="Brave Sans"/>
                <a:ea typeface="+mj-ea"/>
                <a:cs typeface="Brave Sans"/>
              </a:rPr>
              <a:t>Seasonal peaks and economic tides</a:t>
            </a:r>
          </a:p>
          <a:p>
            <a:endParaRPr lang="en-GB" sz="1600" noProof="0" dirty="0">
              <a:solidFill>
                <a:schemeClr val="tx1"/>
              </a:solidFill>
              <a:latin typeface="Brave Sans" panose="020B0504020101010102" pitchFamily="34" charset="0"/>
              <a:cs typeface="Brave Sans" panose="020B0504020101010102" pitchFamily="34" charset="0"/>
            </a:endParaRPr>
          </a:p>
          <a:p>
            <a:r>
              <a:rPr lang="en-GB" sz="1600" noProof="0" dirty="0">
                <a:solidFill>
                  <a:schemeClr val="tx1"/>
                </a:solidFill>
                <a:latin typeface="Brave Sans" panose="020B0504020101010102" pitchFamily="34" charset="0"/>
                <a:cs typeface="Brave Sans" panose="020B0504020101010102" pitchFamily="34" charset="0"/>
              </a:rPr>
              <a:t>Purchase patterns within the clothing sector are heavily driven by seasonality. Key periods such as the end-of-season sales, Black Friday and the festive season consistently trigger spikes in card spending. Yet, beyond these predictable cycles, the category's performance is intrinsically linked to the broader economic climate. In </a:t>
            </a:r>
            <a:r>
              <a:rPr lang="en-US" sz="1600" noProof="0" dirty="0">
                <a:solidFill>
                  <a:schemeClr val="tx1"/>
                </a:solidFill>
                <a:latin typeface="Brave Sans" panose="020B0504020101010102" pitchFamily="34" charset="0"/>
                <a:cs typeface="Brave Sans" panose="020B0504020101010102" pitchFamily="34" charset="0"/>
              </a:rPr>
              <a:t>September 2021, the South African Reserve Bank began increasing interest rates to combat surging inflation. South African households were already grappling with stagnant wages, rising utility costs, and the ongoing disruptions of loadshedding - amplifying financial pressure and reducing disposable income</a:t>
            </a:r>
            <a:r>
              <a:rPr lang="en-GB" sz="1600" noProof="0" dirty="0">
                <a:solidFill>
                  <a:schemeClr val="tx1"/>
                </a:solidFill>
                <a:latin typeface="Brave Sans" panose="020B0504020101010102" pitchFamily="34" charset="0"/>
                <a:cs typeface="Brave Sans" panose="020B0504020101010102" pitchFamily="34" charset="0"/>
              </a:rPr>
              <a:t>. Our internal data indicates that this policy shift may have led to a notable change in spending habits. The financial strain became evident in late 2022, culminating in a marked decline in spending by August (see graph 6). Since then, the category has not recovered its peak growth rate of 22% recorded in 2022. </a:t>
            </a:r>
            <a:r>
              <a:rPr lang="en-US" sz="1600" noProof="0" dirty="0">
                <a:solidFill>
                  <a:schemeClr val="tx1"/>
                </a:solidFill>
                <a:latin typeface="Brave Sans" panose="020B0504020101010102" pitchFamily="34" charset="0"/>
                <a:cs typeface="Brave Sans" panose="020B0504020101010102" pitchFamily="34" charset="0"/>
              </a:rPr>
              <a:t>Nonetheless, performance in 2025 has remained steadily positive on a month-to-month basis, mirroring trends seen in 2022. While it's too early to declare a recovery, these signs suggest the category may be gradually regaining some of its former strength.</a:t>
            </a:r>
          </a:p>
          <a:p>
            <a:endParaRPr lang="en-GB" sz="1600" noProof="0" dirty="0">
              <a:solidFill>
                <a:schemeClr val="tx1"/>
              </a:solidFill>
              <a:latin typeface="Brave Sans" panose="020B0504020101010102" pitchFamily="34" charset="0"/>
              <a:cs typeface="Brave Sans" panose="020B0504020101010102" pitchFamily="34" charset="0"/>
            </a:endParaRPr>
          </a:p>
          <a:p>
            <a:r>
              <a:rPr lang="en-GB" b="1" spc="-20" noProof="0" dirty="0">
                <a:solidFill>
                  <a:srgbClr val="DC0037"/>
                </a:solidFill>
                <a:latin typeface="Brave Sans"/>
                <a:ea typeface="+mj-ea"/>
                <a:cs typeface="Brave Sans"/>
              </a:rPr>
              <a:t>The rise of fast fashion and digital shifts</a:t>
            </a:r>
          </a:p>
          <a:p>
            <a:endParaRPr lang="en-GB" sz="1600" spc="-20" noProof="0" dirty="0">
              <a:solidFill>
                <a:srgbClr val="DC0037"/>
              </a:solidFill>
              <a:latin typeface="Brave Sans"/>
              <a:ea typeface="+mj-ea"/>
              <a:cs typeface="Brave Sans"/>
            </a:endParaRPr>
          </a:p>
          <a:p>
            <a:r>
              <a:rPr lang="en-GB" sz="1600" noProof="0" dirty="0">
                <a:solidFill>
                  <a:schemeClr val="tx1"/>
                </a:solidFill>
                <a:latin typeface="Brave Sans" panose="020B0504020101010102" pitchFamily="34" charset="0"/>
                <a:cs typeface="Brave Sans" panose="020B0504020101010102" pitchFamily="34" charset="0"/>
              </a:rPr>
              <a:t>The decline in market share </a:t>
            </a:r>
            <a:r>
              <a:rPr lang="en-GB" sz="1600" dirty="0">
                <a:solidFill>
                  <a:schemeClr val="tx1"/>
                </a:solidFill>
                <a:latin typeface="Brave Sans" panose="020B0504020101010102" pitchFamily="34" charset="0"/>
                <a:cs typeface="Brave Sans" panose="020B0504020101010102" pitchFamily="34" charset="0"/>
              </a:rPr>
              <a:t>in this category for traditional retailers </a:t>
            </a:r>
            <a:r>
              <a:rPr lang="en-GB" sz="1600" noProof="0" dirty="0">
                <a:solidFill>
                  <a:schemeClr val="tx1"/>
                </a:solidFill>
                <a:latin typeface="Brave Sans" panose="020B0504020101010102" pitchFamily="34" charset="0"/>
                <a:cs typeface="Brave Sans" panose="020B0504020101010102" pitchFamily="34" charset="0"/>
              </a:rPr>
              <a:t>can be attributed to a myriad of factors: the challenging macroeconomic environment, evolving consumer preferences and the influence of fast fashion trends. Online international fast fashion platforms have increasingly cannibalised market share. Consumers, in their pursuit of trendy yet affordable fashion, are gravitating towards these platforms, intensifying the competitive landscape for established brands. This places traditional retailers in a precarious position, forcing them to balance the protection of profit margins with the imperative of maintaining product quality.</a:t>
            </a:r>
          </a:p>
          <a:p>
            <a:endParaRPr lang="en-GB" sz="1600" noProof="0" dirty="0">
              <a:solidFill>
                <a:schemeClr val="tx1"/>
              </a:solidFill>
              <a:latin typeface="Brave Sans" panose="020B0504020101010102" pitchFamily="34" charset="0"/>
              <a:cs typeface="Brave Sans" panose="020B0504020101010102" pitchFamily="34" charset="0"/>
            </a:endParaRPr>
          </a:p>
          <a:p>
            <a:r>
              <a:rPr lang="en-GB" sz="1600" noProof="0" dirty="0">
                <a:solidFill>
                  <a:schemeClr val="tx1"/>
                </a:solidFill>
                <a:latin typeface="Brave Sans" panose="020B0504020101010102" pitchFamily="34" charset="0"/>
                <a:cs typeface="Brave Sans" panose="020B0504020101010102" pitchFamily="34" charset="0"/>
              </a:rPr>
              <a:t>Despite these challenges, the clothing category has notably benefited from the broader surge in online shopping. While the double-digit growth in online sales is now normalising (graph 7), it continues to contribute positively. In contrast, in-store shopping has shown no growth as of 2024, underscoring the ongoing shift towards digital retail channels.</a:t>
            </a:r>
          </a:p>
          <a:p>
            <a:endParaRPr lang="en-GB" sz="1600" noProof="0" dirty="0">
              <a:solidFill>
                <a:schemeClr val="tx1"/>
              </a:solidFill>
              <a:latin typeface="Brave Sans" panose="020B0504020101010102" pitchFamily="34" charset="0"/>
              <a:cs typeface="Brave Sans" panose="020B0504020101010102" pitchFamily="34" charset="0"/>
            </a:endParaRPr>
          </a:p>
          <a:p>
            <a:r>
              <a:rPr lang="en-GB" sz="1600" noProof="0" dirty="0">
                <a:solidFill>
                  <a:schemeClr val="tx1"/>
                </a:solidFill>
                <a:latin typeface="Brave Sans" panose="020B0504020101010102" pitchFamily="34" charset="0"/>
                <a:cs typeface="Brave Sans" panose="020B0504020101010102" pitchFamily="34" charset="0"/>
              </a:rPr>
              <a:t>In closing, adapting to the persistent effects of economic tightening, the relentless rise of fast fashion and the continued normalisation of online shopping will be crucial for traditional brands aiming to sustain growth and profitability in this highly competitive market.</a:t>
            </a:r>
          </a:p>
        </p:txBody>
      </p:sp>
      <p:sp>
        <p:nvSpPr>
          <p:cNvPr id="11" name="object 127">
            <a:extLst>
              <a:ext uri="{FF2B5EF4-FFF2-40B4-BE49-F238E27FC236}">
                <a16:creationId xmlns:a16="http://schemas.microsoft.com/office/drawing/2014/main" id="{A5119A94-12E7-0338-0CF8-228C01B4F178}"/>
              </a:ext>
            </a:extLst>
          </p:cNvPr>
          <p:cNvSpPr txBox="1"/>
          <p:nvPr/>
        </p:nvSpPr>
        <p:spPr>
          <a:xfrm>
            <a:off x="10871500" y="4630295"/>
            <a:ext cx="2047598" cy="275075"/>
          </a:xfrm>
          <a:prstGeom prst="rect">
            <a:avLst/>
          </a:prstGeom>
        </p:spPr>
        <p:txBody>
          <a:bodyPr vert="horz" wrap="square" lIns="0" tIns="15875" rIns="0" bIns="0" rtlCol="0" anchor="t">
            <a:spAutoFit/>
          </a:bodyPr>
          <a:lstStyle/>
          <a:p>
            <a:pPr marL="12700">
              <a:lnSpc>
                <a:spcPct val="100000"/>
              </a:lnSpc>
              <a:spcBef>
                <a:spcPts val="125"/>
              </a:spcBef>
            </a:pPr>
            <a:r>
              <a:rPr lang="en-GB" sz="800" b="1" noProof="0" dirty="0">
                <a:solidFill>
                  <a:srgbClr val="DB1437"/>
                </a:solidFill>
                <a:latin typeface="Brave Sans Bold"/>
                <a:cs typeface="Brave Sans Bold"/>
              </a:rPr>
              <a:t>Graph 6</a:t>
            </a:r>
          </a:p>
          <a:p>
            <a:pPr marL="12700">
              <a:lnSpc>
                <a:spcPct val="100000"/>
              </a:lnSpc>
              <a:spcBef>
                <a:spcPts val="125"/>
              </a:spcBef>
            </a:pPr>
            <a:r>
              <a:rPr lang="en-GB" sz="800" b="1" noProof="0" dirty="0">
                <a:solidFill>
                  <a:srgbClr val="DB1437"/>
                </a:solidFill>
                <a:latin typeface="Brave Sans Bold"/>
                <a:cs typeface="Brave Sans Bold"/>
              </a:rPr>
              <a:t>Source:</a:t>
            </a:r>
            <a:r>
              <a:rPr lang="en-GB" sz="800" b="1" spc="75" noProof="0" dirty="0">
                <a:solidFill>
                  <a:srgbClr val="DB1437"/>
                </a:solidFill>
                <a:latin typeface="Brave Sans Bold"/>
                <a:cs typeface="Brave Sans Bold"/>
              </a:rPr>
              <a:t> </a:t>
            </a:r>
            <a:r>
              <a:rPr lang="en-GB" sz="800" noProof="0" dirty="0">
                <a:solidFill>
                  <a:srgbClr val="DB1437"/>
                </a:solidFill>
                <a:latin typeface="Brave Sans"/>
                <a:cs typeface="Brave Sans"/>
              </a:rPr>
              <a:t>Absa’s</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Merchant</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Spend</a:t>
            </a:r>
            <a:r>
              <a:rPr lang="en-GB" sz="800" spc="45" noProof="0" dirty="0">
                <a:solidFill>
                  <a:srgbClr val="DB1437"/>
                </a:solidFill>
                <a:latin typeface="Brave Sans"/>
                <a:cs typeface="Brave Sans"/>
              </a:rPr>
              <a:t> </a:t>
            </a:r>
            <a:r>
              <a:rPr lang="en-GB" sz="800" spc="-10" noProof="0" dirty="0">
                <a:solidFill>
                  <a:srgbClr val="DB1437"/>
                </a:solidFill>
                <a:latin typeface="Brave Sans"/>
                <a:cs typeface="Brave Sans"/>
              </a:rPr>
              <a:t>Analytics</a:t>
            </a:r>
          </a:p>
        </p:txBody>
      </p:sp>
      <p:sp>
        <p:nvSpPr>
          <p:cNvPr id="6" name="object 102">
            <a:extLst>
              <a:ext uri="{FF2B5EF4-FFF2-40B4-BE49-F238E27FC236}">
                <a16:creationId xmlns:a16="http://schemas.microsoft.com/office/drawing/2014/main" id="{052DC9FD-8E2D-443D-ADC8-519D177E6DFA}"/>
              </a:ext>
            </a:extLst>
          </p:cNvPr>
          <p:cNvSpPr txBox="1">
            <a:spLocks/>
          </p:cNvSpPr>
          <p:nvPr/>
        </p:nvSpPr>
        <p:spPr>
          <a:xfrm>
            <a:off x="213381" y="1008210"/>
            <a:ext cx="10495915" cy="439894"/>
          </a:xfrm>
          <a:prstGeom prst="rect">
            <a:avLst/>
          </a:prstGeom>
        </p:spPr>
        <p:txBody>
          <a:bodyPr vert="horz" wrap="square" lIns="0" tIns="69880" rIns="0" bIns="0" rtlCol="0" anchor="t">
            <a:spAutoFit/>
          </a:bodyPr>
          <a:lstStyle>
            <a:lvl1pPr>
              <a:defRPr sz="3950" b="1" i="0">
                <a:solidFill>
                  <a:srgbClr val="DB1437"/>
                </a:solidFill>
                <a:latin typeface="Brave Sans Bold"/>
                <a:ea typeface="+mj-ea"/>
                <a:cs typeface="Brave Sans Bold"/>
              </a:defRPr>
            </a:lvl1pPr>
          </a:lstStyle>
          <a:p>
            <a:pPr marL="12700">
              <a:spcBef>
                <a:spcPts val="105"/>
              </a:spcBef>
            </a:pPr>
            <a:r>
              <a:rPr lang="en-GB" sz="2400" b="0" spc="-20" noProof="0" dirty="0">
                <a:solidFill>
                  <a:srgbClr val="DC0037"/>
                </a:solidFill>
                <a:latin typeface="Brave Sans"/>
                <a:cs typeface="Brave Sans"/>
              </a:rPr>
              <a:t>Navigating economic headwinds and evolving consumer trends</a:t>
            </a:r>
          </a:p>
        </p:txBody>
      </p:sp>
      <p:sp>
        <p:nvSpPr>
          <p:cNvPr id="3" name="Slide Number Placeholder 2">
            <a:extLst>
              <a:ext uri="{FF2B5EF4-FFF2-40B4-BE49-F238E27FC236}">
                <a16:creationId xmlns:a16="http://schemas.microsoft.com/office/drawing/2014/main" id="{8AB8ECB2-ED69-B2E9-DFD7-8CE7089EBEFA}"/>
              </a:ext>
            </a:extLst>
          </p:cNvPr>
          <p:cNvSpPr>
            <a:spLocks noGrp="1"/>
          </p:cNvSpPr>
          <p:nvPr>
            <p:ph type="sldNum" sz="quarter" idx="7"/>
          </p:nvPr>
        </p:nvSpPr>
        <p:spPr/>
        <p:txBody>
          <a:bodyPr/>
          <a:lstStyle/>
          <a:p>
            <a:fld id="{B6F15528-21DE-4FAA-801E-634DDDAF4B2B}" type="slidenum">
              <a:rPr lang="en-GB" noProof="0" smtClean="0"/>
              <a:t>14</a:t>
            </a:fld>
            <a:endParaRPr lang="en-GB" noProof="0" dirty="0"/>
          </a:p>
        </p:txBody>
      </p:sp>
      <p:sp>
        <p:nvSpPr>
          <p:cNvPr id="4" name="object 13">
            <a:extLst>
              <a:ext uri="{FF2B5EF4-FFF2-40B4-BE49-F238E27FC236}">
                <a16:creationId xmlns:a16="http://schemas.microsoft.com/office/drawing/2014/main" id="{D442E5DF-C363-B587-828E-E25B4BA3A77F}"/>
              </a:ext>
            </a:extLst>
          </p:cNvPr>
          <p:cNvSpPr txBox="1">
            <a:spLocks noGrp="1"/>
          </p:cNvSpPr>
          <p:nvPr/>
        </p:nvSpPr>
        <p:spPr>
          <a:xfrm>
            <a:off x="213381" y="10636537"/>
            <a:ext cx="3715815" cy="421719"/>
          </a:xfrm>
          <a:prstGeom prst="rect">
            <a:avLst/>
          </a:prstGeom>
        </p:spPr>
        <p:txBody>
          <a:bodyPr vert="horz" wrap="square" lIns="0" tIns="6985" rIns="0" bIns="0" rtlCol="0">
            <a:spAutoFit/>
          </a:bodyPr>
          <a:lstStyle>
            <a:defPPr>
              <a:defRPr kern="0"/>
            </a:defPPr>
            <a:lvl1pPr>
              <a:defRPr sz="1150" b="0" i="0">
                <a:solidFill>
                  <a:srgbClr val="A09E9E"/>
                </a:solidFill>
                <a:latin typeface="Brave Sans"/>
                <a:cs typeface="Brave Sans"/>
              </a:defRPr>
            </a:lvl1pPr>
          </a:lstStyle>
          <a:p>
            <a:pPr marL="12700" marR="5080">
              <a:lnSpc>
                <a:spcPct val="120000"/>
              </a:lnSpc>
              <a:spcBef>
                <a:spcPts val="55"/>
              </a:spcBef>
            </a:pPr>
            <a:r>
              <a:rPr lang="en-GB" b="1" noProof="0" dirty="0">
                <a:latin typeface="Brave Sans Bold"/>
                <a:cs typeface="Brave Sans Bold"/>
              </a:rPr>
              <a:t>Absa’s</a:t>
            </a:r>
            <a:r>
              <a:rPr lang="en-GB" b="1" spc="-15" noProof="0" dirty="0">
                <a:latin typeface="Brave Sans Bold"/>
                <a:cs typeface="Brave Sans Bold"/>
              </a:rPr>
              <a:t> </a:t>
            </a:r>
            <a:r>
              <a:rPr lang="en-GB" b="1" noProof="0" dirty="0">
                <a:latin typeface="Brave Sans Bold"/>
                <a:cs typeface="Brave Sans Bold"/>
              </a:rPr>
              <a:t>Merchant</a:t>
            </a:r>
            <a:r>
              <a:rPr lang="en-GB" b="1" spc="-15" noProof="0" dirty="0">
                <a:latin typeface="Brave Sans Bold"/>
                <a:cs typeface="Brave Sans Bold"/>
              </a:rPr>
              <a:t> </a:t>
            </a:r>
            <a:r>
              <a:rPr lang="en-GB" b="1" noProof="0" dirty="0">
                <a:latin typeface="Brave Sans Bold"/>
                <a:cs typeface="Brave Sans Bold"/>
              </a:rPr>
              <a:t>Spend</a:t>
            </a:r>
            <a:r>
              <a:rPr lang="en-GB" b="1" spc="-30" noProof="0" dirty="0">
                <a:latin typeface="Brave Sans Bold"/>
                <a:cs typeface="Brave Sans Bold"/>
              </a:rPr>
              <a:t> </a:t>
            </a:r>
            <a:r>
              <a:rPr lang="en-GB" b="1" noProof="0" dirty="0">
                <a:latin typeface="Brave Sans Bold"/>
                <a:cs typeface="Brave Sans Bold"/>
              </a:rPr>
              <a:t>Analytics: April </a:t>
            </a:r>
            <a:r>
              <a:rPr lang="en-GB" spc="-20" noProof="0" dirty="0"/>
              <a:t>2025 </a:t>
            </a:r>
          </a:p>
          <a:p>
            <a:pPr marL="12700" marR="5080">
              <a:lnSpc>
                <a:spcPct val="120000"/>
              </a:lnSpc>
              <a:spcBef>
                <a:spcPts val="55"/>
              </a:spcBef>
            </a:pPr>
            <a:r>
              <a:rPr lang="en-GB" b="1" noProof="0" dirty="0"/>
              <a:t>Consumer</a:t>
            </a:r>
            <a:r>
              <a:rPr lang="en-GB" b="1" spc="-30" noProof="0" dirty="0"/>
              <a:t> Sector</a:t>
            </a:r>
            <a:endParaRPr lang="en-GB" b="1" spc="-10" noProof="0" dirty="0"/>
          </a:p>
        </p:txBody>
      </p:sp>
      <p:sp>
        <p:nvSpPr>
          <p:cNvPr id="19" name="object 127">
            <a:extLst>
              <a:ext uri="{FF2B5EF4-FFF2-40B4-BE49-F238E27FC236}">
                <a16:creationId xmlns:a16="http://schemas.microsoft.com/office/drawing/2014/main" id="{3EA020C2-253B-59A4-A41F-84CEB9D84612}"/>
              </a:ext>
            </a:extLst>
          </p:cNvPr>
          <p:cNvSpPr txBox="1"/>
          <p:nvPr/>
        </p:nvSpPr>
        <p:spPr>
          <a:xfrm>
            <a:off x="10871500" y="10070250"/>
            <a:ext cx="2047598" cy="275075"/>
          </a:xfrm>
          <a:prstGeom prst="rect">
            <a:avLst/>
          </a:prstGeom>
        </p:spPr>
        <p:txBody>
          <a:bodyPr vert="horz" wrap="square" lIns="0" tIns="15875" rIns="0" bIns="0" rtlCol="0" anchor="t">
            <a:spAutoFit/>
          </a:bodyPr>
          <a:lstStyle/>
          <a:p>
            <a:pPr marL="12700">
              <a:lnSpc>
                <a:spcPct val="100000"/>
              </a:lnSpc>
              <a:spcBef>
                <a:spcPts val="125"/>
              </a:spcBef>
            </a:pPr>
            <a:r>
              <a:rPr lang="en-GB" sz="800" b="1" noProof="0" dirty="0">
                <a:solidFill>
                  <a:srgbClr val="DB1437"/>
                </a:solidFill>
                <a:latin typeface="Brave Sans Bold"/>
                <a:cs typeface="Brave Sans Bold"/>
              </a:rPr>
              <a:t>Graph 7</a:t>
            </a:r>
          </a:p>
          <a:p>
            <a:pPr marL="12700">
              <a:lnSpc>
                <a:spcPct val="100000"/>
              </a:lnSpc>
              <a:spcBef>
                <a:spcPts val="125"/>
              </a:spcBef>
            </a:pPr>
            <a:r>
              <a:rPr lang="en-GB" sz="800" b="1" noProof="0" dirty="0">
                <a:solidFill>
                  <a:srgbClr val="DB1437"/>
                </a:solidFill>
                <a:latin typeface="Brave Sans Bold"/>
                <a:cs typeface="Brave Sans Bold"/>
              </a:rPr>
              <a:t>Source:</a:t>
            </a:r>
            <a:r>
              <a:rPr lang="en-GB" sz="800" b="1" spc="75" noProof="0" dirty="0">
                <a:solidFill>
                  <a:srgbClr val="DB1437"/>
                </a:solidFill>
                <a:latin typeface="Brave Sans Bold"/>
                <a:cs typeface="Brave Sans Bold"/>
              </a:rPr>
              <a:t> </a:t>
            </a:r>
            <a:r>
              <a:rPr lang="en-GB" sz="800" noProof="0" dirty="0">
                <a:solidFill>
                  <a:srgbClr val="DB1437"/>
                </a:solidFill>
                <a:latin typeface="Brave Sans"/>
                <a:cs typeface="Brave Sans"/>
              </a:rPr>
              <a:t>Absa’s</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Merchant</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Spend</a:t>
            </a:r>
            <a:r>
              <a:rPr lang="en-GB" sz="800" spc="45" noProof="0" dirty="0">
                <a:solidFill>
                  <a:srgbClr val="DB1437"/>
                </a:solidFill>
                <a:latin typeface="Brave Sans"/>
                <a:cs typeface="Brave Sans"/>
              </a:rPr>
              <a:t> </a:t>
            </a:r>
            <a:r>
              <a:rPr lang="en-GB" sz="800" spc="-10" noProof="0" dirty="0">
                <a:solidFill>
                  <a:srgbClr val="DB1437"/>
                </a:solidFill>
                <a:latin typeface="Brave Sans"/>
                <a:cs typeface="Brave Sans"/>
              </a:rPr>
              <a:t>Analytics</a:t>
            </a:r>
          </a:p>
        </p:txBody>
      </p:sp>
      <p:graphicFrame>
        <p:nvGraphicFramePr>
          <p:cNvPr id="5" name="Chart 4">
            <a:extLst>
              <a:ext uri="{FF2B5EF4-FFF2-40B4-BE49-F238E27FC236}">
                <a16:creationId xmlns:a16="http://schemas.microsoft.com/office/drawing/2014/main" id="{FB96AD8F-AFB1-E2D8-5404-6BF45DCBDD81}"/>
              </a:ext>
            </a:extLst>
          </p:cNvPr>
          <p:cNvGraphicFramePr>
            <a:graphicFrameLocks/>
          </p:cNvGraphicFramePr>
          <p:nvPr>
            <p:extLst>
              <p:ext uri="{D42A27DB-BD31-4B8C-83A1-F6EECF244321}">
                <p14:modId xmlns:p14="http://schemas.microsoft.com/office/powerpoint/2010/main" val="4242751405"/>
              </p:ext>
            </p:extLst>
          </p:nvPr>
        </p:nvGraphicFramePr>
        <p:xfrm>
          <a:off x="10871500" y="1472403"/>
          <a:ext cx="6621180" cy="29727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C78E0FD5-0BF2-9F31-A519-B8235579FF90}"/>
              </a:ext>
            </a:extLst>
          </p:cNvPr>
          <p:cNvGraphicFramePr>
            <a:graphicFrameLocks/>
          </p:cNvGraphicFramePr>
          <p:nvPr>
            <p:extLst>
              <p:ext uri="{D42A27DB-BD31-4B8C-83A1-F6EECF244321}">
                <p14:modId xmlns:p14="http://schemas.microsoft.com/office/powerpoint/2010/main" val="2026680125"/>
              </p:ext>
            </p:extLst>
          </p:nvPr>
        </p:nvGraphicFramePr>
        <p:xfrm>
          <a:off x="10871962" y="6350394"/>
          <a:ext cx="6620256" cy="2971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6688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DB143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endParaRPr>
          </a:p>
        </p:txBody>
      </p:sp>
      <p:sp>
        <p:nvSpPr>
          <p:cNvPr id="3" name="object 3"/>
          <p:cNvSpPr/>
          <p:nvPr/>
        </p:nvSpPr>
        <p:spPr>
          <a:xfrm>
            <a:off x="19905121" y="0"/>
            <a:ext cx="199390" cy="707390"/>
          </a:xfrm>
          <a:custGeom>
            <a:avLst/>
            <a:gdLst/>
            <a:ahLst/>
            <a:cxnLst/>
            <a:rect l="l" t="t" r="r" b="b"/>
            <a:pathLst>
              <a:path w="199390" h="707390">
                <a:moveTo>
                  <a:pt x="198978" y="0"/>
                </a:moveTo>
                <a:lnTo>
                  <a:pt x="0" y="0"/>
                </a:lnTo>
                <a:lnTo>
                  <a:pt x="0" y="707392"/>
                </a:lnTo>
                <a:lnTo>
                  <a:pt x="198978" y="707392"/>
                </a:lnTo>
                <a:lnTo>
                  <a:pt x="198978" y="0"/>
                </a:lnTo>
                <a:close/>
              </a:path>
            </a:pathLst>
          </a:custGeom>
          <a:solidFill>
            <a:srgbClr val="940F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nvGrpSpPr>
          <p:cNvPr id="4" name="object 4"/>
          <p:cNvGrpSpPr/>
          <p:nvPr/>
        </p:nvGrpSpPr>
        <p:grpSpPr>
          <a:xfrm>
            <a:off x="19905121" y="707381"/>
            <a:ext cx="199390" cy="2120265"/>
            <a:chOff x="19905121" y="707381"/>
            <a:chExt cx="199390" cy="2120265"/>
          </a:xfrm>
        </p:grpSpPr>
        <p:sp>
          <p:nvSpPr>
            <p:cNvPr id="5" name="object 5"/>
            <p:cNvSpPr/>
            <p:nvPr/>
          </p:nvSpPr>
          <p:spPr>
            <a:xfrm>
              <a:off x="19905117" y="707383"/>
              <a:ext cx="199390" cy="1413510"/>
            </a:xfrm>
            <a:custGeom>
              <a:avLst/>
              <a:gdLst/>
              <a:ahLst/>
              <a:cxnLst/>
              <a:rect l="l" t="t" r="r" b="b"/>
              <a:pathLst>
                <a:path w="199390" h="1413510">
                  <a:moveTo>
                    <a:pt x="198983" y="0"/>
                  </a:moveTo>
                  <a:lnTo>
                    <a:pt x="0" y="0"/>
                  </a:lnTo>
                  <a:lnTo>
                    <a:pt x="0" y="706742"/>
                  </a:lnTo>
                  <a:lnTo>
                    <a:pt x="0" y="1413484"/>
                  </a:lnTo>
                  <a:lnTo>
                    <a:pt x="198983" y="1413484"/>
                  </a:lnTo>
                  <a:lnTo>
                    <a:pt x="198983" y="706742"/>
                  </a:lnTo>
                  <a:lnTo>
                    <a:pt x="198983" y="0"/>
                  </a:lnTo>
                  <a:close/>
                </a:path>
              </a:pathLst>
            </a:custGeom>
            <a:solidFill>
              <a:srgbClr val="B4053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 name="object 6"/>
            <p:cNvSpPr/>
            <p:nvPr/>
          </p:nvSpPr>
          <p:spPr>
            <a:xfrm>
              <a:off x="19905121" y="2120877"/>
              <a:ext cx="199390" cy="706755"/>
            </a:xfrm>
            <a:custGeom>
              <a:avLst/>
              <a:gdLst/>
              <a:ahLst/>
              <a:cxnLst/>
              <a:rect l="l" t="t" r="r" b="b"/>
              <a:pathLst>
                <a:path w="199390" h="706755">
                  <a:moveTo>
                    <a:pt x="198978" y="0"/>
                  </a:moveTo>
                  <a:lnTo>
                    <a:pt x="0" y="0"/>
                  </a:lnTo>
                  <a:lnTo>
                    <a:pt x="0" y="706742"/>
                  </a:lnTo>
                  <a:lnTo>
                    <a:pt x="198978" y="706742"/>
                  </a:lnTo>
                  <a:lnTo>
                    <a:pt x="198978" y="0"/>
                  </a:lnTo>
                  <a:close/>
                </a:path>
              </a:pathLst>
            </a:custGeom>
            <a:solidFill>
              <a:srgbClr val="940F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7" name="object 7"/>
          <p:cNvSpPr/>
          <p:nvPr/>
        </p:nvSpPr>
        <p:spPr>
          <a:xfrm>
            <a:off x="19905121" y="5654602"/>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B4053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nvGrpSpPr>
          <p:cNvPr id="8" name="object 8"/>
          <p:cNvGrpSpPr/>
          <p:nvPr/>
        </p:nvGrpSpPr>
        <p:grpSpPr>
          <a:xfrm>
            <a:off x="19905121" y="6361345"/>
            <a:ext cx="199390" cy="2120265"/>
            <a:chOff x="19905121" y="6361345"/>
            <a:chExt cx="199390" cy="2120265"/>
          </a:xfrm>
        </p:grpSpPr>
        <p:sp>
          <p:nvSpPr>
            <p:cNvPr id="9" name="object 9"/>
            <p:cNvSpPr/>
            <p:nvPr/>
          </p:nvSpPr>
          <p:spPr>
            <a:xfrm>
              <a:off x="19905121" y="7068088"/>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B4053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 name="object 10"/>
            <p:cNvSpPr/>
            <p:nvPr/>
          </p:nvSpPr>
          <p:spPr>
            <a:xfrm>
              <a:off x="19905121" y="6361345"/>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940F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 name="object 11"/>
            <p:cNvSpPr/>
            <p:nvPr/>
          </p:nvSpPr>
          <p:spPr>
            <a:xfrm>
              <a:off x="19905121" y="7774831"/>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B4053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12" name="object 12"/>
          <p:cNvSpPr/>
          <p:nvPr/>
        </p:nvSpPr>
        <p:spPr>
          <a:xfrm>
            <a:off x="19905121" y="2827620"/>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B4053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nvGrpSpPr>
          <p:cNvPr id="13" name="object 13"/>
          <p:cNvGrpSpPr/>
          <p:nvPr/>
        </p:nvGrpSpPr>
        <p:grpSpPr>
          <a:xfrm>
            <a:off x="19905121" y="3534374"/>
            <a:ext cx="199390" cy="2120265"/>
            <a:chOff x="19905121" y="3534374"/>
            <a:chExt cx="199390" cy="2120265"/>
          </a:xfrm>
        </p:grpSpPr>
        <p:sp>
          <p:nvSpPr>
            <p:cNvPr id="14" name="object 14"/>
            <p:cNvSpPr/>
            <p:nvPr/>
          </p:nvSpPr>
          <p:spPr>
            <a:xfrm>
              <a:off x="19905121" y="4241106"/>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940F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 name="object 15"/>
            <p:cNvSpPr/>
            <p:nvPr/>
          </p:nvSpPr>
          <p:spPr>
            <a:xfrm>
              <a:off x="19905117" y="3534377"/>
              <a:ext cx="199390" cy="2120265"/>
            </a:xfrm>
            <a:custGeom>
              <a:avLst/>
              <a:gdLst/>
              <a:ahLst/>
              <a:cxnLst/>
              <a:rect l="l" t="t" r="r" b="b"/>
              <a:pathLst>
                <a:path w="199390" h="2120265">
                  <a:moveTo>
                    <a:pt x="198983" y="1413484"/>
                  </a:moveTo>
                  <a:lnTo>
                    <a:pt x="0" y="1413484"/>
                  </a:lnTo>
                  <a:lnTo>
                    <a:pt x="0" y="2120227"/>
                  </a:lnTo>
                  <a:lnTo>
                    <a:pt x="198983" y="2120227"/>
                  </a:lnTo>
                  <a:lnTo>
                    <a:pt x="198983" y="1413484"/>
                  </a:lnTo>
                  <a:close/>
                </a:path>
                <a:path w="199390" h="2120265">
                  <a:moveTo>
                    <a:pt x="198983" y="0"/>
                  </a:moveTo>
                  <a:lnTo>
                    <a:pt x="0" y="0"/>
                  </a:lnTo>
                  <a:lnTo>
                    <a:pt x="0" y="706729"/>
                  </a:lnTo>
                  <a:lnTo>
                    <a:pt x="198983" y="706729"/>
                  </a:lnTo>
                  <a:lnTo>
                    <a:pt x="198983" y="0"/>
                  </a:lnTo>
                  <a:close/>
                </a:path>
              </a:pathLst>
            </a:custGeom>
            <a:solidFill>
              <a:srgbClr val="B4053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16" name="object 16"/>
          <p:cNvSpPr/>
          <p:nvPr/>
        </p:nvSpPr>
        <p:spPr>
          <a:xfrm>
            <a:off x="19905121" y="8481584"/>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940F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nvGrpSpPr>
          <p:cNvPr id="17" name="object 17"/>
          <p:cNvGrpSpPr/>
          <p:nvPr/>
        </p:nvGrpSpPr>
        <p:grpSpPr>
          <a:xfrm>
            <a:off x="19905121" y="9188327"/>
            <a:ext cx="199390" cy="2120265"/>
            <a:chOff x="19905121" y="9188327"/>
            <a:chExt cx="199390" cy="2120265"/>
          </a:xfrm>
        </p:grpSpPr>
        <p:sp>
          <p:nvSpPr>
            <p:cNvPr id="18" name="object 18"/>
            <p:cNvSpPr/>
            <p:nvPr/>
          </p:nvSpPr>
          <p:spPr>
            <a:xfrm>
              <a:off x="19905117" y="9188329"/>
              <a:ext cx="199390" cy="1413510"/>
            </a:xfrm>
            <a:custGeom>
              <a:avLst/>
              <a:gdLst/>
              <a:ahLst/>
              <a:cxnLst/>
              <a:rect l="l" t="t" r="r" b="b"/>
              <a:pathLst>
                <a:path w="199390" h="1413509">
                  <a:moveTo>
                    <a:pt x="198983" y="706755"/>
                  </a:moveTo>
                  <a:lnTo>
                    <a:pt x="0" y="706755"/>
                  </a:lnTo>
                  <a:lnTo>
                    <a:pt x="0" y="1413484"/>
                  </a:lnTo>
                  <a:lnTo>
                    <a:pt x="198983" y="1413484"/>
                  </a:lnTo>
                  <a:lnTo>
                    <a:pt x="198983" y="706755"/>
                  </a:lnTo>
                  <a:close/>
                </a:path>
                <a:path w="199390" h="1413509">
                  <a:moveTo>
                    <a:pt x="198983" y="0"/>
                  </a:moveTo>
                  <a:lnTo>
                    <a:pt x="0" y="0"/>
                  </a:lnTo>
                  <a:lnTo>
                    <a:pt x="0" y="706742"/>
                  </a:lnTo>
                  <a:lnTo>
                    <a:pt x="198983" y="706742"/>
                  </a:lnTo>
                  <a:lnTo>
                    <a:pt x="198983" y="0"/>
                  </a:lnTo>
                  <a:close/>
                </a:path>
              </a:pathLst>
            </a:custGeom>
            <a:solidFill>
              <a:srgbClr val="B4053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9" name="object 19"/>
            <p:cNvSpPr/>
            <p:nvPr/>
          </p:nvSpPr>
          <p:spPr>
            <a:xfrm>
              <a:off x="19905121" y="10601813"/>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940F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20" name="object 20"/>
          <p:cNvSpPr/>
          <p:nvPr/>
        </p:nvSpPr>
        <p:spPr>
          <a:xfrm>
            <a:off x="12803875" y="9216714"/>
            <a:ext cx="4125595" cy="441959"/>
          </a:xfrm>
          <a:custGeom>
            <a:avLst/>
            <a:gdLst/>
            <a:ahLst/>
            <a:cxnLst/>
            <a:rect l="l" t="t" r="r" b="b"/>
            <a:pathLst>
              <a:path w="4125594" h="441959">
                <a:moveTo>
                  <a:pt x="59767" y="0"/>
                </a:moveTo>
                <a:lnTo>
                  <a:pt x="0" y="0"/>
                </a:lnTo>
                <a:lnTo>
                  <a:pt x="107305" y="187334"/>
                </a:lnTo>
                <a:lnTo>
                  <a:pt x="107305" y="322450"/>
                </a:lnTo>
                <a:lnTo>
                  <a:pt x="159555" y="322450"/>
                </a:lnTo>
                <a:lnTo>
                  <a:pt x="159555" y="186413"/>
                </a:lnTo>
                <a:lnTo>
                  <a:pt x="186276" y="139796"/>
                </a:lnTo>
                <a:lnTo>
                  <a:pt x="134613" y="139796"/>
                </a:lnTo>
                <a:lnTo>
                  <a:pt x="59767" y="0"/>
                </a:lnTo>
                <a:close/>
              </a:path>
              <a:path w="4125594" h="441959">
                <a:moveTo>
                  <a:pt x="266410" y="0"/>
                </a:moveTo>
                <a:lnTo>
                  <a:pt x="209930" y="0"/>
                </a:lnTo>
                <a:lnTo>
                  <a:pt x="134613" y="139796"/>
                </a:lnTo>
                <a:lnTo>
                  <a:pt x="186276" y="139796"/>
                </a:lnTo>
                <a:lnTo>
                  <a:pt x="266410" y="0"/>
                </a:lnTo>
                <a:close/>
              </a:path>
              <a:path w="4125594" h="441959">
                <a:moveTo>
                  <a:pt x="385213" y="78646"/>
                </a:moveTo>
                <a:lnTo>
                  <a:pt x="336944" y="86714"/>
                </a:lnTo>
                <a:lnTo>
                  <a:pt x="299543" y="111080"/>
                </a:lnTo>
                <a:lnTo>
                  <a:pt x="275370" y="151984"/>
                </a:lnTo>
                <a:lnTo>
                  <a:pt x="266787" y="209669"/>
                </a:lnTo>
                <a:lnTo>
                  <a:pt x="275370" y="267393"/>
                </a:lnTo>
                <a:lnTo>
                  <a:pt x="299543" y="307926"/>
                </a:lnTo>
                <a:lnTo>
                  <a:pt x="336944" y="331832"/>
                </a:lnTo>
                <a:lnTo>
                  <a:pt x="385213" y="339675"/>
                </a:lnTo>
                <a:lnTo>
                  <a:pt x="433761" y="331763"/>
                </a:lnTo>
                <a:lnTo>
                  <a:pt x="471310" y="307741"/>
                </a:lnTo>
                <a:lnTo>
                  <a:pt x="478418" y="295844"/>
                </a:lnTo>
                <a:lnTo>
                  <a:pt x="385213" y="295844"/>
                </a:lnTo>
                <a:lnTo>
                  <a:pt x="358940" y="291022"/>
                </a:lnTo>
                <a:lnTo>
                  <a:pt x="339475" y="275805"/>
                </a:lnTo>
                <a:lnTo>
                  <a:pt x="327382" y="249064"/>
                </a:lnTo>
                <a:lnTo>
                  <a:pt x="323225" y="209669"/>
                </a:lnTo>
                <a:lnTo>
                  <a:pt x="327382" y="170101"/>
                </a:lnTo>
                <a:lnTo>
                  <a:pt x="339475" y="143012"/>
                </a:lnTo>
                <a:lnTo>
                  <a:pt x="358940" y="127453"/>
                </a:lnTo>
                <a:lnTo>
                  <a:pt x="385213" y="122477"/>
                </a:lnTo>
                <a:lnTo>
                  <a:pt x="477941" y="122477"/>
                </a:lnTo>
                <a:lnTo>
                  <a:pt x="471310" y="111276"/>
                </a:lnTo>
                <a:lnTo>
                  <a:pt x="433761" y="86788"/>
                </a:lnTo>
                <a:lnTo>
                  <a:pt x="385213" y="78646"/>
                </a:lnTo>
                <a:close/>
              </a:path>
              <a:path w="4125594" h="441959">
                <a:moveTo>
                  <a:pt x="477941" y="122477"/>
                </a:moveTo>
                <a:lnTo>
                  <a:pt x="385213" y="122477"/>
                </a:lnTo>
                <a:lnTo>
                  <a:pt x="411770" y="127453"/>
                </a:lnTo>
                <a:lnTo>
                  <a:pt x="431382" y="143012"/>
                </a:lnTo>
                <a:lnTo>
                  <a:pt x="443529" y="170101"/>
                </a:lnTo>
                <a:lnTo>
                  <a:pt x="447693" y="209669"/>
                </a:lnTo>
                <a:lnTo>
                  <a:pt x="443529" y="249064"/>
                </a:lnTo>
                <a:lnTo>
                  <a:pt x="431382" y="275805"/>
                </a:lnTo>
                <a:lnTo>
                  <a:pt x="411770" y="291022"/>
                </a:lnTo>
                <a:lnTo>
                  <a:pt x="385213" y="295844"/>
                </a:lnTo>
                <a:lnTo>
                  <a:pt x="478418" y="295844"/>
                </a:lnTo>
                <a:lnTo>
                  <a:pt x="495539" y="267185"/>
                </a:lnTo>
                <a:lnTo>
                  <a:pt x="504131" y="209669"/>
                </a:lnTo>
                <a:lnTo>
                  <a:pt x="495539" y="152205"/>
                </a:lnTo>
                <a:lnTo>
                  <a:pt x="477941" y="122477"/>
                </a:lnTo>
                <a:close/>
              </a:path>
              <a:path w="4125594" h="441959">
                <a:moveTo>
                  <a:pt x="613991" y="82175"/>
                </a:moveTo>
                <a:lnTo>
                  <a:pt x="560579" y="88719"/>
                </a:lnTo>
                <a:lnTo>
                  <a:pt x="560579" y="244421"/>
                </a:lnTo>
                <a:lnTo>
                  <a:pt x="565907" y="283760"/>
                </a:lnTo>
                <a:lnTo>
                  <a:pt x="583186" y="313786"/>
                </a:lnTo>
                <a:lnTo>
                  <a:pt x="614357" y="332943"/>
                </a:lnTo>
                <a:lnTo>
                  <a:pt x="661362" y="339675"/>
                </a:lnTo>
                <a:lnTo>
                  <a:pt x="687831" y="338572"/>
                </a:lnTo>
                <a:lnTo>
                  <a:pt x="714719" y="335390"/>
                </a:lnTo>
                <a:lnTo>
                  <a:pt x="741508" y="330319"/>
                </a:lnTo>
                <a:lnTo>
                  <a:pt x="767683" y="323550"/>
                </a:lnTo>
                <a:lnTo>
                  <a:pt x="767683" y="294828"/>
                </a:lnTo>
                <a:lnTo>
                  <a:pt x="666901" y="294828"/>
                </a:lnTo>
                <a:lnTo>
                  <a:pt x="638437" y="289890"/>
                </a:lnTo>
                <a:lnTo>
                  <a:pt x="622494" y="276872"/>
                </a:lnTo>
                <a:lnTo>
                  <a:pt x="615526" y="258469"/>
                </a:lnTo>
                <a:lnTo>
                  <a:pt x="613991" y="237374"/>
                </a:lnTo>
                <a:lnTo>
                  <a:pt x="613991" y="82175"/>
                </a:lnTo>
                <a:close/>
              </a:path>
              <a:path w="4125594" h="441959">
                <a:moveTo>
                  <a:pt x="767683" y="82175"/>
                </a:moveTo>
                <a:lnTo>
                  <a:pt x="714281" y="88719"/>
                </a:lnTo>
                <a:lnTo>
                  <a:pt x="714281" y="288273"/>
                </a:lnTo>
                <a:lnTo>
                  <a:pt x="703191" y="290994"/>
                </a:lnTo>
                <a:lnTo>
                  <a:pt x="691345" y="293059"/>
                </a:lnTo>
                <a:lnTo>
                  <a:pt x="679122" y="294369"/>
                </a:lnTo>
                <a:lnTo>
                  <a:pt x="666901" y="294828"/>
                </a:lnTo>
                <a:lnTo>
                  <a:pt x="767683" y="294828"/>
                </a:lnTo>
                <a:lnTo>
                  <a:pt x="767683" y="82175"/>
                </a:lnTo>
                <a:close/>
              </a:path>
              <a:path w="4125594" h="441959">
                <a:moveTo>
                  <a:pt x="842770" y="83683"/>
                </a:moveTo>
                <a:lnTo>
                  <a:pt x="842770" y="333120"/>
                </a:lnTo>
                <a:lnTo>
                  <a:pt x="895679" y="333120"/>
                </a:lnTo>
                <a:lnTo>
                  <a:pt x="895679" y="136069"/>
                </a:lnTo>
                <a:lnTo>
                  <a:pt x="906846" y="131372"/>
                </a:lnTo>
                <a:lnTo>
                  <a:pt x="918862" y="127901"/>
                </a:lnTo>
                <a:lnTo>
                  <a:pt x="931254" y="125750"/>
                </a:lnTo>
                <a:lnTo>
                  <a:pt x="943552" y="125011"/>
                </a:lnTo>
                <a:lnTo>
                  <a:pt x="983457" y="125011"/>
                </a:lnTo>
                <a:lnTo>
                  <a:pt x="980120" y="93756"/>
                </a:lnTo>
                <a:lnTo>
                  <a:pt x="874517" y="93756"/>
                </a:lnTo>
                <a:lnTo>
                  <a:pt x="842770" y="83683"/>
                </a:lnTo>
                <a:close/>
              </a:path>
              <a:path w="4125594" h="441959">
                <a:moveTo>
                  <a:pt x="983457" y="125011"/>
                </a:moveTo>
                <a:lnTo>
                  <a:pt x="943552" y="125011"/>
                </a:lnTo>
                <a:lnTo>
                  <a:pt x="955237" y="125357"/>
                </a:lnTo>
                <a:lnTo>
                  <a:pt x="965981" y="126268"/>
                </a:lnTo>
                <a:lnTo>
                  <a:pt x="975593" y="127556"/>
                </a:lnTo>
                <a:lnTo>
                  <a:pt x="983886" y="129032"/>
                </a:lnTo>
                <a:lnTo>
                  <a:pt x="983457" y="125011"/>
                </a:lnTo>
                <a:close/>
              </a:path>
              <a:path w="4125594" h="441959">
                <a:moveTo>
                  <a:pt x="947594" y="78646"/>
                </a:moveTo>
                <a:lnTo>
                  <a:pt x="930433" y="79660"/>
                </a:lnTo>
                <a:lnTo>
                  <a:pt x="912375" y="82608"/>
                </a:lnTo>
                <a:lnTo>
                  <a:pt x="893657" y="87353"/>
                </a:lnTo>
                <a:lnTo>
                  <a:pt x="874517" y="93756"/>
                </a:lnTo>
                <a:lnTo>
                  <a:pt x="980120" y="93756"/>
                </a:lnTo>
                <a:lnTo>
                  <a:pt x="947594" y="78646"/>
                </a:lnTo>
                <a:close/>
              </a:path>
              <a:path w="4125594" h="441959">
                <a:moveTo>
                  <a:pt x="1118112" y="279206"/>
                </a:moveTo>
                <a:lnTo>
                  <a:pt x="1122656" y="325560"/>
                </a:lnTo>
                <a:lnTo>
                  <a:pt x="1165488" y="336210"/>
                </a:lnTo>
                <a:lnTo>
                  <a:pt x="1211334" y="339675"/>
                </a:lnTo>
                <a:lnTo>
                  <a:pt x="1260394" y="334527"/>
                </a:lnTo>
                <a:lnTo>
                  <a:pt x="1294615" y="319270"/>
                </a:lnTo>
                <a:lnTo>
                  <a:pt x="1313753" y="295320"/>
                </a:lnTo>
                <a:lnTo>
                  <a:pt x="1209816" y="295320"/>
                </a:lnTo>
                <a:lnTo>
                  <a:pt x="1181889" y="293866"/>
                </a:lnTo>
                <a:lnTo>
                  <a:pt x="1157167" y="290098"/>
                </a:lnTo>
                <a:lnTo>
                  <a:pt x="1135844" y="284913"/>
                </a:lnTo>
                <a:lnTo>
                  <a:pt x="1118112" y="279206"/>
                </a:lnTo>
                <a:close/>
              </a:path>
              <a:path w="4125594" h="441959">
                <a:moveTo>
                  <a:pt x="1223439" y="77118"/>
                </a:moveTo>
                <a:lnTo>
                  <a:pt x="1176903" y="82346"/>
                </a:lnTo>
                <a:lnTo>
                  <a:pt x="1143313" y="97779"/>
                </a:lnTo>
                <a:lnTo>
                  <a:pt x="1122952" y="123041"/>
                </a:lnTo>
                <a:lnTo>
                  <a:pt x="1116102" y="157754"/>
                </a:lnTo>
                <a:lnTo>
                  <a:pt x="1123125" y="191892"/>
                </a:lnTo>
                <a:lnTo>
                  <a:pt x="1142432" y="213564"/>
                </a:lnTo>
                <a:lnTo>
                  <a:pt x="1171377" y="225222"/>
                </a:lnTo>
                <a:lnTo>
                  <a:pt x="1207314" y="229322"/>
                </a:lnTo>
                <a:lnTo>
                  <a:pt x="1232492" y="230422"/>
                </a:lnTo>
                <a:lnTo>
                  <a:pt x="1251531" y="234036"/>
                </a:lnTo>
                <a:lnTo>
                  <a:pt x="1263578" y="242850"/>
                </a:lnTo>
                <a:lnTo>
                  <a:pt x="1267783" y="259552"/>
                </a:lnTo>
                <a:lnTo>
                  <a:pt x="1264185" y="275765"/>
                </a:lnTo>
                <a:lnTo>
                  <a:pt x="1253359" y="286880"/>
                </a:lnTo>
                <a:lnTo>
                  <a:pt x="1235253" y="293273"/>
                </a:lnTo>
                <a:lnTo>
                  <a:pt x="1209816" y="295320"/>
                </a:lnTo>
                <a:lnTo>
                  <a:pt x="1313753" y="295320"/>
                </a:lnTo>
                <a:lnTo>
                  <a:pt x="1314660" y="294185"/>
                </a:lnTo>
                <a:lnTo>
                  <a:pt x="1321195" y="259552"/>
                </a:lnTo>
                <a:lnTo>
                  <a:pt x="1313400" y="222229"/>
                </a:lnTo>
                <a:lnTo>
                  <a:pt x="1292473" y="199453"/>
                </a:lnTo>
                <a:lnTo>
                  <a:pt x="1262099" y="187826"/>
                </a:lnTo>
                <a:lnTo>
                  <a:pt x="1225962" y="183952"/>
                </a:lnTo>
                <a:lnTo>
                  <a:pt x="1204518" y="182817"/>
                </a:lnTo>
                <a:lnTo>
                  <a:pt x="1186335" y="179362"/>
                </a:lnTo>
                <a:lnTo>
                  <a:pt x="1173728" y="171276"/>
                </a:lnTo>
                <a:lnTo>
                  <a:pt x="1169011" y="156246"/>
                </a:lnTo>
                <a:lnTo>
                  <a:pt x="1172091" y="141108"/>
                </a:lnTo>
                <a:lnTo>
                  <a:pt x="1181928" y="130418"/>
                </a:lnTo>
                <a:lnTo>
                  <a:pt x="1199416" y="124077"/>
                </a:lnTo>
                <a:lnTo>
                  <a:pt x="1225449" y="121985"/>
                </a:lnTo>
                <a:lnTo>
                  <a:pt x="1303101" y="121985"/>
                </a:lnTo>
                <a:lnTo>
                  <a:pt x="1299541" y="89222"/>
                </a:lnTo>
                <a:lnTo>
                  <a:pt x="1280205" y="83929"/>
                </a:lnTo>
                <a:lnTo>
                  <a:pt x="1260540" y="80146"/>
                </a:lnTo>
                <a:lnTo>
                  <a:pt x="1241349" y="77875"/>
                </a:lnTo>
                <a:lnTo>
                  <a:pt x="1223439" y="77118"/>
                </a:lnTo>
                <a:close/>
              </a:path>
              <a:path w="4125594" h="441959">
                <a:moveTo>
                  <a:pt x="1303101" y="121985"/>
                </a:moveTo>
                <a:lnTo>
                  <a:pt x="1225449" y="121985"/>
                </a:lnTo>
                <a:lnTo>
                  <a:pt x="1246383" y="123258"/>
                </a:lnTo>
                <a:lnTo>
                  <a:pt x="1267464" y="126511"/>
                </a:lnTo>
                <a:lnTo>
                  <a:pt x="1287319" y="130900"/>
                </a:lnTo>
                <a:lnTo>
                  <a:pt x="1304578" y="135577"/>
                </a:lnTo>
                <a:lnTo>
                  <a:pt x="1303101" y="121985"/>
                </a:lnTo>
                <a:close/>
              </a:path>
              <a:path w="4125594" h="441959">
                <a:moveTo>
                  <a:pt x="1446165" y="128530"/>
                </a:moveTo>
                <a:lnTo>
                  <a:pt x="1393256" y="128530"/>
                </a:lnTo>
                <a:lnTo>
                  <a:pt x="1393256" y="259039"/>
                </a:lnTo>
                <a:lnTo>
                  <a:pt x="1398104" y="296436"/>
                </a:lnTo>
                <a:lnTo>
                  <a:pt x="1412399" y="321221"/>
                </a:lnTo>
                <a:lnTo>
                  <a:pt x="1435769" y="334952"/>
                </a:lnTo>
                <a:lnTo>
                  <a:pt x="1467840" y="339183"/>
                </a:lnTo>
                <a:lnTo>
                  <a:pt x="1481369" y="338592"/>
                </a:lnTo>
                <a:lnTo>
                  <a:pt x="1495556" y="336724"/>
                </a:lnTo>
                <a:lnTo>
                  <a:pt x="1510497" y="333436"/>
                </a:lnTo>
                <a:lnTo>
                  <a:pt x="1526288" y="328586"/>
                </a:lnTo>
                <a:lnTo>
                  <a:pt x="1527047" y="295823"/>
                </a:lnTo>
                <a:lnTo>
                  <a:pt x="1479923" y="295823"/>
                </a:lnTo>
                <a:lnTo>
                  <a:pt x="1463388" y="293298"/>
                </a:lnTo>
                <a:lnTo>
                  <a:pt x="1453035" y="285814"/>
                </a:lnTo>
                <a:lnTo>
                  <a:pt x="1447686" y="273511"/>
                </a:lnTo>
                <a:lnTo>
                  <a:pt x="1446165" y="256526"/>
                </a:lnTo>
                <a:lnTo>
                  <a:pt x="1446165" y="128530"/>
                </a:lnTo>
                <a:close/>
              </a:path>
              <a:path w="4125594" h="441959">
                <a:moveTo>
                  <a:pt x="1527304" y="284734"/>
                </a:moveTo>
                <a:lnTo>
                  <a:pt x="1513871" y="289656"/>
                </a:lnTo>
                <a:lnTo>
                  <a:pt x="1501528" y="293114"/>
                </a:lnTo>
                <a:lnTo>
                  <a:pt x="1490229" y="295153"/>
                </a:lnTo>
                <a:lnTo>
                  <a:pt x="1479923" y="295823"/>
                </a:lnTo>
                <a:lnTo>
                  <a:pt x="1527047" y="295823"/>
                </a:lnTo>
                <a:lnTo>
                  <a:pt x="1527304" y="284734"/>
                </a:lnTo>
                <a:close/>
              </a:path>
              <a:path w="4125594" h="441959">
                <a:moveTo>
                  <a:pt x="1521744" y="85170"/>
                </a:moveTo>
                <a:lnTo>
                  <a:pt x="1351927" y="85170"/>
                </a:lnTo>
                <a:lnTo>
                  <a:pt x="1346398" y="128530"/>
                </a:lnTo>
                <a:lnTo>
                  <a:pt x="1516707" y="128530"/>
                </a:lnTo>
                <a:lnTo>
                  <a:pt x="1521744" y="85170"/>
                </a:lnTo>
                <a:close/>
              </a:path>
              <a:path w="4125594" h="441959">
                <a:moveTo>
                  <a:pt x="1446165" y="13633"/>
                </a:moveTo>
                <a:lnTo>
                  <a:pt x="1393256" y="20187"/>
                </a:lnTo>
                <a:lnTo>
                  <a:pt x="1393256" y="85170"/>
                </a:lnTo>
                <a:lnTo>
                  <a:pt x="1446165" y="85170"/>
                </a:lnTo>
                <a:lnTo>
                  <a:pt x="1446165" y="13633"/>
                </a:lnTo>
                <a:close/>
              </a:path>
              <a:path w="4125594" h="441959">
                <a:moveTo>
                  <a:pt x="1678461" y="78625"/>
                </a:moveTo>
                <a:lnTo>
                  <a:pt x="1630199" y="86696"/>
                </a:lnTo>
                <a:lnTo>
                  <a:pt x="1592800" y="111067"/>
                </a:lnTo>
                <a:lnTo>
                  <a:pt x="1568629" y="151972"/>
                </a:lnTo>
                <a:lnTo>
                  <a:pt x="1560046" y="209648"/>
                </a:lnTo>
                <a:lnTo>
                  <a:pt x="1568629" y="267384"/>
                </a:lnTo>
                <a:lnTo>
                  <a:pt x="1592800" y="307923"/>
                </a:lnTo>
                <a:lnTo>
                  <a:pt x="1630199" y="331832"/>
                </a:lnTo>
                <a:lnTo>
                  <a:pt x="1678461" y="339675"/>
                </a:lnTo>
                <a:lnTo>
                  <a:pt x="1727027" y="331762"/>
                </a:lnTo>
                <a:lnTo>
                  <a:pt x="1764581" y="307739"/>
                </a:lnTo>
                <a:lnTo>
                  <a:pt x="1771698" y="295823"/>
                </a:lnTo>
                <a:lnTo>
                  <a:pt x="1678461" y="295823"/>
                </a:lnTo>
                <a:lnTo>
                  <a:pt x="1652207" y="291006"/>
                </a:lnTo>
                <a:lnTo>
                  <a:pt x="1632751" y="275796"/>
                </a:lnTo>
                <a:lnTo>
                  <a:pt x="1620661" y="249056"/>
                </a:lnTo>
                <a:lnTo>
                  <a:pt x="1616505" y="209648"/>
                </a:lnTo>
                <a:lnTo>
                  <a:pt x="1620661" y="170097"/>
                </a:lnTo>
                <a:lnTo>
                  <a:pt x="1632751" y="143013"/>
                </a:lnTo>
                <a:lnTo>
                  <a:pt x="1652207" y="127454"/>
                </a:lnTo>
                <a:lnTo>
                  <a:pt x="1678461" y="122477"/>
                </a:lnTo>
                <a:lnTo>
                  <a:pt x="1771219" y="122477"/>
                </a:lnTo>
                <a:lnTo>
                  <a:pt x="1764581" y="111263"/>
                </a:lnTo>
                <a:lnTo>
                  <a:pt x="1727027" y="86770"/>
                </a:lnTo>
                <a:lnTo>
                  <a:pt x="1678461" y="78625"/>
                </a:lnTo>
                <a:close/>
              </a:path>
              <a:path w="4125594" h="441959">
                <a:moveTo>
                  <a:pt x="1771219" y="122477"/>
                </a:moveTo>
                <a:lnTo>
                  <a:pt x="1678461" y="122477"/>
                </a:lnTo>
                <a:lnTo>
                  <a:pt x="1705028" y="127454"/>
                </a:lnTo>
                <a:lnTo>
                  <a:pt x="1724650" y="143013"/>
                </a:lnTo>
                <a:lnTo>
                  <a:pt x="1736805" y="170097"/>
                </a:lnTo>
                <a:lnTo>
                  <a:pt x="1740973" y="209648"/>
                </a:lnTo>
                <a:lnTo>
                  <a:pt x="1736805" y="249056"/>
                </a:lnTo>
                <a:lnTo>
                  <a:pt x="1724650" y="275796"/>
                </a:lnTo>
                <a:lnTo>
                  <a:pt x="1705028" y="291006"/>
                </a:lnTo>
                <a:lnTo>
                  <a:pt x="1678461" y="295823"/>
                </a:lnTo>
                <a:lnTo>
                  <a:pt x="1771698" y="295823"/>
                </a:lnTo>
                <a:lnTo>
                  <a:pt x="1788810" y="267177"/>
                </a:lnTo>
                <a:lnTo>
                  <a:pt x="1797400" y="209648"/>
                </a:lnTo>
                <a:lnTo>
                  <a:pt x="1788810" y="152193"/>
                </a:lnTo>
                <a:lnTo>
                  <a:pt x="1771219" y="122477"/>
                </a:lnTo>
                <a:close/>
              </a:path>
              <a:path w="4125594" h="441959">
                <a:moveTo>
                  <a:pt x="1857357" y="83683"/>
                </a:moveTo>
                <a:lnTo>
                  <a:pt x="1857357" y="333131"/>
                </a:lnTo>
                <a:lnTo>
                  <a:pt x="1910266" y="333131"/>
                </a:lnTo>
                <a:lnTo>
                  <a:pt x="1910266" y="136079"/>
                </a:lnTo>
                <a:lnTo>
                  <a:pt x="1921435" y="131374"/>
                </a:lnTo>
                <a:lnTo>
                  <a:pt x="1933454" y="127892"/>
                </a:lnTo>
                <a:lnTo>
                  <a:pt x="1945850" y="125732"/>
                </a:lnTo>
                <a:lnTo>
                  <a:pt x="1958149" y="124990"/>
                </a:lnTo>
                <a:lnTo>
                  <a:pt x="1998041" y="124990"/>
                </a:lnTo>
                <a:lnTo>
                  <a:pt x="1994707" y="93756"/>
                </a:lnTo>
                <a:lnTo>
                  <a:pt x="1889115" y="93756"/>
                </a:lnTo>
                <a:lnTo>
                  <a:pt x="1857357" y="83683"/>
                </a:lnTo>
                <a:close/>
              </a:path>
              <a:path w="4125594" h="441959">
                <a:moveTo>
                  <a:pt x="1998041" y="124990"/>
                </a:moveTo>
                <a:lnTo>
                  <a:pt x="1958149" y="124990"/>
                </a:lnTo>
                <a:lnTo>
                  <a:pt x="1969829" y="125339"/>
                </a:lnTo>
                <a:lnTo>
                  <a:pt x="1980569" y="126257"/>
                </a:lnTo>
                <a:lnTo>
                  <a:pt x="1990180" y="127553"/>
                </a:lnTo>
                <a:lnTo>
                  <a:pt x="1998473" y="129032"/>
                </a:lnTo>
                <a:lnTo>
                  <a:pt x="1998041" y="124990"/>
                </a:lnTo>
                <a:close/>
              </a:path>
              <a:path w="4125594" h="441959">
                <a:moveTo>
                  <a:pt x="1962191" y="78625"/>
                </a:moveTo>
                <a:lnTo>
                  <a:pt x="1945030" y="79644"/>
                </a:lnTo>
                <a:lnTo>
                  <a:pt x="1926972" y="82602"/>
                </a:lnTo>
                <a:lnTo>
                  <a:pt x="1908255" y="87354"/>
                </a:lnTo>
                <a:lnTo>
                  <a:pt x="1889115" y="93756"/>
                </a:lnTo>
                <a:lnTo>
                  <a:pt x="1994707" y="93756"/>
                </a:lnTo>
                <a:lnTo>
                  <a:pt x="1962191" y="78625"/>
                </a:lnTo>
                <a:close/>
              </a:path>
              <a:path w="4125594" h="441959">
                <a:moveTo>
                  <a:pt x="2008033" y="385537"/>
                </a:moveTo>
                <a:lnTo>
                  <a:pt x="2014085" y="433913"/>
                </a:lnTo>
                <a:lnTo>
                  <a:pt x="2052987" y="440929"/>
                </a:lnTo>
                <a:lnTo>
                  <a:pt x="2063968" y="441473"/>
                </a:lnTo>
                <a:lnTo>
                  <a:pt x="2100218" y="435772"/>
                </a:lnTo>
                <a:lnTo>
                  <a:pt x="2125700" y="418165"/>
                </a:lnTo>
                <a:lnTo>
                  <a:pt x="2139265" y="396626"/>
                </a:lnTo>
                <a:lnTo>
                  <a:pt x="2058429" y="396626"/>
                </a:lnTo>
                <a:lnTo>
                  <a:pt x="2047153" y="395885"/>
                </a:lnTo>
                <a:lnTo>
                  <a:pt x="2034746" y="393724"/>
                </a:lnTo>
                <a:lnTo>
                  <a:pt x="2021582" y="390243"/>
                </a:lnTo>
                <a:lnTo>
                  <a:pt x="2008033" y="385537"/>
                </a:lnTo>
                <a:close/>
              </a:path>
              <a:path w="4125594" h="441959">
                <a:moveTo>
                  <a:pt x="2071036" y="85170"/>
                </a:moveTo>
                <a:lnTo>
                  <a:pt x="2016085" y="85170"/>
                </a:lnTo>
                <a:lnTo>
                  <a:pt x="2097224" y="333131"/>
                </a:lnTo>
                <a:lnTo>
                  <a:pt x="2117391" y="333131"/>
                </a:lnTo>
                <a:lnTo>
                  <a:pt x="2115883" y="337141"/>
                </a:lnTo>
                <a:lnTo>
                  <a:pt x="2103784" y="367913"/>
                </a:lnTo>
                <a:lnTo>
                  <a:pt x="2091687" y="385975"/>
                </a:lnTo>
                <a:lnTo>
                  <a:pt x="2077325" y="394491"/>
                </a:lnTo>
                <a:lnTo>
                  <a:pt x="2058429" y="396626"/>
                </a:lnTo>
                <a:lnTo>
                  <a:pt x="2139265" y="396626"/>
                </a:lnTo>
                <a:lnTo>
                  <a:pt x="2144761" y="387899"/>
                </a:lnTo>
                <a:lnTo>
                  <a:pt x="2161745" y="344219"/>
                </a:lnTo>
                <a:lnTo>
                  <a:pt x="2182050" y="284232"/>
                </a:lnTo>
                <a:lnTo>
                  <a:pt x="2133516" y="284232"/>
                </a:lnTo>
                <a:lnTo>
                  <a:pt x="2071036" y="85170"/>
                </a:lnTo>
                <a:close/>
              </a:path>
              <a:path w="4125594" h="441959">
                <a:moveTo>
                  <a:pt x="2249428" y="85170"/>
                </a:moveTo>
                <a:lnTo>
                  <a:pt x="2198529" y="85170"/>
                </a:lnTo>
                <a:lnTo>
                  <a:pt x="2133516" y="284232"/>
                </a:lnTo>
                <a:lnTo>
                  <a:pt x="2182050" y="284232"/>
                </a:lnTo>
                <a:lnTo>
                  <a:pt x="2249428" y="85170"/>
                </a:lnTo>
                <a:close/>
              </a:path>
              <a:path w="4125594" h="441959">
                <a:moveTo>
                  <a:pt x="2410670" y="83683"/>
                </a:moveTo>
                <a:lnTo>
                  <a:pt x="2410670" y="333131"/>
                </a:lnTo>
                <a:lnTo>
                  <a:pt x="2463579" y="333131"/>
                </a:lnTo>
                <a:lnTo>
                  <a:pt x="2463579" y="134561"/>
                </a:lnTo>
                <a:lnTo>
                  <a:pt x="2474196" y="129855"/>
                </a:lnTo>
                <a:lnTo>
                  <a:pt x="2485378" y="126374"/>
                </a:lnTo>
                <a:lnTo>
                  <a:pt x="2496746" y="124214"/>
                </a:lnTo>
                <a:lnTo>
                  <a:pt x="2507923" y="123472"/>
                </a:lnTo>
                <a:lnTo>
                  <a:pt x="2743637" y="123472"/>
                </a:lnTo>
                <a:lnTo>
                  <a:pt x="2731415" y="103070"/>
                </a:lnTo>
                <a:lnTo>
                  <a:pt x="2725307" y="99284"/>
                </a:lnTo>
                <a:lnTo>
                  <a:pt x="2583010" y="99284"/>
                </a:lnTo>
                <a:lnTo>
                  <a:pt x="2574036" y="93264"/>
                </a:lnTo>
                <a:lnTo>
                  <a:pt x="2441925" y="93264"/>
                </a:lnTo>
                <a:lnTo>
                  <a:pt x="2410670" y="83683"/>
                </a:lnTo>
                <a:close/>
              </a:path>
              <a:path w="4125594" h="441959">
                <a:moveTo>
                  <a:pt x="2653563" y="123472"/>
                </a:moveTo>
                <a:lnTo>
                  <a:pt x="2507923" y="123472"/>
                </a:lnTo>
                <a:lnTo>
                  <a:pt x="2530045" y="126757"/>
                </a:lnTo>
                <a:lnTo>
                  <a:pt x="2545790" y="136895"/>
                </a:lnTo>
                <a:lnTo>
                  <a:pt x="2555203" y="154310"/>
                </a:lnTo>
                <a:lnTo>
                  <a:pt x="2558266" y="178916"/>
                </a:lnTo>
                <a:lnTo>
                  <a:pt x="2558330" y="333131"/>
                </a:lnTo>
                <a:lnTo>
                  <a:pt x="2611742" y="333131"/>
                </a:lnTo>
                <a:lnTo>
                  <a:pt x="2611688" y="175889"/>
                </a:lnTo>
                <a:lnTo>
                  <a:pt x="2606705" y="137587"/>
                </a:lnTo>
                <a:lnTo>
                  <a:pt x="2618493" y="131560"/>
                </a:lnTo>
                <a:lnTo>
                  <a:pt x="2630326" y="127133"/>
                </a:lnTo>
                <a:lnTo>
                  <a:pt x="2642064" y="124404"/>
                </a:lnTo>
                <a:lnTo>
                  <a:pt x="2653563" y="123472"/>
                </a:lnTo>
                <a:close/>
              </a:path>
              <a:path w="4125594" h="441959">
                <a:moveTo>
                  <a:pt x="2743637" y="123472"/>
                </a:moveTo>
                <a:lnTo>
                  <a:pt x="2653563" y="123472"/>
                </a:lnTo>
                <a:lnTo>
                  <a:pt x="2675664" y="127105"/>
                </a:lnTo>
                <a:lnTo>
                  <a:pt x="2690863" y="137781"/>
                </a:lnTo>
                <a:lnTo>
                  <a:pt x="2699633" y="155163"/>
                </a:lnTo>
                <a:lnTo>
                  <a:pt x="2702333" y="177921"/>
                </a:lnTo>
                <a:lnTo>
                  <a:pt x="2702451" y="333131"/>
                </a:lnTo>
                <a:lnTo>
                  <a:pt x="2755853" y="333131"/>
                </a:lnTo>
                <a:lnTo>
                  <a:pt x="2755853" y="175889"/>
                </a:lnTo>
                <a:lnTo>
                  <a:pt x="2749633" y="133481"/>
                </a:lnTo>
                <a:lnTo>
                  <a:pt x="2743637" y="123472"/>
                </a:lnTo>
                <a:close/>
              </a:path>
              <a:path w="4125594" h="441959">
                <a:moveTo>
                  <a:pt x="2661625" y="78625"/>
                </a:moveTo>
                <a:lnTo>
                  <a:pt x="2640843" y="80082"/>
                </a:lnTo>
                <a:lnTo>
                  <a:pt x="2620810" y="84231"/>
                </a:lnTo>
                <a:lnTo>
                  <a:pt x="2601531" y="90742"/>
                </a:lnTo>
                <a:lnTo>
                  <a:pt x="2583010" y="99284"/>
                </a:lnTo>
                <a:lnTo>
                  <a:pt x="2725307" y="99284"/>
                </a:lnTo>
                <a:lnTo>
                  <a:pt x="2701859" y="84752"/>
                </a:lnTo>
                <a:lnTo>
                  <a:pt x="2661625" y="78625"/>
                </a:lnTo>
                <a:close/>
              </a:path>
              <a:path w="4125594" h="441959">
                <a:moveTo>
                  <a:pt x="2513986" y="78625"/>
                </a:moveTo>
                <a:lnTo>
                  <a:pt x="2496060" y="79636"/>
                </a:lnTo>
                <a:lnTo>
                  <a:pt x="2477952" y="82540"/>
                </a:lnTo>
                <a:lnTo>
                  <a:pt x="2459845" y="87147"/>
                </a:lnTo>
                <a:lnTo>
                  <a:pt x="2441925" y="93264"/>
                </a:lnTo>
                <a:lnTo>
                  <a:pt x="2574036" y="93264"/>
                </a:lnTo>
                <a:lnTo>
                  <a:pt x="2569323" y="90102"/>
                </a:lnTo>
                <a:lnTo>
                  <a:pt x="2553221" y="83662"/>
                </a:lnTo>
                <a:lnTo>
                  <a:pt x="2534759" y="79868"/>
                </a:lnTo>
                <a:lnTo>
                  <a:pt x="2513986" y="78625"/>
                </a:lnTo>
                <a:close/>
              </a:path>
              <a:path w="4125594" h="441959">
                <a:moveTo>
                  <a:pt x="3005291" y="121985"/>
                </a:moveTo>
                <a:lnTo>
                  <a:pt x="2908560" y="121985"/>
                </a:lnTo>
                <a:lnTo>
                  <a:pt x="2935461" y="125324"/>
                </a:lnTo>
                <a:lnTo>
                  <a:pt x="2951397" y="134329"/>
                </a:lnTo>
                <a:lnTo>
                  <a:pt x="2959016" y="147487"/>
                </a:lnTo>
                <a:lnTo>
                  <a:pt x="2960967" y="163282"/>
                </a:lnTo>
                <a:lnTo>
                  <a:pt x="2960967" y="177921"/>
                </a:lnTo>
                <a:lnTo>
                  <a:pt x="2901492" y="181439"/>
                </a:lnTo>
                <a:lnTo>
                  <a:pt x="2865532" y="186188"/>
                </a:lnTo>
                <a:lnTo>
                  <a:pt x="2836045" y="198258"/>
                </a:lnTo>
                <a:lnTo>
                  <a:pt x="2816102" y="221193"/>
                </a:lnTo>
                <a:lnTo>
                  <a:pt x="2808773" y="258536"/>
                </a:lnTo>
                <a:lnTo>
                  <a:pt x="2815869" y="295881"/>
                </a:lnTo>
                <a:lnTo>
                  <a:pt x="2836431" y="321032"/>
                </a:lnTo>
                <a:lnTo>
                  <a:pt x="2869371" y="335219"/>
                </a:lnTo>
                <a:lnTo>
                  <a:pt x="2913597" y="339675"/>
                </a:lnTo>
                <a:lnTo>
                  <a:pt x="2940671" y="338437"/>
                </a:lnTo>
                <a:lnTo>
                  <a:pt x="2966564" y="335072"/>
                </a:lnTo>
                <a:lnTo>
                  <a:pt x="2991043" y="330103"/>
                </a:lnTo>
                <a:lnTo>
                  <a:pt x="3013876" y="324052"/>
                </a:lnTo>
                <a:lnTo>
                  <a:pt x="3013876" y="296336"/>
                </a:lnTo>
                <a:lnTo>
                  <a:pt x="2914089" y="296336"/>
                </a:lnTo>
                <a:lnTo>
                  <a:pt x="2890732" y="294043"/>
                </a:lnTo>
                <a:lnTo>
                  <a:pt x="2874221" y="287072"/>
                </a:lnTo>
                <a:lnTo>
                  <a:pt x="2864417" y="275283"/>
                </a:lnTo>
                <a:lnTo>
                  <a:pt x="2861179" y="258536"/>
                </a:lnTo>
                <a:lnTo>
                  <a:pt x="2863606" y="242941"/>
                </a:lnTo>
                <a:lnTo>
                  <a:pt x="2871514" y="232024"/>
                </a:lnTo>
                <a:lnTo>
                  <a:pt x="2885846" y="225167"/>
                </a:lnTo>
                <a:lnTo>
                  <a:pt x="2907544" y="221752"/>
                </a:lnTo>
                <a:lnTo>
                  <a:pt x="2960967" y="218726"/>
                </a:lnTo>
                <a:lnTo>
                  <a:pt x="3013876" y="218726"/>
                </a:lnTo>
                <a:lnTo>
                  <a:pt x="3013876" y="160288"/>
                </a:lnTo>
                <a:lnTo>
                  <a:pt x="3008862" y="127462"/>
                </a:lnTo>
                <a:lnTo>
                  <a:pt x="3005291" y="121985"/>
                </a:lnTo>
                <a:close/>
              </a:path>
              <a:path w="4125594" h="441959">
                <a:moveTo>
                  <a:pt x="3013876" y="218726"/>
                </a:moveTo>
                <a:lnTo>
                  <a:pt x="2960967" y="218726"/>
                </a:lnTo>
                <a:lnTo>
                  <a:pt x="2960967" y="290786"/>
                </a:lnTo>
                <a:lnTo>
                  <a:pt x="2951015" y="292718"/>
                </a:lnTo>
                <a:lnTo>
                  <a:pt x="2939601" y="294508"/>
                </a:lnTo>
                <a:lnTo>
                  <a:pt x="2927150" y="295824"/>
                </a:lnTo>
                <a:lnTo>
                  <a:pt x="2914089" y="296336"/>
                </a:lnTo>
                <a:lnTo>
                  <a:pt x="3013876" y="296336"/>
                </a:lnTo>
                <a:lnTo>
                  <a:pt x="3013876" y="218726"/>
                </a:lnTo>
                <a:close/>
              </a:path>
              <a:path w="4125594" h="441959">
                <a:moveTo>
                  <a:pt x="2910571" y="78133"/>
                </a:moveTo>
                <a:lnTo>
                  <a:pt x="2872207" y="81346"/>
                </a:lnTo>
                <a:lnTo>
                  <a:pt x="2833473" y="90238"/>
                </a:lnTo>
                <a:lnTo>
                  <a:pt x="2828437" y="135577"/>
                </a:lnTo>
                <a:lnTo>
                  <a:pt x="2845983" y="130692"/>
                </a:lnTo>
                <a:lnTo>
                  <a:pt x="2866033" y="126327"/>
                </a:lnTo>
                <a:lnTo>
                  <a:pt x="2887315" y="123189"/>
                </a:lnTo>
                <a:lnTo>
                  <a:pt x="2908560" y="121985"/>
                </a:lnTo>
                <a:lnTo>
                  <a:pt x="3005291" y="121985"/>
                </a:lnTo>
                <a:lnTo>
                  <a:pt x="2991897" y="101443"/>
                </a:lnTo>
                <a:lnTo>
                  <a:pt x="2960094" y="84307"/>
                </a:lnTo>
                <a:lnTo>
                  <a:pt x="2910571" y="78133"/>
                </a:lnTo>
                <a:close/>
              </a:path>
              <a:path w="4125594" h="441959">
                <a:moveTo>
                  <a:pt x="3154971" y="128530"/>
                </a:moveTo>
                <a:lnTo>
                  <a:pt x="3102062" y="128530"/>
                </a:lnTo>
                <a:lnTo>
                  <a:pt x="3102062" y="259039"/>
                </a:lnTo>
                <a:lnTo>
                  <a:pt x="3106911" y="296436"/>
                </a:lnTo>
                <a:lnTo>
                  <a:pt x="3121208" y="321221"/>
                </a:lnTo>
                <a:lnTo>
                  <a:pt x="3144575" y="334952"/>
                </a:lnTo>
                <a:lnTo>
                  <a:pt x="3176636" y="339183"/>
                </a:lnTo>
                <a:lnTo>
                  <a:pt x="3190161" y="338592"/>
                </a:lnTo>
                <a:lnTo>
                  <a:pt x="3204350" y="336724"/>
                </a:lnTo>
                <a:lnTo>
                  <a:pt x="3219296" y="333436"/>
                </a:lnTo>
                <a:lnTo>
                  <a:pt x="3235095" y="328586"/>
                </a:lnTo>
                <a:lnTo>
                  <a:pt x="3235854" y="295823"/>
                </a:lnTo>
                <a:lnTo>
                  <a:pt x="3188730" y="295823"/>
                </a:lnTo>
                <a:lnTo>
                  <a:pt x="3172186" y="293298"/>
                </a:lnTo>
                <a:lnTo>
                  <a:pt x="3161834" y="285814"/>
                </a:lnTo>
                <a:lnTo>
                  <a:pt x="3156490" y="273511"/>
                </a:lnTo>
                <a:lnTo>
                  <a:pt x="3154971" y="256526"/>
                </a:lnTo>
                <a:lnTo>
                  <a:pt x="3154971" y="128530"/>
                </a:lnTo>
                <a:close/>
              </a:path>
              <a:path w="4125594" h="441959">
                <a:moveTo>
                  <a:pt x="3236110" y="284734"/>
                </a:moveTo>
                <a:lnTo>
                  <a:pt x="3222682" y="289656"/>
                </a:lnTo>
                <a:lnTo>
                  <a:pt x="3210339" y="293114"/>
                </a:lnTo>
                <a:lnTo>
                  <a:pt x="3199037" y="295153"/>
                </a:lnTo>
                <a:lnTo>
                  <a:pt x="3188730" y="295823"/>
                </a:lnTo>
                <a:lnTo>
                  <a:pt x="3235854" y="295823"/>
                </a:lnTo>
                <a:lnTo>
                  <a:pt x="3236110" y="284734"/>
                </a:lnTo>
                <a:close/>
              </a:path>
              <a:path w="4125594" h="441959">
                <a:moveTo>
                  <a:pt x="3230550" y="85170"/>
                </a:moveTo>
                <a:lnTo>
                  <a:pt x="3060734" y="85170"/>
                </a:lnTo>
                <a:lnTo>
                  <a:pt x="3055184" y="128530"/>
                </a:lnTo>
                <a:lnTo>
                  <a:pt x="3225524" y="128530"/>
                </a:lnTo>
                <a:lnTo>
                  <a:pt x="3230550" y="85170"/>
                </a:lnTo>
                <a:close/>
              </a:path>
              <a:path w="4125594" h="441959">
                <a:moveTo>
                  <a:pt x="3154971" y="13633"/>
                </a:moveTo>
                <a:lnTo>
                  <a:pt x="3102062" y="20187"/>
                </a:lnTo>
                <a:lnTo>
                  <a:pt x="3102062" y="85170"/>
                </a:lnTo>
                <a:lnTo>
                  <a:pt x="3154971" y="85170"/>
                </a:lnTo>
                <a:lnTo>
                  <a:pt x="3154971" y="13633"/>
                </a:lnTo>
                <a:close/>
              </a:path>
              <a:path w="4125594" h="441959">
                <a:moveTo>
                  <a:pt x="3355028" y="128530"/>
                </a:moveTo>
                <a:lnTo>
                  <a:pt x="3302119" y="128530"/>
                </a:lnTo>
                <a:lnTo>
                  <a:pt x="3302119" y="259039"/>
                </a:lnTo>
                <a:lnTo>
                  <a:pt x="3306968" y="296436"/>
                </a:lnTo>
                <a:lnTo>
                  <a:pt x="3321264" y="321221"/>
                </a:lnTo>
                <a:lnTo>
                  <a:pt x="3344628" y="334952"/>
                </a:lnTo>
                <a:lnTo>
                  <a:pt x="3376682" y="339183"/>
                </a:lnTo>
                <a:lnTo>
                  <a:pt x="3390225" y="338592"/>
                </a:lnTo>
                <a:lnTo>
                  <a:pt x="3404421" y="336724"/>
                </a:lnTo>
                <a:lnTo>
                  <a:pt x="3419364" y="333436"/>
                </a:lnTo>
                <a:lnTo>
                  <a:pt x="3435151" y="328586"/>
                </a:lnTo>
                <a:lnTo>
                  <a:pt x="3435910" y="295823"/>
                </a:lnTo>
                <a:lnTo>
                  <a:pt x="3388786" y="295823"/>
                </a:lnTo>
                <a:lnTo>
                  <a:pt x="3372243" y="293298"/>
                </a:lnTo>
                <a:lnTo>
                  <a:pt x="3361891" y="285814"/>
                </a:lnTo>
                <a:lnTo>
                  <a:pt x="3356547" y="273511"/>
                </a:lnTo>
                <a:lnTo>
                  <a:pt x="3355028" y="256526"/>
                </a:lnTo>
                <a:lnTo>
                  <a:pt x="3355028" y="128530"/>
                </a:lnTo>
                <a:close/>
              </a:path>
              <a:path w="4125594" h="441959">
                <a:moveTo>
                  <a:pt x="3436167" y="284734"/>
                </a:moveTo>
                <a:lnTo>
                  <a:pt x="3422739" y="289656"/>
                </a:lnTo>
                <a:lnTo>
                  <a:pt x="3410396" y="293114"/>
                </a:lnTo>
                <a:lnTo>
                  <a:pt x="3399093" y="295153"/>
                </a:lnTo>
                <a:lnTo>
                  <a:pt x="3388786" y="295823"/>
                </a:lnTo>
                <a:lnTo>
                  <a:pt x="3435910" y="295823"/>
                </a:lnTo>
                <a:lnTo>
                  <a:pt x="3436167" y="284734"/>
                </a:lnTo>
                <a:close/>
              </a:path>
              <a:path w="4125594" h="441959">
                <a:moveTo>
                  <a:pt x="3430607" y="85170"/>
                </a:moveTo>
                <a:lnTo>
                  <a:pt x="3260790" y="85170"/>
                </a:lnTo>
                <a:lnTo>
                  <a:pt x="3255241" y="128530"/>
                </a:lnTo>
                <a:lnTo>
                  <a:pt x="3425571" y="128530"/>
                </a:lnTo>
                <a:lnTo>
                  <a:pt x="3430607" y="85170"/>
                </a:lnTo>
                <a:close/>
              </a:path>
              <a:path w="4125594" h="441959">
                <a:moveTo>
                  <a:pt x="3355028" y="13633"/>
                </a:moveTo>
                <a:lnTo>
                  <a:pt x="3302119" y="20187"/>
                </a:lnTo>
                <a:lnTo>
                  <a:pt x="3302119" y="85170"/>
                </a:lnTo>
                <a:lnTo>
                  <a:pt x="3355028" y="85170"/>
                </a:lnTo>
                <a:lnTo>
                  <a:pt x="3355028" y="13633"/>
                </a:lnTo>
                <a:close/>
              </a:path>
              <a:path w="4125594" h="441959">
                <a:moveTo>
                  <a:pt x="3584299" y="78625"/>
                </a:moveTo>
                <a:lnTo>
                  <a:pt x="3538214" y="87092"/>
                </a:lnTo>
                <a:lnTo>
                  <a:pt x="3501666" y="112334"/>
                </a:lnTo>
                <a:lnTo>
                  <a:pt x="3477587" y="154110"/>
                </a:lnTo>
                <a:lnTo>
                  <a:pt x="3468910" y="212182"/>
                </a:lnTo>
                <a:lnTo>
                  <a:pt x="3474586" y="260273"/>
                </a:lnTo>
                <a:lnTo>
                  <a:pt x="3491098" y="296246"/>
                </a:lnTo>
                <a:lnTo>
                  <a:pt x="3517674" y="320922"/>
                </a:lnTo>
                <a:lnTo>
                  <a:pt x="3553540" y="335124"/>
                </a:lnTo>
                <a:lnTo>
                  <a:pt x="3597921" y="339675"/>
                </a:lnTo>
                <a:lnTo>
                  <a:pt x="3618633" y="338754"/>
                </a:lnTo>
                <a:lnTo>
                  <a:pt x="3638547" y="336085"/>
                </a:lnTo>
                <a:lnTo>
                  <a:pt x="3657799" y="331808"/>
                </a:lnTo>
                <a:lnTo>
                  <a:pt x="3676526" y="326063"/>
                </a:lnTo>
                <a:lnTo>
                  <a:pt x="3677913" y="295823"/>
                </a:lnTo>
                <a:lnTo>
                  <a:pt x="3603450" y="295823"/>
                </a:lnTo>
                <a:lnTo>
                  <a:pt x="3571822" y="292344"/>
                </a:lnTo>
                <a:lnTo>
                  <a:pt x="3548030" y="280835"/>
                </a:lnTo>
                <a:lnTo>
                  <a:pt x="3532174" y="259684"/>
                </a:lnTo>
                <a:lnTo>
                  <a:pt x="3524353" y="227281"/>
                </a:lnTo>
                <a:lnTo>
                  <a:pt x="3689625" y="227281"/>
                </a:lnTo>
                <a:lnTo>
                  <a:pt x="3690149" y="222244"/>
                </a:lnTo>
                <a:lnTo>
                  <a:pt x="3691144" y="213689"/>
                </a:lnTo>
                <a:lnTo>
                  <a:pt x="3691144" y="202601"/>
                </a:lnTo>
                <a:lnTo>
                  <a:pt x="3689255" y="187491"/>
                </a:lnTo>
                <a:lnTo>
                  <a:pt x="3524353" y="187491"/>
                </a:lnTo>
                <a:lnTo>
                  <a:pt x="3531085" y="159159"/>
                </a:lnTo>
                <a:lnTo>
                  <a:pt x="3543490" y="138104"/>
                </a:lnTo>
                <a:lnTo>
                  <a:pt x="3561190" y="124986"/>
                </a:lnTo>
                <a:lnTo>
                  <a:pt x="3583807" y="120467"/>
                </a:lnTo>
                <a:lnTo>
                  <a:pt x="3669371" y="120467"/>
                </a:lnTo>
                <a:lnTo>
                  <a:pt x="3664940" y="111702"/>
                </a:lnTo>
                <a:lnTo>
                  <a:pt x="3631615" y="87155"/>
                </a:lnTo>
                <a:lnTo>
                  <a:pt x="3584299" y="78625"/>
                </a:lnTo>
                <a:close/>
              </a:path>
              <a:path w="4125594" h="441959">
                <a:moveTo>
                  <a:pt x="3678537" y="282232"/>
                </a:moveTo>
                <a:lnTo>
                  <a:pt x="3660934" y="287964"/>
                </a:lnTo>
                <a:lnTo>
                  <a:pt x="3642709" y="292235"/>
                </a:lnTo>
                <a:lnTo>
                  <a:pt x="3623627" y="294902"/>
                </a:lnTo>
                <a:lnTo>
                  <a:pt x="3603450" y="295823"/>
                </a:lnTo>
                <a:lnTo>
                  <a:pt x="3677913" y="295823"/>
                </a:lnTo>
                <a:lnTo>
                  <a:pt x="3678537" y="282232"/>
                </a:lnTo>
                <a:close/>
              </a:path>
              <a:path w="4125594" h="441959">
                <a:moveTo>
                  <a:pt x="3669371" y="120467"/>
                </a:moveTo>
                <a:lnTo>
                  <a:pt x="3583807" y="120467"/>
                </a:lnTo>
                <a:lnTo>
                  <a:pt x="3607686" y="125198"/>
                </a:lnTo>
                <a:lnTo>
                  <a:pt x="3624434" y="138669"/>
                </a:lnTo>
                <a:lnTo>
                  <a:pt x="3634474" y="159795"/>
                </a:lnTo>
                <a:lnTo>
                  <a:pt x="3638234" y="187491"/>
                </a:lnTo>
                <a:lnTo>
                  <a:pt x="3689255" y="187491"/>
                </a:lnTo>
                <a:lnTo>
                  <a:pt x="3684656" y="150704"/>
                </a:lnTo>
                <a:lnTo>
                  <a:pt x="3669371" y="120467"/>
                </a:lnTo>
                <a:close/>
              </a:path>
              <a:path w="4125594" h="441959">
                <a:moveTo>
                  <a:pt x="3750105" y="83683"/>
                </a:moveTo>
                <a:lnTo>
                  <a:pt x="3750105" y="333131"/>
                </a:lnTo>
                <a:lnTo>
                  <a:pt x="3803015" y="333131"/>
                </a:lnTo>
                <a:lnTo>
                  <a:pt x="3803015" y="136079"/>
                </a:lnTo>
                <a:lnTo>
                  <a:pt x="3814182" y="131374"/>
                </a:lnTo>
                <a:lnTo>
                  <a:pt x="3826197" y="127892"/>
                </a:lnTo>
                <a:lnTo>
                  <a:pt x="3838589" y="125732"/>
                </a:lnTo>
                <a:lnTo>
                  <a:pt x="3850887" y="124990"/>
                </a:lnTo>
                <a:lnTo>
                  <a:pt x="3890771" y="124990"/>
                </a:lnTo>
                <a:lnTo>
                  <a:pt x="3887451" y="93756"/>
                </a:lnTo>
                <a:lnTo>
                  <a:pt x="3781853" y="93756"/>
                </a:lnTo>
                <a:lnTo>
                  <a:pt x="3750105" y="83683"/>
                </a:lnTo>
                <a:close/>
              </a:path>
              <a:path w="4125594" h="441959">
                <a:moveTo>
                  <a:pt x="3890771" y="124990"/>
                </a:moveTo>
                <a:lnTo>
                  <a:pt x="3850887" y="124990"/>
                </a:lnTo>
                <a:lnTo>
                  <a:pt x="3862573" y="125339"/>
                </a:lnTo>
                <a:lnTo>
                  <a:pt x="3873314" y="126257"/>
                </a:lnTo>
                <a:lnTo>
                  <a:pt x="3882920" y="127553"/>
                </a:lnTo>
                <a:lnTo>
                  <a:pt x="3891200" y="129032"/>
                </a:lnTo>
                <a:lnTo>
                  <a:pt x="3890771" y="124990"/>
                </a:lnTo>
                <a:close/>
              </a:path>
              <a:path w="4125594" h="441959">
                <a:moveTo>
                  <a:pt x="3854929" y="78625"/>
                </a:moveTo>
                <a:lnTo>
                  <a:pt x="3837768" y="79644"/>
                </a:lnTo>
                <a:lnTo>
                  <a:pt x="3819710" y="82602"/>
                </a:lnTo>
                <a:lnTo>
                  <a:pt x="3800993" y="87354"/>
                </a:lnTo>
                <a:lnTo>
                  <a:pt x="3781853" y="93756"/>
                </a:lnTo>
                <a:lnTo>
                  <a:pt x="3887451" y="93756"/>
                </a:lnTo>
                <a:lnTo>
                  <a:pt x="3854929" y="78625"/>
                </a:lnTo>
                <a:close/>
              </a:path>
              <a:path w="4125594" h="441959">
                <a:moveTo>
                  <a:pt x="3921932" y="279206"/>
                </a:moveTo>
                <a:lnTo>
                  <a:pt x="3926466" y="325560"/>
                </a:lnTo>
                <a:lnTo>
                  <a:pt x="3969301" y="336210"/>
                </a:lnTo>
                <a:lnTo>
                  <a:pt x="4015176" y="339675"/>
                </a:lnTo>
                <a:lnTo>
                  <a:pt x="4064226" y="334527"/>
                </a:lnTo>
                <a:lnTo>
                  <a:pt x="4098448" y="319270"/>
                </a:lnTo>
                <a:lnTo>
                  <a:pt x="4117591" y="295320"/>
                </a:lnTo>
                <a:lnTo>
                  <a:pt x="4013657" y="295320"/>
                </a:lnTo>
                <a:lnTo>
                  <a:pt x="3985717" y="293866"/>
                </a:lnTo>
                <a:lnTo>
                  <a:pt x="3960994" y="290098"/>
                </a:lnTo>
                <a:lnTo>
                  <a:pt x="3939672" y="284913"/>
                </a:lnTo>
                <a:lnTo>
                  <a:pt x="3921932" y="279206"/>
                </a:lnTo>
                <a:close/>
              </a:path>
              <a:path w="4125594" h="441959">
                <a:moveTo>
                  <a:pt x="4027249" y="77118"/>
                </a:moveTo>
                <a:lnTo>
                  <a:pt x="3980719" y="82346"/>
                </a:lnTo>
                <a:lnTo>
                  <a:pt x="3947132" y="97779"/>
                </a:lnTo>
                <a:lnTo>
                  <a:pt x="3926772" y="123041"/>
                </a:lnTo>
                <a:lnTo>
                  <a:pt x="3919922" y="157754"/>
                </a:lnTo>
                <a:lnTo>
                  <a:pt x="3926946" y="191892"/>
                </a:lnTo>
                <a:lnTo>
                  <a:pt x="3946252" y="213564"/>
                </a:lnTo>
                <a:lnTo>
                  <a:pt x="3975197" y="225222"/>
                </a:lnTo>
                <a:lnTo>
                  <a:pt x="4011134" y="229322"/>
                </a:lnTo>
                <a:lnTo>
                  <a:pt x="4036317" y="230422"/>
                </a:lnTo>
                <a:lnTo>
                  <a:pt x="4055355" y="234036"/>
                </a:lnTo>
                <a:lnTo>
                  <a:pt x="4067400" y="242850"/>
                </a:lnTo>
                <a:lnTo>
                  <a:pt x="4071603" y="259552"/>
                </a:lnTo>
                <a:lnTo>
                  <a:pt x="4068005" y="275765"/>
                </a:lnTo>
                <a:lnTo>
                  <a:pt x="4057178" y="286880"/>
                </a:lnTo>
                <a:lnTo>
                  <a:pt x="4039078" y="293273"/>
                </a:lnTo>
                <a:lnTo>
                  <a:pt x="4013657" y="295320"/>
                </a:lnTo>
                <a:lnTo>
                  <a:pt x="4117591" y="295320"/>
                </a:lnTo>
                <a:lnTo>
                  <a:pt x="4118499" y="294185"/>
                </a:lnTo>
                <a:lnTo>
                  <a:pt x="4125036" y="259552"/>
                </a:lnTo>
                <a:lnTo>
                  <a:pt x="4117237" y="222229"/>
                </a:lnTo>
                <a:lnTo>
                  <a:pt x="4096300" y="199453"/>
                </a:lnTo>
                <a:lnTo>
                  <a:pt x="4065918" y="187826"/>
                </a:lnTo>
                <a:lnTo>
                  <a:pt x="4029783" y="183952"/>
                </a:lnTo>
                <a:lnTo>
                  <a:pt x="4008339" y="182817"/>
                </a:lnTo>
                <a:lnTo>
                  <a:pt x="3990155" y="179362"/>
                </a:lnTo>
                <a:lnTo>
                  <a:pt x="3977548" y="171276"/>
                </a:lnTo>
                <a:lnTo>
                  <a:pt x="3972831" y="156246"/>
                </a:lnTo>
                <a:lnTo>
                  <a:pt x="3975911" y="141108"/>
                </a:lnTo>
                <a:lnTo>
                  <a:pt x="3985747" y="130418"/>
                </a:lnTo>
                <a:lnTo>
                  <a:pt x="4003241" y="124077"/>
                </a:lnTo>
                <a:lnTo>
                  <a:pt x="4029290" y="121985"/>
                </a:lnTo>
                <a:lnTo>
                  <a:pt x="4106911" y="121985"/>
                </a:lnTo>
                <a:lnTo>
                  <a:pt x="4103351" y="89222"/>
                </a:lnTo>
                <a:lnTo>
                  <a:pt x="4084024" y="83929"/>
                </a:lnTo>
                <a:lnTo>
                  <a:pt x="4064365" y="80146"/>
                </a:lnTo>
                <a:lnTo>
                  <a:pt x="4045174" y="77875"/>
                </a:lnTo>
                <a:lnTo>
                  <a:pt x="4027249" y="77118"/>
                </a:lnTo>
                <a:close/>
              </a:path>
              <a:path w="4125594" h="441959">
                <a:moveTo>
                  <a:pt x="4106911" y="121985"/>
                </a:moveTo>
                <a:lnTo>
                  <a:pt x="4029290" y="121985"/>
                </a:lnTo>
                <a:lnTo>
                  <a:pt x="4050221" y="123258"/>
                </a:lnTo>
                <a:lnTo>
                  <a:pt x="4071293" y="126511"/>
                </a:lnTo>
                <a:lnTo>
                  <a:pt x="4091139" y="130900"/>
                </a:lnTo>
                <a:lnTo>
                  <a:pt x="4108387" y="135577"/>
                </a:lnTo>
                <a:lnTo>
                  <a:pt x="4106911" y="12198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nvGrpSpPr>
          <p:cNvPr id="21" name="object 21"/>
          <p:cNvGrpSpPr/>
          <p:nvPr/>
        </p:nvGrpSpPr>
        <p:grpSpPr>
          <a:xfrm>
            <a:off x="17255650" y="8482234"/>
            <a:ext cx="1832610" cy="1832610"/>
            <a:chOff x="17255650" y="8482234"/>
            <a:chExt cx="1832610" cy="1832610"/>
          </a:xfrm>
        </p:grpSpPr>
        <p:sp>
          <p:nvSpPr>
            <p:cNvPr id="22" name="object 22"/>
            <p:cNvSpPr/>
            <p:nvPr/>
          </p:nvSpPr>
          <p:spPr>
            <a:xfrm>
              <a:off x="17255650" y="8482234"/>
              <a:ext cx="1832610" cy="1832610"/>
            </a:xfrm>
            <a:custGeom>
              <a:avLst/>
              <a:gdLst/>
              <a:ahLst/>
              <a:cxnLst/>
              <a:rect l="l" t="t" r="r" b="b"/>
              <a:pathLst>
                <a:path w="1832609" h="1832609">
                  <a:moveTo>
                    <a:pt x="916202" y="0"/>
                  </a:moveTo>
                  <a:lnTo>
                    <a:pt x="867543" y="1269"/>
                  </a:lnTo>
                  <a:lnTo>
                    <a:pt x="819546" y="5037"/>
                  </a:lnTo>
                  <a:lnTo>
                    <a:pt x="772274" y="11239"/>
                  </a:lnTo>
                  <a:lnTo>
                    <a:pt x="725790" y="19813"/>
                  </a:lnTo>
                  <a:lnTo>
                    <a:pt x="680157" y="30694"/>
                  </a:lnTo>
                  <a:lnTo>
                    <a:pt x="635439" y="43819"/>
                  </a:lnTo>
                  <a:lnTo>
                    <a:pt x="591699" y="59126"/>
                  </a:lnTo>
                  <a:lnTo>
                    <a:pt x="549001" y="76550"/>
                  </a:lnTo>
                  <a:lnTo>
                    <a:pt x="507407" y="96029"/>
                  </a:lnTo>
                  <a:lnTo>
                    <a:pt x="466981" y="117500"/>
                  </a:lnTo>
                  <a:lnTo>
                    <a:pt x="427787" y="140898"/>
                  </a:lnTo>
                  <a:lnTo>
                    <a:pt x="389887" y="166160"/>
                  </a:lnTo>
                  <a:lnTo>
                    <a:pt x="353346" y="193224"/>
                  </a:lnTo>
                  <a:lnTo>
                    <a:pt x="318226" y="222026"/>
                  </a:lnTo>
                  <a:lnTo>
                    <a:pt x="284590" y="252502"/>
                  </a:lnTo>
                  <a:lnTo>
                    <a:pt x="252502" y="284590"/>
                  </a:lnTo>
                  <a:lnTo>
                    <a:pt x="222026" y="318226"/>
                  </a:lnTo>
                  <a:lnTo>
                    <a:pt x="193224" y="353346"/>
                  </a:lnTo>
                  <a:lnTo>
                    <a:pt x="166160" y="389887"/>
                  </a:lnTo>
                  <a:lnTo>
                    <a:pt x="140898" y="427787"/>
                  </a:lnTo>
                  <a:lnTo>
                    <a:pt x="117500" y="466981"/>
                  </a:lnTo>
                  <a:lnTo>
                    <a:pt x="96029" y="507407"/>
                  </a:lnTo>
                  <a:lnTo>
                    <a:pt x="76550" y="549001"/>
                  </a:lnTo>
                  <a:lnTo>
                    <a:pt x="59126" y="591699"/>
                  </a:lnTo>
                  <a:lnTo>
                    <a:pt x="43819" y="635439"/>
                  </a:lnTo>
                  <a:lnTo>
                    <a:pt x="30694" y="680157"/>
                  </a:lnTo>
                  <a:lnTo>
                    <a:pt x="19813" y="725790"/>
                  </a:lnTo>
                  <a:lnTo>
                    <a:pt x="11239" y="772274"/>
                  </a:lnTo>
                  <a:lnTo>
                    <a:pt x="5037" y="819546"/>
                  </a:lnTo>
                  <a:lnTo>
                    <a:pt x="1269" y="867543"/>
                  </a:lnTo>
                  <a:lnTo>
                    <a:pt x="0" y="916202"/>
                  </a:lnTo>
                  <a:lnTo>
                    <a:pt x="1269" y="964860"/>
                  </a:lnTo>
                  <a:lnTo>
                    <a:pt x="5037" y="1012856"/>
                  </a:lnTo>
                  <a:lnTo>
                    <a:pt x="11239" y="1060128"/>
                  </a:lnTo>
                  <a:lnTo>
                    <a:pt x="19813" y="1106611"/>
                  </a:lnTo>
                  <a:lnTo>
                    <a:pt x="30694" y="1152243"/>
                  </a:lnTo>
                  <a:lnTo>
                    <a:pt x="43819" y="1196961"/>
                  </a:lnTo>
                  <a:lnTo>
                    <a:pt x="59126" y="1240701"/>
                  </a:lnTo>
                  <a:lnTo>
                    <a:pt x="76550" y="1283399"/>
                  </a:lnTo>
                  <a:lnTo>
                    <a:pt x="96029" y="1324992"/>
                  </a:lnTo>
                  <a:lnTo>
                    <a:pt x="117500" y="1365418"/>
                  </a:lnTo>
                  <a:lnTo>
                    <a:pt x="140898" y="1404612"/>
                  </a:lnTo>
                  <a:lnTo>
                    <a:pt x="166160" y="1442512"/>
                  </a:lnTo>
                  <a:lnTo>
                    <a:pt x="193224" y="1479054"/>
                  </a:lnTo>
                  <a:lnTo>
                    <a:pt x="222026" y="1514174"/>
                  </a:lnTo>
                  <a:lnTo>
                    <a:pt x="252502" y="1547810"/>
                  </a:lnTo>
                  <a:lnTo>
                    <a:pt x="284590" y="1579898"/>
                  </a:lnTo>
                  <a:lnTo>
                    <a:pt x="318226" y="1610375"/>
                  </a:lnTo>
                  <a:lnTo>
                    <a:pt x="353346" y="1639177"/>
                  </a:lnTo>
                  <a:lnTo>
                    <a:pt x="389887" y="1666241"/>
                  </a:lnTo>
                  <a:lnTo>
                    <a:pt x="427787" y="1691504"/>
                  </a:lnTo>
                  <a:lnTo>
                    <a:pt x="466981" y="1714902"/>
                  </a:lnTo>
                  <a:lnTo>
                    <a:pt x="507407" y="1736373"/>
                  </a:lnTo>
                  <a:lnTo>
                    <a:pt x="549001" y="1755852"/>
                  </a:lnTo>
                  <a:lnTo>
                    <a:pt x="591699" y="1773277"/>
                  </a:lnTo>
                  <a:lnTo>
                    <a:pt x="635439" y="1788584"/>
                  </a:lnTo>
                  <a:lnTo>
                    <a:pt x="680157" y="1801710"/>
                  </a:lnTo>
                  <a:lnTo>
                    <a:pt x="725790" y="1812591"/>
                  </a:lnTo>
                  <a:lnTo>
                    <a:pt x="772274" y="1821164"/>
                  </a:lnTo>
                  <a:lnTo>
                    <a:pt x="819546" y="1827367"/>
                  </a:lnTo>
                  <a:lnTo>
                    <a:pt x="867543" y="1831134"/>
                  </a:lnTo>
                  <a:lnTo>
                    <a:pt x="916202" y="1832404"/>
                  </a:lnTo>
                  <a:lnTo>
                    <a:pt x="964861" y="1831134"/>
                  </a:lnTo>
                  <a:lnTo>
                    <a:pt x="1012858" y="1827367"/>
                  </a:lnTo>
                  <a:lnTo>
                    <a:pt x="1060130" y="1821164"/>
                  </a:lnTo>
                  <a:lnTo>
                    <a:pt x="1106614" y="1812591"/>
                  </a:lnTo>
                  <a:lnTo>
                    <a:pt x="1152247" y="1801710"/>
                  </a:lnTo>
                  <a:lnTo>
                    <a:pt x="1196965" y="1788584"/>
                  </a:lnTo>
                  <a:lnTo>
                    <a:pt x="1240705" y="1773277"/>
                  </a:lnTo>
                  <a:lnTo>
                    <a:pt x="1283403" y="1755852"/>
                  </a:lnTo>
                  <a:lnTo>
                    <a:pt x="1324997" y="1736373"/>
                  </a:lnTo>
                  <a:lnTo>
                    <a:pt x="1365423" y="1714902"/>
                  </a:lnTo>
                  <a:lnTo>
                    <a:pt x="1404617" y="1691504"/>
                  </a:lnTo>
                  <a:lnTo>
                    <a:pt x="1442516" y="1666241"/>
                  </a:lnTo>
                  <a:lnTo>
                    <a:pt x="1479058" y="1639177"/>
                  </a:lnTo>
                  <a:lnTo>
                    <a:pt x="1514178" y="1610375"/>
                  </a:lnTo>
                  <a:lnTo>
                    <a:pt x="1547814" y="1579898"/>
                  </a:lnTo>
                  <a:lnTo>
                    <a:pt x="1579902" y="1547810"/>
                  </a:lnTo>
                  <a:lnTo>
                    <a:pt x="1610378" y="1514174"/>
                  </a:lnTo>
                  <a:lnTo>
                    <a:pt x="1639180" y="1479054"/>
                  </a:lnTo>
                  <a:lnTo>
                    <a:pt x="1666244" y="1442512"/>
                  </a:lnTo>
                  <a:lnTo>
                    <a:pt x="1691506" y="1404612"/>
                  </a:lnTo>
                  <a:lnTo>
                    <a:pt x="1714904" y="1365418"/>
                  </a:lnTo>
                  <a:lnTo>
                    <a:pt x="1736375" y="1324992"/>
                  </a:lnTo>
                  <a:lnTo>
                    <a:pt x="1755854" y="1283399"/>
                  </a:lnTo>
                  <a:lnTo>
                    <a:pt x="1773278" y="1240701"/>
                  </a:lnTo>
                  <a:lnTo>
                    <a:pt x="1788585" y="1196961"/>
                  </a:lnTo>
                  <a:lnTo>
                    <a:pt x="1801710" y="1152243"/>
                  </a:lnTo>
                  <a:lnTo>
                    <a:pt x="1812591" y="1106611"/>
                  </a:lnTo>
                  <a:lnTo>
                    <a:pt x="1821165" y="1060128"/>
                  </a:lnTo>
                  <a:lnTo>
                    <a:pt x="1827367" y="1012856"/>
                  </a:lnTo>
                  <a:lnTo>
                    <a:pt x="1831134" y="964860"/>
                  </a:lnTo>
                  <a:lnTo>
                    <a:pt x="1832404" y="916202"/>
                  </a:lnTo>
                  <a:lnTo>
                    <a:pt x="1831134" y="867543"/>
                  </a:lnTo>
                  <a:lnTo>
                    <a:pt x="1827367" y="819546"/>
                  </a:lnTo>
                  <a:lnTo>
                    <a:pt x="1821165" y="772274"/>
                  </a:lnTo>
                  <a:lnTo>
                    <a:pt x="1812591" y="725790"/>
                  </a:lnTo>
                  <a:lnTo>
                    <a:pt x="1801710" y="680157"/>
                  </a:lnTo>
                  <a:lnTo>
                    <a:pt x="1788585" y="635439"/>
                  </a:lnTo>
                  <a:lnTo>
                    <a:pt x="1773278" y="591699"/>
                  </a:lnTo>
                  <a:lnTo>
                    <a:pt x="1755854" y="549001"/>
                  </a:lnTo>
                  <a:lnTo>
                    <a:pt x="1736375" y="507407"/>
                  </a:lnTo>
                  <a:lnTo>
                    <a:pt x="1714904" y="466981"/>
                  </a:lnTo>
                  <a:lnTo>
                    <a:pt x="1691506" y="427787"/>
                  </a:lnTo>
                  <a:lnTo>
                    <a:pt x="1666244" y="389887"/>
                  </a:lnTo>
                  <a:lnTo>
                    <a:pt x="1639180" y="353346"/>
                  </a:lnTo>
                  <a:lnTo>
                    <a:pt x="1610378" y="318226"/>
                  </a:lnTo>
                  <a:lnTo>
                    <a:pt x="1579902" y="284590"/>
                  </a:lnTo>
                  <a:lnTo>
                    <a:pt x="1547814" y="252502"/>
                  </a:lnTo>
                  <a:lnTo>
                    <a:pt x="1514178" y="222026"/>
                  </a:lnTo>
                  <a:lnTo>
                    <a:pt x="1479058" y="193224"/>
                  </a:lnTo>
                  <a:lnTo>
                    <a:pt x="1442516" y="166160"/>
                  </a:lnTo>
                  <a:lnTo>
                    <a:pt x="1404617" y="140898"/>
                  </a:lnTo>
                  <a:lnTo>
                    <a:pt x="1365423" y="117500"/>
                  </a:lnTo>
                  <a:lnTo>
                    <a:pt x="1324997" y="96029"/>
                  </a:lnTo>
                  <a:lnTo>
                    <a:pt x="1283403" y="76550"/>
                  </a:lnTo>
                  <a:lnTo>
                    <a:pt x="1240705" y="59126"/>
                  </a:lnTo>
                  <a:lnTo>
                    <a:pt x="1196965" y="43819"/>
                  </a:lnTo>
                  <a:lnTo>
                    <a:pt x="1152247" y="30694"/>
                  </a:lnTo>
                  <a:lnTo>
                    <a:pt x="1106614" y="19813"/>
                  </a:lnTo>
                  <a:lnTo>
                    <a:pt x="1060130" y="11239"/>
                  </a:lnTo>
                  <a:lnTo>
                    <a:pt x="1012858" y="5037"/>
                  </a:lnTo>
                  <a:lnTo>
                    <a:pt x="964861" y="1269"/>
                  </a:lnTo>
                  <a:lnTo>
                    <a:pt x="916202" y="0"/>
                  </a:lnTo>
                  <a:close/>
                </a:path>
              </a:pathLst>
            </a:custGeom>
            <a:solidFill>
              <a:srgbClr val="DB143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 name="object 23"/>
            <p:cNvSpPr/>
            <p:nvPr/>
          </p:nvSpPr>
          <p:spPr>
            <a:xfrm>
              <a:off x="17310242" y="8536127"/>
              <a:ext cx="1724660" cy="1724660"/>
            </a:xfrm>
            <a:custGeom>
              <a:avLst/>
              <a:gdLst/>
              <a:ahLst/>
              <a:cxnLst/>
              <a:rect l="l" t="t" r="r" b="b"/>
              <a:pathLst>
                <a:path w="1724659" h="1724659">
                  <a:moveTo>
                    <a:pt x="1504453" y="766929"/>
                  </a:moveTo>
                  <a:lnTo>
                    <a:pt x="1352911" y="766929"/>
                  </a:lnTo>
                  <a:lnTo>
                    <a:pt x="1383059" y="768134"/>
                  </a:lnTo>
                  <a:lnTo>
                    <a:pt x="1403534" y="773628"/>
                  </a:lnTo>
                  <a:lnTo>
                    <a:pt x="1415192" y="786224"/>
                  </a:lnTo>
                  <a:lnTo>
                    <a:pt x="1418888" y="808739"/>
                  </a:lnTo>
                  <a:lnTo>
                    <a:pt x="1418888" y="819189"/>
                  </a:lnTo>
                  <a:lnTo>
                    <a:pt x="1356178" y="822456"/>
                  </a:lnTo>
                  <a:lnTo>
                    <a:pt x="1307063" y="827641"/>
                  </a:lnTo>
                  <a:lnTo>
                    <a:pt x="1266522" y="841893"/>
                  </a:lnTo>
                  <a:lnTo>
                    <a:pt x="1238965" y="872067"/>
                  </a:lnTo>
                  <a:lnTo>
                    <a:pt x="1228800" y="925018"/>
                  </a:lnTo>
                  <a:lnTo>
                    <a:pt x="1233403" y="963525"/>
                  </a:lnTo>
                  <a:lnTo>
                    <a:pt x="1248383" y="994131"/>
                  </a:lnTo>
                  <a:lnTo>
                    <a:pt x="1275497" y="1016459"/>
                  </a:lnTo>
                  <a:lnTo>
                    <a:pt x="1316505" y="1030133"/>
                  </a:lnTo>
                  <a:lnTo>
                    <a:pt x="1373162" y="1034774"/>
                  </a:lnTo>
                  <a:lnTo>
                    <a:pt x="1410378" y="1032853"/>
                  </a:lnTo>
                  <a:lnTo>
                    <a:pt x="1446003" y="1027746"/>
                  </a:lnTo>
                  <a:lnTo>
                    <a:pt x="1479177" y="1020435"/>
                  </a:lnTo>
                  <a:lnTo>
                    <a:pt x="1509043" y="1011906"/>
                  </a:lnTo>
                  <a:lnTo>
                    <a:pt x="1509043" y="959646"/>
                  </a:lnTo>
                  <a:lnTo>
                    <a:pt x="1375120" y="959646"/>
                  </a:lnTo>
                  <a:lnTo>
                    <a:pt x="1349911" y="957287"/>
                  </a:lnTo>
                  <a:lnTo>
                    <a:pt x="1332664" y="950088"/>
                  </a:lnTo>
                  <a:lnTo>
                    <a:pt x="1322766" y="937868"/>
                  </a:lnTo>
                  <a:lnTo>
                    <a:pt x="1319603" y="920443"/>
                  </a:lnTo>
                  <a:lnTo>
                    <a:pt x="1322563" y="903462"/>
                  </a:lnTo>
                  <a:lnTo>
                    <a:pt x="1331524" y="893337"/>
                  </a:lnTo>
                  <a:lnTo>
                    <a:pt x="1346611" y="888112"/>
                  </a:lnTo>
                  <a:lnTo>
                    <a:pt x="1367947" y="885826"/>
                  </a:lnTo>
                  <a:lnTo>
                    <a:pt x="1418888" y="882559"/>
                  </a:lnTo>
                  <a:lnTo>
                    <a:pt x="1509043" y="882559"/>
                  </a:lnTo>
                  <a:lnTo>
                    <a:pt x="1509043" y="802865"/>
                  </a:lnTo>
                  <a:lnTo>
                    <a:pt x="1504453" y="766929"/>
                  </a:lnTo>
                  <a:close/>
                </a:path>
                <a:path w="1724659" h="1724659">
                  <a:moveTo>
                    <a:pt x="1509043" y="882559"/>
                  </a:moveTo>
                  <a:lnTo>
                    <a:pt x="1418888" y="882559"/>
                  </a:lnTo>
                  <a:lnTo>
                    <a:pt x="1418888" y="955070"/>
                  </a:lnTo>
                  <a:lnTo>
                    <a:pt x="1409390" y="956611"/>
                  </a:lnTo>
                  <a:lnTo>
                    <a:pt x="1398724" y="958092"/>
                  </a:lnTo>
                  <a:lnTo>
                    <a:pt x="1387198" y="959206"/>
                  </a:lnTo>
                  <a:lnTo>
                    <a:pt x="1375120" y="959646"/>
                  </a:lnTo>
                  <a:lnTo>
                    <a:pt x="1509043" y="959646"/>
                  </a:lnTo>
                  <a:lnTo>
                    <a:pt x="1509043" y="882559"/>
                  </a:lnTo>
                  <a:close/>
                </a:path>
                <a:path w="1724659" h="1724659">
                  <a:moveTo>
                    <a:pt x="1362712" y="689842"/>
                  </a:moveTo>
                  <a:lnTo>
                    <a:pt x="1313962" y="693437"/>
                  </a:lnTo>
                  <a:lnTo>
                    <a:pt x="1260799" y="704868"/>
                  </a:lnTo>
                  <a:lnTo>
                    <a:pt x="1253616" y="779347"/>
                  </a:lnTo>
                  <a:lnTo>
                    <a:pt x="1277312" y="774651"/>
                  </a:lnTo>
                  <a:lnTo>
                    <a:pt x="1303515" y="770688"/>
                  </a:lnTo>
                  <a:lnTo>
                    <a:pt x="1329592" y="767951"/>
                  </a:lnTo>
                  <a:lnTo>
                    <a:pt x="1352911" y="766929"/>
                  </a:lnTo>
                  <a:lnTo>
                    <a:pt x="1504453" y="766929"/>
                  </a:lnTo>
                  <a:lnTo>
                    <a:pt x="1503921" y="762764"/>
                  </a:lnTo>
                  <a:lnTo>
                    <a:pt x="1487826" y="731191"/>
                  </a:lnTo>
                  <a:lnTo>
                    <a:pt x="1459658" y="708366"/>
                  </a:lnTo>
                  <a:lnTo>
                    <a:pt x="1418319" y="694510"/>
                  </a:lnTo>
                  <a:lnTo>
                    <a:pt x="1362712" y="689842"/>
                  </a:lnTo>
                  <a:close/>
                </a:path>
                <a:path w="1724659" h="1724659">
                  <a:moveTo>
                    <a:pt x="491237" y="766929"/>
                  </a:moveTo>
                  <a:lnTo>
                    <a:pt x="339696" y="766929"/>
                  </a:lnTo>
                  <a:lnTo>
                    <a:pt x="369848" y="768134"/>
                  </a:lnTo>
                  <a:lnTo>
                    <a:pt x="390323" y="773628"/>
                  </a:lnTo>
                  <a:lnTo>
                    <a:pt x="401978" y="786224"/>
                  </a:lnTo>
                  <a:lnTo>
                    <a:pt x="405673" y="808739"/>
                  </a:lnTo>
                  <a:lnTo>
                    <a:pt x="405673" y="819189"/>
                  </a:lnTo>
                  <a:lnTo>
                    <a:pt x="342952" y="822456"/>
                  </a:lnTo>
                  <a:lnTo>
                    <a:pt x="293842" y="827917"/>
                  </a:lnTo>
                  <a:lnTo>
                    <a:pt x="253301" y="842627"/>
                  </a:lnTo>
                  <a:lnTo>
                    <a:pt x="225741" y="872893"/>
                  </a:lnTo>
                  <a:lnTo>
                    <a:pt x="215574" y="925018"/>
                  </a:lnTo>
                  <a:lnTo>
                    <a:pt x="220179" y="963525"/>
                  </a:lnTo>
                  <a:lnTo>
                    <a:pt x="235164" y="994131"/>
                  </a:lnTo>
                  <a:lnTo>
                    <a:pt x="262283" y="1016459"/>
                  </a:lnTo>
                  <a:lnTo>
                    <a:pt x="303292" y="1030133"/>
                  </a:lnTo>
                  <a:lnTo>
                    <a:pt x="359947" y="1034774"/>
                  </a:lnTo>
                  <a:lnTo>
                    <a:pt x="397162" y="1032853"/>
                  </a:lnTo>
                  <a:lnTo>
                    <a:pt x="432783" y="1027746"/>
                  </a:lnTo>
                  <a:lnTo>
                    <a:pt x="465957" y="1020435"/>
                  </a:lnTo>
                  <a:lnTo>
                    <a:pt x="495827" y="1011906"/>
                  </a:lnTo>
                  <a:lnTo>
                    <a:pt x="495827" y="959646"/>
                  </a:lnTo>
                  <a:lnTo>
                    <a:pt x="361905" y="959646"/>
                  </a:lnTo>
                  <a:lnTo>
                    <a:pt x="336696" y="957287"/>
                  </a:lnTo>
                  <a:lnTo>
                    <a:pt x="319449" y="950088"/>
                  </a:lnTo>
                  <a:lnTo>
                    <a:pt x="309551" y="937868"/>
                  </a:lnTo>
                  <a:lnTo>
                    <a:pt x="306388" y="920443"/>
                  </a:lnTo>
                  <a:lnTo>
                    <a:pt x="309346" y="903462"/>
                  </a:lnTo>
                  <a:lnTo>
                    <a:pt x="318304" y="893337"/>
                  </a:lnTo>
                  <a:lnTo>
                    <a:pt x="333387" y="888112"/>
                  </a:lnTo>
                  <a:lnTo>
                    <a:pt x="354722" y="885826"/>
                  </a:lnTo>
                  <a:lnTo>
                    <a:pt x="405673" y="882559"/>
                  </a:lnTo>
                  <a:lnTo>
                    <a:pt x="495827" y="882559"/>
                  </a:lnTo>
                  <a:lnTo>
                    <a:pt x="495827" y="802865"/>
                  </a:lnTo>
                  <a:lnTo>
                    <a:pt x="491237" y="766929"/>
                  </a:lnTo>
                  <a:close/>
                </a:path>
                <a:path w="1724659" h="1724659">
                  <a:moveTo>
                    <a:pt x="495827" y="882559"/>
                  </a:moveTo>
                  <a:lnTo>
                    <a:pt x="405673" y="882559"/>
                  </a:lnTo>
                  <a:lnTo>
                    <a:pt x="405673" y="955070"/>
                  </a:lnTo>
                  <a:lnTo>
                    <a:pt x="396171" y="956611"/>
                  </a:lnTo>
                  <a:lnTo>
                    <a:pt x="385505" y="958092"/>
                  </a:lnTo>
                  <a:lnTo>
                    <a:pt x="373981" y="959206"/>
                  </a:lnTo>
                  <a:lnTo>
                    <a:pt x="361905" y="959646"/>
                  </a:lnTo>
                  <a:lnTo>
                    <a:pt x="495827" y="959646"/>
                  </a:lnTo>
                  <a:lnTo>
                    <a:pt x="495827" y="882559"/>
                  </a:lnTo>
                  <a:close/>
                </a:path>
                <a:path w="1724659" h="1724659">
                  <a:moveTo>
                    <a:pt x="349486" y="689842"/>
                  </a:moveTo>
                  <a:lnTo>
                    <a:pt x="300742" y="693437"/>
                  </a:lnTo>
                  <a:lnTo>
                    <a:pt x="247584" y="704868"/>
                  </a:lnTo>
                  <a:lnTo>
                    <a:pt x="240401" y="779347"/>
                  </a:lnTo>
                  <a:lnTo>
                    <a:pt x="264091" y="774651"/>
                  </a:lnTo>
                  <a:lnTo>
                    <a:pt x="290292" y="770688"/>
                  </a:lnTo>
                  <a:lnTo>
                    <a:pt x="316371" y="767951"/>
                  </a:lnTo>
                  <a:lnTo>
                    <a:pt x="339696" y="766929"/>
                  </a:lnTo>
                  <a:lnTo>
                    <a:pt x="491237" y="766929"/>
                  </a:lnTo>
                  <a:lnTo>
                    <a:pt x="490705" y="762764"/>
                  </a:lnTo>
                  <a:lnTo>
                    <a:pt x="474607" y="731191"/>
                  </a:lnTo>
                  <a:lnTo>
                    <a:pt x="446436" y="708366"/>
                  </a:lnTo>
                  <a:lnTo>
                    <a:pt x="405095" y="694510"/>
                  </a:lnTo>
                  <a:lnTo>
                    <a:pt x="349486" y="689842"/>
                  </a:lnTo>
                  <a:close/>
                </a:path>
                <a:path w="1724659" h="1724659">
                  <a:moveTo>
                    <a:pt x="913689" y="941353"/>
                  </a:moveTo>
                  <a:lnTo>
                    <a:pt x="920872" y="1015822"/>
                  </a:lnTo>
                  <a:lnTo>
                    <a:pt x="973462" y="1029950"/>
                  </a:lnTo>
                  <a:lnTo>
                    <a:pt x="1035853" y="1034764"/>
                  </a:lnTo>
                  <a:lnTo>
                    <a:pt x="1096011" y="1030123"/>
                  </a:lnTo>
                  <a:lnTo>
                    <a:pt x="1139144" y="1016453"/>
                  </a:lnTo>
                  <a:lnTo>
                    <a:pt x="1167352" y="994128"/>
                  </a:lnTo>
                  <a:lnTo>
                    <a:pt x="1182737" y="963524"/>
                  </a:lnTo>
                  <a:lnTo>
                    <a:pt x="1183444" y="957677"/>
                  </a:lnTo>
                  <a:lnTo>
                    <a:pt x="1028659" y="957677"/>
                  </a:lnTo>
                  <a:lnTo>
                    <a:pt x="992693" y="956321"/>
                  </a:lnTo>
                  <a:lnTo>
                    <a:pt x="961868" y="952700"/>
                  </a:lnTo>
                  <a:lnTo>
                    <a:pt x="935696" y="947486"/>
                  </a:lnTo>
                  <a:lnTo>
                    <a:pt x="913689" y="941353"/>
                  </a:lnTo>
                  <a:close/>
                </a:path>
                <a:path w="1724659" h="1724659">
                  <a:moveTo>
                    <a:pt x="1056742" y="689842"/>
                  </a:moveTo>
                  <a:lnTo>
                    <a:pt x="999481" y="694510"/>
                  </a:lnTo>
                  <a:lnTo>
                    <a:pt x="957015" y="708366"/>
                  </a:lnTo>
                  <a:lnTo>
                    <a:pt x="911712" y="762759"/>
                  </a:lnTo>
                  <a:lnTo>
                    <a:pt x="906495" y="802855"/>
                  </a:lnTo>
                  <a:lnTo>
                    <a:pt x="914488" y="846902"/>
                  </a:lnTo>
                  <a:lnTo>
                    <a:pt x="937607" y="874472"/>
                  </a:lnTo>
                  <a:lnTo>
                    <a:pt x="974568" y="888937"/>
                  </a:lnTo>
                  <a:lnTo>
                    <a:pt x="1024084" y="893669"/>
                  </a:lnTo>
                  <a:lnTo>
                    <a:pt x="1055536" y="894329"/>
                  </a:lnTo>
                  <a:lnTo>
                    <a:pt x="1078230" y="897502"/>
                  </a:lnTo>
                  <a:lnTo>
                    <a:pt x="1091980" y="906433"/>
                  </a:lnTo>
                  <a:lnTo>
                    <a:pt x="1096605" y="924369"/>
                  </a:lnTo>
                  <a:lnTo>
                    <a:pt x="1092511" y="941147"/>
                  </a:lnTo>
                  <a:lnTo>
                    <a:pt x="1080027" y="951311"/>
                  </a:lnTo>
                  <a:lnTo>
                    <a:pt x="1058845" y="956331"/>
                  </a:lnTo>
                  <a:lnTo>
                    <a:pt x="1028659" y="957677"/>
                  </a:lnTo>
                  <a:lnTo>
                    <a:pt x="1183444" y="957677"/>
                  </a:lnTo>
                  <a:lnTo>
                    <a:pt x="1177232" y="871695"/>
                  </a:lnTo>
                  <a:lnTo>
                    <a:pt x="1149675" y="840911"/>
                  </a:lnTo>
                  <a:lnTo>
                    <a:pt x="1109135" y="826540"/>
                  </a:lnTo>
                  <a:lnTo>
                    <a:pt x="1060020" y="822456"/>
                  </a:lnTo>
                  <a:lnTo>
                    <a:pt x="1033959" y="821651"/>
                  </a:lnTo>
                  <a:lnTo>
                    <a:pt x="1014206" y="818946"/>
                  </a:lnTo>
                  <a:lnTo>
                    <a:pt x="1001679" y="812443"/>
                  </a:lnTo>
                  <a:lnTo>
                    <a:pt x="997299" y="800247"/>
                  </a:lnTo>
                  <a:lnTo>
                    <a:pt x="1000627" y="783463"/>
                  </a:lnTo>
                  <a:lnTo>
                    <a:pt x="1011673" y="773297"/>
                  </a:lnTo>
                  <a:lnTo>
                    <a:pt x="1032029" y="768276"/>
                  </a:lnTo>
                  <a:lnTo>
                    <a:pt x="1063286" y="766929"/>
                  </a:lnTo>
                  <a:lnTo>
                    <a:pt x="1161375" y="766929"/>
                  </a:lnTo>
                  <a:lnTo>
                    <a:pt x="1155388" y="704868"/>
                  </a:lnTo>
                  <a:lnTo>
                    <a:pt x="1128955" y="698112"/>
                  </a:lnTo>
                  <a:lnTo>
                    <a:pt x="1102641" y="693437"/>
                  </a:lnTo>
                  <a:lnTo>
                    <a:pt x="1078040" y="690721"/>
                  </a:lnTo>
                  <a:lnTo>
                    <a:pt x="1056742" y="689842"/>
                  </a:lnTo>
                  <a:close/>
                </a:path>
                <a:path w="1724659" h="1724659">
                  <a:moveTo>
                    <a:pt x="1161375" y="766929"/>
                  </a:moveTo>
                  <a:lnTo>
                    <a:pt x="1063286" y="766929"/>
                  </a:lnTo>
                  <a:lnTo>
                    <a:pt x="1087708" y="767949"/>
                  </a:lnTo>
                  <a:lnTo>
                    <a:pt x="1114154" y="770683"/>
                  </a:lnTo>
                  <a:lnTo>
                    <a:pt x="1139987" y="774642"/>
                  </a:lnTo>
                  <a:lnTo>
                    <a:pt x="1162571" y="779337"/>
                  </a:lnTo>
                  <a:lnTo>
                    <a:pt x="1161375" y="766929"/>
                  </a:lnTo>
                  <a:close/>
                </a:path>
                <a:path w="1724659" h="1724659">
                  <a:moveTo>
                    <a:pt x="51820" y="567207"/>
                  </a:moveTo>
                  <a:lnTo>
                    <a:pt x="36340" y="613834"/>
                  </a:lnTo>
                  <a:lnTo>
                    <a:pt x="23484" y="661597"/>
                  </a:lnTo>
                  <a:lnTo>
                    <a:pt x="13337" y="710411"/>
                  </a:lnTo>
                  <a:lnTo>
                    <a:pt x="5984" y="760191"/>
                  </a:lnTo>
                  <a:lnTo>
                    <a:pt x="1510" y="810852"/>
                  </a:lnTo>
                  <a:lnTo>
                    <a:pt x="0" y="862308"/>
                  </a:lnTo>
                  <a:lnTo>
                    <a:pt x="1510" y="913768"/>
                  </a:lnTo>
                  <a:lnTo>
                    <a:pt x="5984" y="964430"/>
                  </a:lnTo>
                  <a:lnTo>
                    <a:pt x="13337" y="1014208"/>
                  </a:lnTo>
                  <a:lnTo>
                    <a:pt x="23484" y="1063019"/>
                  </a:lnTo>
                  <a:lnTo>
                    <a:pt x="36340" y="1110777"/>
                  </a:lnTo>
                  <a:lnTo>
                    <a:pt x="51820" y="1157399"/>
                  </a:lnTo>
                  <a:lnTo>
                    <a:pt x="153126" y="1120520"/>
                  </a:lnTo>
                  <a:lnTo>
                    <a:pt x="137144" y="1071441"/>
                  </a:lnTo>
                  <a:lnTo>
                    <a:pt x="124492" y="1020952"/>
                  </a:lnTo>
                  <a:lnTo>
                    <a:pt x="115296" y="969182"/>
                  </a:lnTo>
                  <a:lnTo>
                    <a:pt x="109685" y="916258"/>
                  </a:lnTo>
                  <a:lnTo>
                    <a:pt x="107787" y="862308"/>
                  </a:lnTo>
                  <a:lnTo>
                    <a:pt x="109685" y="808359"/>
                  </a:lnTo>
                  <a:lnTo>
                    <a:pt x="115296" y="755435"/>
                  </a:lnTo>
                  <a:lnTo>
                    <a:pt x="124492" y="703664"/>
                  </a:lnTo>
                  <a:lnTo>
                    <a:pt x="137144" y="653175"/>
                  </a:lnTo>
                  <a:lnTo>
                    <a:pt x="153126" y="604096"/>
                  </a:lnTo>
                  <a:lnTo>
                    <a:pt x="51820" y="567207"/>
                  </a:lnTo>
                  <a:close/>
                </a:path>
                <a:path w="1724659" h="1724659">
                  <a:moveTo>
                    <a:pt x="1672786" y="567207"/>
                  </a:moveTo>
                  <a:lnTo>
                    <a:pt x="1571480" y="604096"/>
                  </a:lnTo>
                  <a:lnTo>
                    <a:pt x="1587463" y="653175"/>
                  </a:lnTo>
                  <a:lnTo>
                    <a:pt x="1600118" y="703664"/>
                  </a:lnTo>
                  <a:lnTo>
                    <a:pt x="1609317" y="755435"/>
                  </a:lnTo>
                  <a:lnTo>
                    <a:pt x="1614930" y="808359"/>
                  </a:lnTo>
                  <a:lnTo>
                    <a:pt x="1616830" y="862308"/>
                  </a:lnTo>
                  <a:lnTo>
                    <a:pt x="1614930" y="916258"/>
                  </a:lnTo>
                  <a:lnTo>
                    <a:pt x="1609317" y="969182"/>
                  </a:lnTo>
                  <a:lnTo>
                    <a:pt x="1600118" y="1020952"/>
                  </a:lnTo>
                  <a:lnTo>
                    <a:pt x="1587463" y="1071441"/>
                  </a:lnTo>
                  <a:lnTo>
                    <a:pt x="1571480" y="1120520"/>
                  </a:lnTo>
                  <a:lnTo>
                    <a:pt x="1672786" y="1157399"/>
                  </a:lnTo>
                  <a:lnTo>
                    <a:pt x="1688271" y="1110777"/>
                  </a:lnTo>
                  <a:lnTo>
                    <a:pt x="1701130" y="1063019"/>
                  </a:lnTo>
                  <a:lnTo>
                    <a:pt x="1711279" y="1014208"/>
                  </a:lnTo>
                  <a:lnTo>
                    <a:pt x="1718632" y="964430"/>
                  </a:lnTo>
                  <a:lnTo>
                    <a:pt x="1723107" y="913768"/>
                  </a:lnTo>
                  <a:lnTo>
                    <a:pt x="1724617" y="862308"/>
                  </a:lnTo>
                  <a:lnTo>
                    <a:pt x="1723107" y="810852"/>
                  </a:lnTo>
                  <a:lnTo>
                    <a:pt x="1718632" y="760191"/>
                  </a:lnTo>
                  <a:lnTo>
                    <a:pt x="1711279" y="710411"/>
                  </a:lnTo>
                  <a:lnTo>
                    <a:pt x="1701130" y="661597"/>
                  </a:lnTo>
                  <a:lnTo>
                    <a:pt x="1688271" y="613834"/>
                  </a:lnTo>
                  <a:lnTo>
                    <a:pt x="1672786" y="567207"/>
                  </a:lnTo>
                  <a:close/>
                </a:path>
                <a:path w="1724659" h="1724659">
                  <a:moveTo>
                    <a:pt x="646734" y="517387"/>
                  </a:moveTo>
                  <a:lnTo>
                    <a:pt x="556579" y="527188"/>
                  </a:lnTo>
                  <a:lnTo>
                    <a:pt x="556579" y="1011906"/>
                  </a:lnTo>
                  <a:lnTo>
                    <a:pt x="586410" y="1020435"/>
                  </a:lnTo>
                  <a:lnTo>
                    <a:pt x="619301" y="1027746"/>
                  </a:lnTo>
                  <a:lnTo>
                    <a:pt x="654150" y="1032853"/>
                  </a:lnTo>
                  <a:lnTo>
                    <a:pt x="689853" y="1034774"/>
                  </a:lnTo>
                  <a:lnTo>
                    <a:pt x="740280" y="1031434"/>
                  </a:lnTo>
                  <a:lnTo>
                    <a:pt x="782760" y="1020254"/>
                  </a:lnTo>
                  <a:lnTo>
                    <a:pt x="816750" y="999493"/>
                  </a:lnTo>
                  <a:lnTo>
                    <a:pt x="841702" y="967408"/>
                  </a:lnTo>
                  <a:lnTo>
                    <a:pt x="845012" y="957688"/>
                  </a:lnTo>
                  <a:lnTo>
                    <a:pt x="697046" y="957688"/>
                  </a:lnTo>
                  <a:lnTo>
                    <a:pt x="685044" y="957309"/>
                  </a:lnTo>
                  <a:lnTo>
                    <a:pt x="673107" y="956133"/>
                  </a:lnTo>
                  <a:lnTo>
                    <a:pt x="660562" y="954101"/>
                  </a:lnTo>
                  <a:lnTo>
                    <a:pt x="646734" y="951154"/>
                  </a:lnTo>
                  <a:lnTo>
                    <a:pt x="646734" y="773578"/>
                  </a:lnTo>
                  <a:lnTo>
                    <a:pt x="658908" y="770967"/>
                  </a:lnTo>
                  <a:lnTo>
                    <a:pt x="671219" y="768856"/>
                  </a:lnTo>
                  <a:lnTo>
                    <a:pt x="683865" y="767444"/>
                  </a:lnTo>
                  <a:lnTo>
                    <a:pt x="697046" y="766929"/>
                  </a:lnTo>
                  <a:lnTo>
                    <a:pt x="845662" y="766929"/>
                  </a:lnTo>
                  <a:lnTo>
                    <a:pt x="842501" y="757204"/>
                  </a:lnTo>
                  <a:lnTo>
                    <a:pt x="819444" y="725120"/>
                  </a:lnTo>
                  <a:lnTo>
                    <a:pt x="789148" y="704360"/>
                  </a:lnTo>
                  <a:lnTo>
                    <a:pt x="768236" y="697936"/>
                  </a:lnTo>
                  <a:lnTo>
                    <a:pt x="646734" y="697936"/>
                  </a:lnTo>
                  <a:lnTo>
                    <a:pt x="646734" y="517387"/>
                  </a:lnTo>
                  <a:close/>
                </a:path>
                <a:path w="1724659" h="1724659">
                  <a:moveTo>
                    <a:pt x="845662" y="766929"/>
                  </a:moveTo>
                  <a:lnTo>
                    <a:pt x="697046" y="766929"/>
                  </a:lnTo>
                  <a:lnTo>
                    <a:pt x="729039" y="771542"/>
                  </a:lnTo>
                  <a:lnTo>
                    <a:pt x="751665" y="787180"/>
                  </a:lnTo>
                  <a:lnTo>
                    <a:pt x="765107" y="816536"/>
                  </a:lnTo>
                  <a:lnTo>
                    <a:pt x="769547" y="862308"/>
                  </a:lnTo>
                  <a:lnTo>
                    <a:pt x="765107" y="908076"/>
                  </a:lnTo>
                  <a:lnTo>
                    <a:pt x="751665" y="937433"/>
                  </a:lnTo>
                  <a:lnTo>
                    <a:pt x="729039" y="953073"/>
                  </a:lnTo>
                  <a:lnTo>
                    <a:pt x="697046" y="957688"/>
                  </a:lnTo>
                  <a:lnTo>
                    <a:pt x="845012" y="957688"/>
                  </a:lnTo>
                  <a:lnTo>
                    <a:pt x="857074" y="922261"/>
                  </a:lnTo>
                  <a:lnTo>
                    <a:pt x="862319" y="862308"/>
                  </a:lnTo>
                  <a:lnTo>
                    <a:pt x="857174" y="802352"/>
                  </a:lnTo>
                  <a:lnTo>
                    <a:pt x="845662" y="766929"/>
                  </a:lnTo>
                  <a:close/>
                </a:path>
                <a:path w="1724659" h="1724659">
                  <a:moveTo>
                    <a:pt x="711412" y="689842"/>
                  </a:moveTo>
                  <a:lnTo>
                    <a:pt x="695050" y="690506"/>
                  </a:lnTo>
                  <a:lnTo>
                    <a:pt x="678519" y="692287"/>
                  </a:lnTo>
                  <a:lnTo>
                    <a:pt x="662266" y="694869"/>
                  </a:lnTo>
                  <a:lnTo>
                    <a:pt x="646734" y="697936"/>
                  </a:lnTo>
                  <a:lnTo>
                    <a:pt x="768236" y="697936"/>
                  </a:lnTo>
                  <a:lnTo>
                    <a:pt x="752756" y="693181"/>
                  </a:lnTo>
                  <a:lnTo>
                    <a:pt x="711412" y="689842"/>
                  </a:lnTo>
                  <a:close/>
                </a:path>
                <a:path w="1724659" h="1724659">
                  <a:moveTo>
                    <a:pt x="862308" y="0"/>
                  </a:moveTo>
                  <a:lnTo>
                    <a:pt x="810789" y="1513"/>
                  </a:lnTo>
                  <a:lnTo>
                    <a:pt x="760068" y="5997"/>
                  </a:lnTo>
                  <a:lnTo>
                    <a:pt x="710230" y="13367"/>
                  </a:lnTo>
                  <a:lnTo>
                    <a:pt x="661362" y="23538"/>
                  </a:lnTo>
                  <a:lnTo>
                    <a:pt x="613547" y="36423"/>
                  </a:lnTo>
                  <a:lnTo>
                    <a:pt x="566871" y="51939"/>
                  </a:lnTo>
                  <a:lnTo>
                    <a:pt x="521419" y="70001"/>
                  </a:lnTo>
                  <a:lnTo>
                    <a:pt x="477277" y="90523"/>
                  </a:lnTo>
                  <a:lnTo>
                    <a:pt x="434528" y="113419"/>
                  </a:lnTo>
                  <a:lnTo>
                    <a:pt x="393258" y="138607"/>
                  </a:lnTo>
                  <a:lnTo>
                    <a:pt x="353553" y="165999"/>
                  </a:lnTo>
                  <a:lnTo>
                    <a:pt x="315497" y="195511"/>
                  </a:lnTo>
                  <a:lnTo>
                    <a:pt x="279176" y="227058"/>
                  </a:lnTo>
                  <a:lnTo>
                    <a:pt x="244674" y="260555"/>
                  </a:lnTo>
                  <a:lnTo>
                    <a:pt x="212077" y="295917"/>
                  </a:lnTo>
                  <a:lnTo>
                    <a:pt x="181469" y="333059"/>
                  </a:lnTo>
                  <a:lnTo>
                    <a:pt x="152936" y="371895"/>
                  </a:lnTo>
                  <a:lnTo>
                    <a:pt x="126563" y="412341"/>
                  </a:lnTo>
                  <a:lnTo>
                    <a:pt x="102434" y="454312"/>
                  </a:lnTo>
                  <a:lnTo>
                    <a:pt x="80636" y="497723"/>
                  </a:lnTo>
                  <a:lnTo>
                    <a:pt x="178340" y="543292"/>
                  </a:lnTo>
                  <a:lnTo>
                    <a:pt x="199663" y="501164"/>
                  </a:lnTo>
                  <a:lnTo>
                    <a:pt x="223492" y="460601"/>
                  </a:lnTo>
                  <a:lnTo>
                    <a:pt x="249725" y="421706"/>
                  </a:lnTo>
                  <a:lnTo>
                    <a:pt x="278261" y="384580"/>
                  </a:lnTo>
                  <a:lnTo>
                    <a:pt x="308996" y="349326"/>
                  </a:lnTo>
                  <a:lnTo>
                    <a:pt x="341829" y="316046"/>
                  </a:lnTo>
                  <a:lnTo>
                    <a:pt x="376658" y="284841"/>
                  </a:lnTo>
                  <a:lnTo>
                    <a:pt x="413381" y="255814"/>
                  </a:lnTo>
                  <a:lnTo>
                    <a:pt x="451895" y="229067"/>
                  </a:lnTo>
                  <a:lnTo>
                    <a:pt x="492099" y="204702"/>
                  </a:lnTo>
                  <a:lnTo>
                    <a:pt x="533891" y="182821"/>
                  </a:lnTo>
                  <a:lnTo>
                    <a:pt x="577168" y="163527"/>
                  </a:lnTo>
                  <a:lnTo>
                    <a:pt x="621828" y="146921"/>
                  </a:lnTo>
                  <a:lnTo>
                    <a:pt x="667770" y="133105"/>
                  </a:lnTo>
                  <a:lnTo>
                    <a:pt x="714891" y="122181"/>
                  </a:lnTo>
                  <a:lnTo>
                    <a:pt x="763089" y="114252"/>
                  </a:lnTo>
                  <a:lnTo>
                    <a:pt x="812262" y="109420"/>
                  </a:lnTo>
                  <a:lnTo>
                    <a:pt x="862308" y="107787"/>
                  </a:lnTo>
                  <a:lnTo>
                    <a:pt x="1279572" y="107787"/>
                  </a:lnTo>
                  <a:lnTo>
                    <a:pt x="1247339" y="90523"/>
                  </a:lnTo>
                  <a:lnTo>
                    <a:pt x="1203197" y="70001"/>
                  </a:lnTo>
                  <a:lnTo>
                    <a:pt x="1157745" y="51939"/>
                  </a:lnTo>
                  <a:lnTo>
                    <a:pt x="1111069" y="36423"/>
                  </a:lnTo>
                  <a:lnTo>
                    <a:pt x="1063255" y="23538"/>
                  </a:lnTo>
                  <a:lnTo>
                    <a:pt x="1014386" y="13367"/>
                  </a:lnTo>
                  <a:lnTo>
                    <a:pt x="964549" y="5997"/>
                  </a:lnTo>
                  <a:lnTo>
                    <a:pt x="913828" y="1513"/>
                  </a:lnTo>
                  <a:lnTo>
                    <a:pt x="862308" y="0"/>
                  </a:lnTo>
                  <a:close/>
                </a:path>
                <a:path w="1724659" h="1724659">
                  <a:moveTo>
                    <a:pt x="1279572" y="107787"/>
                  </a:moveTo>
                  <a:lnTo>
                    <a:pt x="862308" y="107787"/>
                  </a:lnTo>
                  <a:lnTo>
                    <a:pt x="912356" y="109420"/>
                  </a:lnTo>
                  <a:lnTo>
                    <a:pt x="961531" y="114252"/>
                  </a:lnTo>
                  <a:lnTo>
                    <a:pt x="1009731" y="122181"/>
                  </a:lnTo>
                  <a:lnTo>
                    <a:pt x="1056853" y="133105"/>
                  </a:lnTo>
                  <a:lnTo>
                    <a:pt x="1102796" y="146921"/>
                  </a:lnTo>
                  <a:lnTo>
                    <a:pt x="1147458" y="163527"/>
                  </a:lnTo>
                  <a:lnTo>
                    <a:pt x="1190735" y="182821"/>
                  </a:lnTo>
                  <a:lnTo>
                    <a:pt x="1232528" y="204702"/>
                  </a:lnTo>
                  <a:lnTo>
                    <a:pt x="1272732" y="229067"/>
                  </a:lnTo>
                  <a:lnTo>
                    <a:pt x="1311246" y="255814"/>
                  </a:lnTo>
                  <a:lnTo>
                    <a:pt x="1347968" y="284841"/>
                  </a:lnTo>
                  <a:lnTo>
                    <a:pt x="1382796" y="316046"/>
                  </a:lnTo>
                  <a:lnTo>
                    <a:pt x="1415627" y="349326"/>
                  </a:lnTo>
                  <a:lnTo>
                    <a:pt x="1446361" y="384580"/>
                  </a:lnTo>
                  <a:lnTo>
                    <a:pt x="1474893" y="421706"/>
                  </a:lnTo>
                  <a:lnTo>
                    <a:pt x="1501123" y="460601"/>
                  </a:lnTo>
                  <a:lnTo>
                    <a:pt x="1524948" y="501164"/>
                  </a:lnTo>
                  <a:lnTo>
                    <a:pt x="1546267" y="543292"/>
                  </a:lnTo>
                  <a:lnTo>
                    <a:pt x="1643970" y="497723"/>
                  </a:lnTo>
                  <a:lnTo>
                    <a:pt x="1622173" y="454312"/>
                  </a:lnTo>
                  <a:lnTo>
                    <a:pt x="1598046" y="412341"/>
                  </a:lnTo>
                  <a:lnTo>
                    <a:pt x="1571674" y="371895"/>
                  </a:lnTo>
                  <a:lnTo>
                    <a:pt x="1543142" y="333059"/>
                  </a:lnTo>
                  <a:lnTo>
                    <a:pt x="1512536" y="295917"/>
                  </a:lnTo>
                  <a:lnTo>
                    <a:pt x="1479939" y="260555"/>
                  </a:lnTo>
                  <a:lnTo>
                    <a:pt x="1445438" y="227058"/>
                  </a:lnTo>
                  <a:lnTo>
                    <a:pt x="1409117" y="195511"/>
                  </a:lnTo>
                  <a:lnTo>
                    <a:pt x="1371062" y="165999"/>
                  </a:lnTo>
                  <a:lnTo>
                    <a:pt x="1331357" y="138607"/>
                  </a:lnTo>
                  <a:lnTo>
                    <a:pt x="1290088" y="113419"/>
                  </a:lnTo>
                  <a:lnTo>
                    <a:pt x="1279572" y="107787"/>
                  </a:lnTo>
                  <a:close/>
                </a:path>
                <a:path w="1724659" h="1724659">
                  <a:moveTo>
                    <a:pt x="178340" y="1181314"/>
                  </a:moveTo>
                  <a:lnTo>
                    <a:pt x="80636" y="1226884"/>
                  </a:lnTo>
                  <a:lnTo>
                    <a:pt x="102434" y="1270295"/>
                  </a:lnTo>
                  <a:lnTo>
                    <a:pt x="126563" y="1312268"/>
                  </a:lnTo>
                  <a:lnTo>
                    <a:pt x="152936" y="1352715"/>
                  </a:lnTo>
                  <a:lnTo>
                    <a:pt x="181469" y="1391553"/>
                  </a:lnTo>
                  <a:lnTo>
                    <a:pt x="212077" y="1428695"/>
                  </a:lnTo>
                  <a:lnTo>
                    <a:pt x="244674" y="1464058"/>
                  </a:lnTo>
                  <a:lnTo>
                    <a:pt x="279176" y="1497556"/>
                  </a:lnTo>
                  <a:lnTo>
                    <a:pt x="315497" y="1529104"/>
                  </a:lnTo>
                  <a:lnTo>
                    <a:pt x="353553" y="1558616"/>
                  </a:lnTo>
                  <a:lnTo>
                    <a:pt x="393258" y="1586009"/>
                  </a:lnTo>
                  <a:lnTo>
                    <a:pt x="434528" y="1611196"/>
                  </a:lnTo>
                  <a:lnTo>
                    <a:pt x="477277" y="1634093"/>
                  </a:lnTo>
                  <a:lnTo>
                    <a:pt x="521419" y="1654615"/>
                  </a:lnTo>
                  <a:lnTo>
                    <a:pt x="566871" y="1672677"/>
                  </a:lnTo>
                  <a:lnTo>
                    <a:pt x="613547" y="1688193"/>
                  </a:lnTo>
                  <a:lnTo>
                    <a:pt x="661362" y="1701079"/>
                  </a:lnTo>
                  <a:lnTo>
                    <a:pt x="710230" y="1711249"/>
                  </a:lnTo>
                  <a:lnTo>
                    <a:pt x="760068" y="1718619"/>
                  </a:lnTo>
                  <a:lnTo>
                    <a:pt x="810789" y="1723103"/>
                  </a:lnTo>
                  <a:lnTo>
                    <a:pt x="862308" y="1724617"/>
                  </a:lnTo>
                  <a:lnTo>
                    <a:pt x="913828" y="1723103"/>
                  </a:lnTo>
                  <a:lnTo>
                    <a:pt x="964549" y="1718619"/>
                  </a:lnTo>
                  <a:lnTo>
                    <a:pt x="1014386" y="1711249"/>
                  </a:lnTo>
                  <a:lnTo>
                    <a:pt x="1063255" y="1701079"/>
                  </a:lnTo>
                  <a:lnTo>
                    <a:pt x="1111069" y="1688193"/>
                  </a:lnTo>
                  <a:lnTo>
                    <a:pt x="1157745" y="1672677"/>
                  </a:lnTo>
                  <a:lnTo>
                    <a:pt x="1203197" y="1654615"/>
                  </a:lnTo>
                  <a:lnTo>
                    <a:pt x="1247339" y="1634093"/>
                  </a:lnTo>
                  <a:lnTo>
                    <a:pt x="1279570" y="1616830"/>
                  </a:lnTo>
                  <a:lnTo>
                    <a:pt x="862308" y="1616830"/>
                  </a:lnTo>
                  <a:lnTo>
                    <a:pt x="812262" y="1615196"/>
                  </a:lnTo>
                  <a:lnTo>
                    <a:pt x="763089" y="1610364"/>
                  </a:lnTo>
                  <a:lnTo>
                    <a:pt x="714891" y="1602435"/>
                  </a:lnTo>
                  <a:lnTo>
                    <a:pt x="667770" y="1591511"/>
                  </a:lnTo>
                  <a:lnTo>
                    <a:pt x="621828" y="1577694"/>
                  </a:lnTo>
                  <a:lnTo>
                    <a:pt x="577168" y="1561087"/>
                  </a:lnTo>
                  <a:lnTo>
                    <a:pt x="533891" y="1541792"/>
                  </a:lnTo>
                  <a:lnTo>
                    <a:pt x="492099" y="1519910"/>
                  </a:lnTo>
                  <a:lnTo>
                    <a:pt x="451895" y="1495544"/>
                  </a:lnTo>
                  <a:lnTo>
                    <a:pt x="413381" y="1468796"/>
                  </a:lnTo>
                  <a:lnTo>
                    <a:pt x="376658" y="1439769"/>
                  </a:lnTo>
                  <a:lnTo>
                    <a:pt x="341829" y="1408563"/>
                  </a:lnTo>
                  <a:lnTo>
                    <a:pt x="308996" y="1375282"/>
                  </a:lnTo>
                  <a:lnTo>
                    <a:pt x="278261" y="1340027"/>
                  </a:lnTo>
                  <a:lnTo>
                    <a:pt x="249725" y="1302901"/>
                  </a:lnTo>
                  <a:lnTo>
                    <a:pt x="223492" y="1264005"/>
                  </a:lnTo>
                  <a:lnTo>
                    <a:pt x="199663" y="1223442"/>
                  </a:lnTo>
                  <a:lnTo>
                    <a:pt x="178340" y="1181314"/>
                  </a:lnTo>
                  <a:close/>
                </a:path>
                <a:path w="1724659" h="1724659">
                  <a:moveTo>
                    <a:pt x="1546267" y="1181314"/>
                  </a:moveTo>
                  <a:lnTo>
                    <a:pt x="1524948" y="1223442"/>
                  </a:lnTo>
                  <a:lnTo>
                    <a:pt x="1501123" y="1264005"/>
                  </a:lnTo>
                  <a:lnTo>
                    <a:pt x="1474893" y="1302901"/>
                  </a:lnTo>
                  <a:lnTo>
                    <a:pt x="1446361" y="1340027"/>
                  </a:lnTo>
                  <a:lnTo>
                    <a:pt x="1415627" y="1375282"/>
                  </a:lnTo>
                  <a:lnTo>
                    <a:pt x="1382796" y="1408563"/>
                  </a:lnTo>
                  <a:lnTo>
                    <a:pt x="1347968" y="1439769"/>
                  </a:lnTo>
                  <a:lnTo>
                    <a:pt x="1311246" y="1468796"/>
                  </a:lnTo>
                  <a:lnTo>
                    <a:pt x="1272732" y="1495544"/>
                  </a:lnTo>
                  <a:lnTo>
                    <a:pt x="1232528" y="1519910"/>
                  </a:lnTo>
                  <a:lnTo>
                    <a:pt x="1190735" y="1541792"/>
                  </a:lnTo>
                  <a:lnTo>
                    <a:pt x="1147458" y="1561087"/>
                  </a:lnTo>
                  <a:lnTo>
                    <a:pt x="1102796" y="1577694"/>
                  </a:lnTo>
                  <a:lnTo>
                    <a:pt x="1056853" y="1591511"/>
                  </a:lnTo>
                  <a:lnTo>
                    <a:pt x="1009731" y="1602435"/>
                  </a:lnTo>
                  <a:lnTo>
                    <a:pt x="961531" y="1610364"/>
                  </a:lnTo>
                  <a:lnTo>
                    <a:pt x="912356" y="1615196"/>
                  </a:lnTo>
                  <a:lnTo>
                    <a:pt x="862308" y="1616830"/>
                  </a:lnTo>
                  <a:lnTo>
                    <a:pt x="1279570" y="1616830"/>
                  </a:lnTo>
                  <a:lnTo>
                    <a:pt x="1331357" y="1586009"/>
                  </a:lnTo>
                  <a:lnTo>
                    <a:pt x="1371062" y="1558616"/>
                  </a:lnTo>
                  <a:lnTo>
                    <a:pt x="1409117" y="1529104"/>
                  </a:lnTo>
                  <a:lnTo>
                    <a:pt x="1445438" y="1497556"/>
                  </a:lnTo>
                  <a:lnTo>
                    <a:pt x="1479939" y="1464058"/>
                  </a:lnTo>
                  <a:lnTo>
                    <a:pt x="1512536" y="1428695"/>
                  </a:lnTo>
                  <a:lnTo>
                    <a:pt x="1543142" y="1391553"/>
                  </a:lnTo>
                  <a:lnTo>
                    <a:pt x="1571674" y="1352715"/>
                  </a:lnTo>
                  <a:lnTo>
                    <a:pt x="1598046" y="1312268"/>
                  </a:lnTo>
                  <a:lnTo>
                    <a:pt x="1622173" y="1270295"/>
                  </a:lnTo>
                  <a:lnTo>
                    <a:pt x="1643970" y="1226884"/>
                  </a:lnTo>
                  <a:lnTo>
                    <a:pt x="1546267" y="1181314"/>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24" name="object 24"/>
          <p:cNvSpPr txBox="1">
            <a:spLocks noGrp="1"/>
          </p:cNvSpPr>
          <p:nvPr>
            <p:ph type="title"/>
          </p:nvPr>
        </p:nvSpPr>
        <p:spPr>
          <a:xfrm>
            <a:off x="1139097" y="3133376"/>
            <a:ext cx="1929130" cy="2035810"/>
          </a:xfrm>
          <a:prstGeom prst="rect">
            <a:avLst/>
          </a:prstGeom>
        </p:spPr>
        <p:txBody>
          <a:bodyPr vert="horz" wrap="square" lIns="0" tIns="11430" rIns="0" bIns="0" rtlCol="0" anchor="t">
            <a:spAutoFit/>
          </a:bodyPr>
          <a:lstStyle/>
          <a:p>
            <a:pPr marL="12700">
              <a:lnSpc>
                <a:spcPct val="100000"/>
              </a:lnSpc>
              <a:spcBef>
                <a:spcPts val="90"/>
              </a:spcBef>
            </a:pPr>
            <a:r>
              <a:rPr lang="en-GB" sz="13200" spc="-25" noProof="0" dirty="0">
                <a:solidFill>
                  <a:schemeClr val="bg1"/>
                </a:solidFill>
              </a:rPr>
              <a:t>4</a:t>
            </a:r>
          </a:p>
        </p:txBody>
      </p:sp>
      <p:sp>
        <p:nvSpPr>
          <p:cNvPr id="25" name="object 25"/>
          <p:cNvSpPr txBox="1"/>
          <p:nvPr/>
        </p:nvSpPr>
        <p:spPr>
          <a:xfrm>
            <a:off x="1139097" y="5967083"/>
            <a:ext cx="8608153" cy="689932"/>
          </a:xfrm>
          <a:prstGeom prst="rect">
            <a:avLst/>
          </a:prstGeom>
        </p:spPr>
        <p:txBody>
          <a:bodyPr vert="horz" wrap="square" lIns="0" tIns="81280" rIns="0" bIns="0" rtlCol="0" anchor="t">
            <a:spAutoFit/>
          </a:bodyPr>
          <a:lstStyle/>
          <a:p>
            <a:pPr marL="12700" marR="0" lvl="0" indent="0" defTabSz="914400" eaLnBrk="1" fontAlgn="auto" latinLnBrk="0" hangingPunct="1">
              <a:lnSpc>
                <a:spcPct val="100000"/>
              </a:lnSpc>
              <a:spcBef>
                <a:spcPts val="640"/>
              </a:spcBef>
              <a:spcAft>
                <a:spcPts val="0"/>
              </a:spcAft>
              <a:buClrTx/>
              <a:buSzTx/>
              <a:buFontTx/>
              <a:buNone/>
              <a:tabLst/>
              <a:defRPr/>
            </a:pPr>
            <a:r>
              <a:rPr kumimoji="0" lang="en-GB" sz="3950" b="0" i="0" u="none" strike="noStrike" kern="0" cap="none" spc="-125" normalizeH="0" baseline="0" noProof="0" dirty="0">
                <a:ln>
                  <a:noFill/>
                </a:ln>
                <a:solidFill>
                  <a:prstClr val="white"/>
                </a:solidFill>
                <a:effectLst/>
                <a:uLnTx/>
                <a:uFillTx/>
                <a:latin typeface="Brave Sans Bold"/>
                <a:cs typeface="Brave Sans"/>
              </a:rPr>
              <a:t>The team</a:t>
            </a:r>
          </a:p>
        </p:txBody>
      </p:sp>
    </p:spTree>
    <p:extLst>
      <p:ext uri="{BB962C8B-B14F-4D97-AF65-F5344CB8AC3E}">
        <p14:creationId xmlns:p14="http://schemas.microsoft.com/office/powerpoint/2010/main" val="4136780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2EBD123-9A76-07D7-48DD-93E760FC025E}"/>
              </a:ext>
            </a:extLst>
          </p:cNvPr>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GB" sz="18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GB" sz="1800" b="0" i="0" u="none" strike="noStrike" kern="0" cap="none" spc="0" normalizeH="0" baseline="0" noProof="0" dirty="0">
              <a:ln>
                <a:noFill/>
              </a:ln>
              <a:solidFill>
                <a:prstClr val="black">
                  <a:tint val="75000"/>
                </a:prstClr>
              </a:solidFill>
              <a:effectLst/>
              <a:uLnTx/>
              <a:uFillTx/>
            </a:endParaRPr>
          </a:p>
        </p:txBody>
      </p:sp>
      <p:sp>
        <p:nvSpPr>
          <p:cNvPr id="4" name="object 4">
            <a:extLst>
              <a:ext uri="{FF2B5EF4-FFF2-40B4-BE49-F238E27FC236}">
                <a16:creationId xmlns:a16="http://schemas.microsoft.com/office/drawing/2014/main" id="{CB8B1F83-B8B6-4DBB-24C5-2B02009DFF3B}"/>
              </a:ext>
            </a:extLst>
          </p:cNvPr>
          <p:cNvSpPr txBox="1">
            <a:spLocks/>
          </p:cNvSpPr>
          <p:nvPr/>
        </p:nvSpPr>
        <p:spPr>
          <a:xfrm>
            <a:off x="490397" y="898986"/>
            <a:ext cx="7935434" cy="9052508"/>
          </a:xfrm>
          <a:prstGeom prst="rect">
            <a:avLst/>
          </a:prstGeom>
          <a:ln>
            <a:solidFill>
              <a:schemeClr val="bg2"/>
            </a:solidFill>
          </a:ln>
        </p:spPr>
        <p:txBody>
          <a:bodyPr vert="horz" wrap="square" lIns="0" tIns="69880" rIns="0" bIns="0" rtlCol="0" anchor="t">
            <a:spAutoFit/>
          </a:bodyPr>
          <a:lstStyle>
            <a:lvl1pPr>
              <a:defRPr sz="3950" b="1" i="0">
                <a:solidFill>
                  <a:srgbClr val="DB1437"/>
                </a:solidFill>
                <a:latin typeface="Brave Sans Bold"/>
                <a:ea typeface="+mj-ea"/>
                <a:cs typeface="Brave Sans Bold"/>
              </a:defRPr>
            </a:lvl1pPr>
          </a:lstStyle>
          <a:p>
            <a:pPr marL="535940" marR="0" lvl="0" indent="0" defTabSz="914400" eaLnBrk="1" fontAlgn="auto" latinLnBrk="0" hangingPunct="1">
              <a:lnSpc>
                <a:spcPct val="100000"/>
              </a:lnSpc>
              <a:spcBef>
                <a:spcPts val="105"/>
              </a:spcBef>
              <a:spcAft>
                <a:spcPts val="0"/>
              </a:spcAft>
              <a:buClrTx/>
              <a:buSzTx/>
              <a:buFontTx/>
              <a:buNone/>
              <a:tabLst/>
              <a:defRPr/>
            </a:pPr>
            <a:r>
              <a:rPr kumimoji="0" lang="en-GB" sz="2400" b="0" i="0" u="none" strike="noStrike" kern="0" cap="none" spc="-10" normalizeH="0" baseline="0" noProof="0" dirty="0">
                <a:ln>
                  <a:noFill/>
                </a:ln>
                <a:solidFill>
                  <a:srgbClr val="77021E"/>
                </a:solidFill>
                <a:effectLst/>
                <a:uLnTx/>
                <a:uFillTx/>
                <a:cs typeface="Brave Sans"/>
              </a:rPr>
              <a:t>Consumer Sector </a:t>
            </a:r>
            <a:r>
              <a:rPr lang="en-GB" sz="2400" b="0" spc="-10" noProof="0" dirty="0">
                <a:solidFill>
                  <a:srgbClr val="77021E"/>
                </a:solidFill>
                <a:cs typeface="Brave Sans"/>
              </a:rPr>
              <a:t>t</a:t>
            </a:r>
            <a:r>
              <a:rPr kumimoji="0" lang="en-GB" sz="2400" b="0" i="0" u="none" strike="noStrike" kern="0" cap="none" spc="-10" normalizeH="0" baseline="0" noProof="0" dirty="0">
                <a:ln>
                  <a:noFill/>
                </a:ln>
                <a:solidFill>
                  <a:srgbClr val="77021E"/>
                </a:solidFill>
                <a:effectLst/>
                <a:uLnTx/>
                <a:uFillTx/>
                <a:cs typeface="Brave Sans"/>
              </a:rPr>
              <a:t>eam </a:t>
            </a:r>
          </a:p>
          <a:p>
            <a:pPr marL="535940" marR="0" lvl="0" indent="0" defTabSz="914400" eaLnBrk="1" fontAlgn="auto" latinLnBrk="0" hangingPunct="1">
              <a:lnSpc>
                <a:spcPct val="100000"/>
              </a:lnSpc>
              <a:spcBef>
                <a:spcPts val="105"/>
              </a:spcBef>
              <a:spcAft>
                <a:spcPts val="0"/>
              </a:spcAft>
              <a:buClrTx/>
              <a:buSzTx/>
              <a:buFontTx/>
              <a:buNone/>
              <a:tabLst/>
              <a:defRPr/>
            </a:pPr>
            <a:endParaRPr kumimoji="0" lang="en-GB" sz="1400" b="1" i="0" u="none" strike="noStrike" kern="0" cap="none" spc="-1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endParaRP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10" normalizeH="0" baseline="0" noProof="0" dirty="0">
                <a:ln>
                  <a:noFill/>
                </a:ln>
                <a:solidFill>
                  <a:prstClr val="black"/>
                </a:solidFill>
                <a:effectLst/>
                <a:uLnTx/>
                <a:uFillTx/>
                <a:latin typeface="Brave Sans"/>
                <a:cs typeface="Brave Sans" panose="020B0504020101010102" pitchFamily="34" charset="0"/>
              </a:rPr>
              <a:t>Isana Cordier: </a:t>
            </a:r>
            <a:r>
              <a:rPr kumimoji="0" lang="en-GB" sz="1400" b="0" i="0" u="none" strike="noStrike" kern="0" cap="none" spc="0" normalizeH="0" baseline="0" noProof="0" dirty="0">
                <a:ln>
                  <a:noFill/>
                </a:ln>
                <a:solidFill>
                  <a:prstClr val="black"/>
                </a:solidFill>
                <a:effectLst/>
                <a:uLnTx/>
                <a:uFillTx/>
                <a:latin typeface="Brave Sans"/>
                <a:cs typeface="Brave Sans" panose="020B0504020101010102" pitchFamily="34" charset="0"/>
              </a:rPr>
              <a:t>Managing Executive, Coverage Head: Consumer </a:t>
            </a:r>
            <a:r>
              <a:rPr lang="en-GB" sz="1400" b="0" noProof="0" dirty="0">
                <a:solidFill>
                  <a:prstClr val="black"/>
                </a:solidFill>
                <a:latin typeface="Brave Sans"/>
                <a:cs typeface="Brave Sans" panose="020B0504020101010102" pitchFamily="34" charset="0"/>
              </a:rPr>
              <a:t>Sector</a:t>
            </a:r>
            <a:endParaRPr lang="en-GB" sz="1400" b="0" i="0" u="none" strike="noStrike" kern="0" cap="none" spc="0" normalizeH="0" baseline="0" noProof="0" dirty="0">
              <a:ln>
                <a:noFill/>
              </a:ln>
              <a:solidFill>
                <a:prstClr val="black"/>
              </a:solidFill>
              <a:effectLst/>
              <a:uLnTx/>
              <a:uFillTx/>
              <a:latin typeface="Brave Sans" panose="020B0504020101010102" pitchFamily="34" charset="0"/>
              <a:cs typeface="Brave Sans" panose="020B0504020101010102" pitchFamily="34" charset="0"/>
            </a:endParaRP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0" normalizeH="0" baseline="0" noProof="0" dirty="0" err="1">
                <a:ln>
                  <a:noFill/>
                </a:ln>
                <a:solidFill>
                  <a:srgbClr val="DB1437"/>
                </a:solidFill>
                <a:effectLst/>
                <a:uLnTx/>
                <a:uFillTx/>
                <a:latin typeface="Brave Sans" panose="020B0504020101010102" pitchFamily="34" charset="0"/>
                <a:ea typeface="+mj-ea"/>
                <a:cs typeface="Brave Sans" panose="020B0504020101010102" pitchFamily="34" charset="0"/>
                <a:hlinkClick r:id="rId2"/>
              </a:rPr>
              <a:t>isana.cordier@absa.africa</a:t>
            </a:r>
            <a:endParaRPr kumimoji="0" lang="en-GB" sz="1400" b="0" i="0" u="none" strike="noStrike" kern="0" cap="none" spc="0" normalizeH="0" baseline="0" noProof="0" dirty="0">
              <a:ln>
                <a:noFill/>
              </a:ln>
              <a:solidFill>
                <a:srgbClr val="4D4D4D"/>
              </a:solidFill>
              <a:effectLst/>
              <a:uLnTx/>
              <a:uFillTx/>
              <a:latin typeface="Brave Sans" panose="020B0504020101010102" pitchFamily="34" charset="0"/>
              <a:ea typeface="+mj-ea"/>
              <a:cs typeface="Brave Sans" panose="020B0504020101010102" pitchFamily="34" charset="0"/>
            </a:endParaRP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Absa CIB </a:t>
            </a:r>
          </a:p>
          <a:p>
            <a:pPr marL="535940" marR="0" lvl="0" indent="0" defTabSz="914400" eaLnBrk="1" fontAlgn="auto" latinLnBrk="0" hangingPunct="1">
              <a:lnSpc>
                <a:spcPct val="100000"/>
              </a:lnSpc>
              <a:spcBef>
                <a:spcPts val="105"/>
              </a:spcBef>
              <a:spcAft>
                <a:spcPts val="0"/>
              </a:spcAft>
              <a:buClrTx/>
              <a:buSzTx/>
              <a:buFontTx/>
              <a:buNone/>
              <a:tabLst/>
              <a:defRPr/>
            </a:pPr>
            <a:endParaRPr kumimoji="0" lang="en-GB" sz="1400" b="1" i="0" u="none" strike="noStrike" kern="0" cap="none" spc="0" normalizeH="0" baseline="0" noProof="0" dirty="0">
              <a:ln>
                <a:noFill/>
              </a:ln>
              <a:solidFill>
                <a:srgbClr val="DB1437"/>
              </a:solidFill>
              <a:effectLst/>
              <a:uLnTx/>
              <a:uFillTx/>
              <a:latin typeface="Brave Sans" panose="020B0504020101010102" pitchFamily="34" charset="0"/>
              <a:ea typeface="+mj-ea"/>
              <a:cs typeface="Brave Sans" panose="020B0504020101010102" pitchFamily="34" charset="0"/>
            </a:endParaRP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1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Chipo </a:t>
            </a:r>
            <a:r>
              <a:rPr kumimoji="0" lang="en-GB" sz="1400" b="1" i="0" u="none" strike="noStrike" kern="0" cap="none" spc="-10" normalizeH="0" baseline="0" noProof="0" dirty="0" err="1">
                <a:ln>
                  <a:noFill/>
                </a:ln>
                <a:solidFill>
                  <a:prstClr val="black"/>
                </a:solidFill>
                <a:effectLst/>
                <a:uLnTx/>
                <a:uFillTx/>
                <a:latin typeface="Brave Sans" panose="020B0504020101010102" pitchFamily="34" charset="0"/>
                <a:ea typeface="+mj-ea"/>
                <a:cs typeface="Brave Sans" panose="020B0504020101010102" pitchFamily="34" charset="0"/>
              </a:rPr>
              <a:t>Butayi</a:t>
            </a:r>
            <a:r>
              <a:rPr kumimoji="0" lang="en-GB" sz="1400" b="1" i="0" u="none" strike="noStrike" kern="0" cap="none" spc="-1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 </a:t>
            </a:r>
            <a:r>
              <a:rPr kumimoji="0" lang="en-GB" sz="1400" b="0"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Senior Coverage Banker</a:t>
            </a: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0" normalizeH="0" baseline="0" noProof="0" dirty="0" err="1">
                <a:ln>
                  <a:noFill/>
                </a:ln>
                <a:solidFill>
                  <a:srgbClr val="DB1437"/>
                </a:solidFill>
                <a:effectLst/>
                <a:uLnTx/>
                <a:uFillTx/>
                <a:latin typeface="Brave Sans" panose="020B0504020101010102" pitchFamily="34" charset="0"/>
                <a:ea typeface="+mj-ea"/>
                <a:cs typeface="Brave Sans" panose="020B0504020101010102" pitchFamily="34" charset="0"/>
                <a:hlinkClick r:id="rId3"/>
              </a:rPr>
              <a:t>Chipo.masawi@absa.africa</a:t>
            </a:r>
            <a:endParaRPr kumimoji="0" lang="en-GB" sz="1400" b="0" i="0" u="none" strike="noStrike" kern="0" cap="none" spc="0" normalizeH="0" baseline="0" noProof="0" dirty="0">
              <a:ln>
                <a:noFill/>
              </a:ln>
              <a:solidFill>
                <a:srgbClr val="4D4D4D"/>
              </a:solidFill>
              <a:effectLst/>
              <a:uLnTx/>
              <a:uFillTx/>
              <a:latin typeface="Brave Sans" panose="020B0504020101010102" pitchFamily="34" charset="0"/>
              <a:ea typeface="+mj-ea"/>
              <a:cs typeface="Brave Sans" panose="020B0504020101010102" pitchFamily="34" charset="0"/>
            </a:endParaRP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Absa CIB </a:t>
            </a:r>
          </a:p>
          <a:p>
            <a:pPr marL="535940" marR="0" lvl="0" indent="0" defTabSz="914400" eaLnBrk="1" fontAlgn="auto" latinLnBrk="0" hangingPunct="1">
              <a:lnSpc>
                <a:spcPct val="100000"/>
              </a:lnSpc>
              <a:spcBef>
                <a:spcPts val="105"/>
              </a:spcBef>
              <a:spcAft>
                <a:spcPts val="0"/>
              </a:spcAft>
              <a:buClrTx/>
              <a:buSzTx/>
              <a:buFontTx/>
              <a:buNone/>
              <a:tabLst/>
              <a:defRPr/>
            </a:pPr>
            <a:endParaRPr kumimoji="0" lang="en-GB" sz="1400" b="1" i="0" u="none" strike="noStrike" kern="0" cap="none" spc="0" normalizeH="0" baseline="0" noProof="0" dirty="0">
              <a:ln>
                <a:noFill/>
              </a:ln>
              <a:solidFill>
                <a:srgbClr val="DB1437"/>
              </a:solidFill>
              <a:effectLst/>
              <a:uLnTx/>
              <a:uFillTx/>
              <a:latin typeface="Brave Sans" panose="020B0504020101010102" pitchFamily="34" charset="0"/>
              <a:ea typeface="+mj-ea"/>
              <a:cs typeface="Brave Sans" panose="020B0504020101010102" pitchFamily="34" charset="0"/>
            </a:endParaRP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10" normalizeH="0" baseline="0" noProof="0" dirty="0" err="1">
                <a:ln>
                  <a:noFill/>
                </a:ln>
                <a:solidFill>
                  <a:prstClr val="black"/>
                </a:solidFill>
                <a:effectLst/>
                <a:uLnTx/>
                <a:uFillTx/>
                <a:latin typeface="Brave Sans" panose="020B0504020101010102" pitchFamily="34" charset="0"/>
                <a:ea typeface="+mj-ea"/>
                <a:cs typeface="Brave Sans" panose="020B0504020101010102" pitchFamily="34" charset="0"/>
              </a:rPr>
              <a:t>Chriszelle</a:t>
            </a:r>
            <a:r>
              <a:rPr kumimoji="0" lang="en-GB" sz="1400" b="1" i="0" u="none" strike="noStrike" kern="0" cap="none" spc="-1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 Joseph: </a:t>
            </a:r>
            <a:r>
              <a:rPr kumimoji="0" lang="en-GB" sz="1400" b="0"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Senior Coverage Banker</a:t>
            </a: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0" normalizeH="0" baseline="0" noProof="0" dirty="0" err="1">
                <a:ln>
                  <a:noFill/>
                </a:ln>
                <a:solidFill>
                  <a:srgbClr val="DB1437"/>
                </a:solidFill>
                <a:effectLst/>
                <a:uLnTx/>
                <a:uFillTx/>
                <a:latin typeface="Brave Sans" panose="020B0504020101010102" pitchFamily="34" charset="0"/>
                <a:ea typeface="+mj-ea"/>
                <a:cs typeface="Brave Sans" panose="020B0504020101010102" pitchFamily="34" charset="0"/>
                <a:hlinkClick r:id="rId4"/>
              </a:rPr>
              <a:t>chriszelle.joseph@absa.africa</a:t>
            </a:r>
            <a:endParaRPr kumimoji="0" lang="en-GB" sz="1400" b="1" i="0" u="none" strike="noStrike" kern="0" cap="none" spc="0" normalizeH="0" baseline="0" noProof="0" dirty="0">
              <a:ln>
                <a:noFill/>
              </a:ln>
              <a:solidFill>
                <a:srgbClr val="DB1437"/>
              </a:solidFill>
              <a:effectLst/>
              <a:uLnTx/>
              <a:uFillTx/>
              <a:latin typeface="Brave Sans" panose="020B0504020101010102" pitchFamily="34" charset="0"/>
              <a:ea typeface="+mj-ea"/>
              <a:cs typeface="Brave Sans" panose="020B0504020101010102" pitchFamily="34" charset="0"/>
            </a:endParaRP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Absa CIB </a:t>
            </a:r>
          </a:p>
          <a:p>
            <a:pPr marL="535940" marR="0" lvl="0" indent="0" defTabSz="914400" eaLnBrk="1" fontAlgn="auto" latinLnBrk="0" hangingPunct="1">
              <a:lnSpc>
                <a:spcPct val="100000"/>
              </a:lnSpc>
              <a:spcBef>
                <a:spcPts val="105"/>
              </a:spcBef>
              <a:spcAft>
                <a:spcPts val="0"/>
              </a:spcAft>
              <a:buClrTx/>
              <a:buSzTx/>
              <a:buFontTx/>
              <a:buNone/>
              <a:tabLst/>
              <a:defRPr/>
            </a:pPr>
            <a:endParaRPr kumimoji="0" lang="en-GB" sz="1400" b="1"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endParaRP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1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Mpho Dube: </a:t>
            </a:r>
            <a:r>
              <a:rPr kumimoji="0" lang="en-GB" sz="1400" b="0"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Senior Coverage Banker</a:t>
            </a: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0" normalizeH="0" baseline="0" noProof="0" dirty="0" err="1">
                <a:ln>
                  <a:noFill/>
                </a:ln>
                <a:solidFill>
                  <a:srgbClr val="DB1437"/>
                </a:solidFill>
                <a:effectLst/>
                <a:uLnTx/>
                <a:uFillTx/>
                <a:latin typeface="Brave Sans" panose="020B0504020101010102" pitchFamily="34" charset="0"/>
                <a:ea typeface="+mj-ea"/>
                <a:cs typeface="Brave Sans" panose="020B0504020101010102" pitchFamily="34" charset="0"/>
                <a:hlinkClick r:id="rId5"/>
              </a:rPr>
              <a:t>mpho.dube@absa.africa</a:t>
            </a:r>
            <a:endParaRPr kumimoji="0" lang="en-GB" sz="1400" b="1" i="0" u="none" strike="noStrike" kern="0" cap="none" spc="0" normalizeH="0" baseline="0" noProof="0" dirty="0">
              <a:ln>
                <a:noFill/>
              </a:ln>
              <a:solidFill>
                <a:srgbClr val="DB1437"/>
              </a:solidFill>
              <a:effectLst/>
              <a:uLnTx/>
              <a:uFillTx/>
              <a:latin typeface="Brave Sans" panose="020B0504020101010102" pitchFamily="34" charset="0"/>
              <a:ea typeface="+mj-ea"/>
              <a:cs typeface="Brave Sans" panose="020B0504020101010102" pitchFamily="34" charset="0"/>
            </a:endParaRP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Absa CIB </a:t>
            </a:r>
          </a:p>
          <a:p>
            <a:pPr marL="535940" marR="0" lvl="0" indent="0" defTabSz="914400" eaLnBrk="1" fontAlgn="auto" latinLnBrk="0" hangingPunct="1">
              <a:lnSpc>
                <a:spcPct val="100000"/>
              </a:lnSpc>
              <a:spcBef>
                <a:spcPts val="105"/>
              </a:spcBef>
              <a:spcAft>
                <a:spcPts val="0"/>
              </a:spcAft>
              <a:buClrTx/>
              <a:buSzTx/>
              <a:buFontTx/>
              <a:buNone/>
              <a:tabLst/>
              <a:defRPr/>
            </a:pPr>
            <a:endParaRPr kumimoji="0" lang="en-GB" sz="1400" b="1" i="0" u="none" strike="noStrike" kern="0" cap="none" spc="0" normalizeH="0" baseline="0" noProof="0" dirty="0">
              <a:ln>
                <a:noFill/>
              </a:ln>
              <a:solidFill>
                <a:srgbClr val="DB1437"/>
              </a:solidFill>
              <a:effectLst/>
              <a:uLnTx/>
              <a:uFillTx/>
              <a:latin typeface="Brave Sans" panose="020B0504020101010102" pitchFamily="34" charset="0"/>
              <a:ea typeface="+mj-ea"/>
              <a:cs typeface="Brave Sans" panose="020B0504020101010102" pitchFamily="34" charset="0"/>
            </a:endParaRP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1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Basil Howard:  </a:t>
            </a:r>
            <a:r>
              <a:rPr kumimoji="0" lang="en-GB" sz="1400" b="0"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Coverage Banker</a:t>
            </a: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0" normalizeH="0" baseline="0" noProof="0" dirty="0" err="1">
                <a:ln>
                  <a:noFill/>
                </a:ln>
                <a:solidFill>
                  <a:srgbClr val="DB1437"/>
                </a:solidFill>
                <a:effectLst/>
                <a:uLnTx/>
                <a:uFillTx/>
                <a:latin typeface="Brave Sans" panose="020B0504020101010102" pitchFamily="34" charset="0"/>
                <a:ea typeface="+mj-ea"/>
                <a:cs typeface="Brave Sans" panose="020B0504020101010102" pitchFamily="34" charset="0"/>
                <a:hlinkClick r:id="rId6"/>
              </a:rPr>
              <a:t>basil.howard@absa.africa</a:t>
            </a:r>
            <a:endParaRPr kumimoji="0" lang="en-GB" sz="1400" b="1" i="0" u="none" strike="noStrike" kern="0" cap="none" spc="0" normalizeH="0" baseline="0" noProof="0" dirty="0">
              <a:ln>
                <a:noFill/>
              </a:ln>
              <a:solidFill>
                <a:srgbClr val="DB1437"/>
              </a:solidFill>
              <a:effectLst/>
              <a:uLnTx/>
              <a:uFillTx/>
              <a:latin typeface="Brave Sans" panose="020B0504020101010102" pitchFamily="34" charset="0"/>
              <a:ea typeface="+mj-ea"/>
              <a:cs typeface="Brave Sans" panose="020B0504020101010102" pitchFamily="34" charset="0"/>
            </a:endParaRP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Absa CIB </a:t>
            </a:r>
          </a:p>
          <a:p>
            <a:pPr marL="535940" marR="0" lvl="0" indent="0" defTabSz="914400" eaLnBrk="1" fontAlgn="auto" latinLnBrk="0" hangingPunct="1">
              <a:lnSpc>
                <a:spcPct val="100000"/>
              </a:lnSpc>
              <a:spcBef>
                <a:spcPts val="105"/>
              </a:spcBef>
              <a:spcAft>
                <a:spcPts val="0"/>
              </a:spcAft>
              <a:buClrTx/>
              <a:buSzTx/>
              <a:buFontTx/>
              <a:buNone/>
              <a:tabLst/>
              <a:defRPr/>
            </a:pPr>
            <a:endParaRPr kumimoji="0" lang="en-GB" sz="1400" b="1" i="0" u="none" strike="noStrike" kern="0" cap="none" spc="0" normalizeH="0" baseline="0" noProof="0" dirty="0">
              <a:ln>
                <a:noFill/>
              </a:ln>
              <a:solidFill>
                <a:srgbClr val="DB1437"/>
              </a:solidFill>
              <a:effectLst/>
              <a:uLnTx/>
              <a:uFillTx/>
              <a:latin typeface="Brave Sans" panose="020B0504020101010102" pitchFamily="34" charset="0"/>
              <a:ea typeface="+mj-ea"/>
              <a:cs typeface="Brave Sans" panose="020B0504020101010102" pitchFamily="34" charset="0"/>
            </a:endParaRP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1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Dale Spencer:  </a:t>
            </a:r>
            <a:r>
              <a:rPr kumimoji="0" lang="en-GB" sz="1400" b="0" i="0" u="none" strike="noStrike" kern="0" cap="none" spc="-1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S</a:t>
            </a:r>
            <a:r>
              <a:rPr kumimoji="0" lang="en-GB" sz="1400" b="0"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enior Coverage Banker</a:t>
            </a: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0" normalizeH="0" baseline="0" noProof="0" dirty="0" err="1">
                <a:ln>
                  <a:noFill/>
                </a:ln>
                <a:solidFill>
                  <a:srgbClr val="DB1437"/>
                </a:solidFill>
                <a:effectLst/>
                <a:uLnTx/>
                <a:uFillTx/>
                <a:latin typeface="Brave Sans" panose="020B0504020101010102" pitchFamily="34" charset="0"/>
                <a:ea typeface="+mj-ea"/>
                <a:cs typeface="Brave Sans" panose="020B0504020101010102" pitchFamily="34" charset="0"/>
                <a:hlinkClick r:id="rId7"/>
              </a:rPr>
              <a:t>dale.spencer@absa.africa</a:t>
            </a:r>
            <a:endParaRPr kumimoji="0" lang="en-GB" sz="1400" b="1" i="0" u="none" strike="noStrike" kern="0" cap="none" spc="0" normalizeH="0" baseline="0" noProof="0" dirty="0">
              <a:ln>
                <a:noFill/>
              </a:ln>
              <a:solidFill>
                <a:srgbClr val="DB1437"/>
              </a:solidFill>
              <a:effectLst/>
              <a:uLnTx/>
              <a:uFillTx/>
              <a:latin typeface="Brave Sans" panose="020B0504020101010102" pitchFamily="34" charset="0"/>
              <a:ea typeface="+mj-ea"/>
              <a:cs typeface="Brave Sans" panose="020B0504020101010102" pitchFamily="34" charset="0"/>
            </a:endParaRP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Absa CIB </a:t>
            </a:r>
          </a:p>
          <a:p>
            <a:pPr marL="535940" marR="0" lvl="0" indent="0" defTabSz="914400" eaLnBrk="1" fontAlgn="auto" latinLnBrk="0" hangingPunct="1">
              <a:lnSpc>
                <a:spcPct val="100000"/>
              </a:lnSpc>
              <a:spcBef>
                <a:spcPts val="105"/>
              </a:spcBef>
              <a:spcAft>
                <a:spcPts val="0"/>
              </a:spcAft>
              <a:buClrTx/>
              <a:buSzTx/>
              <a:buFontTx/>
              <a:buNone/>
              <a:tabLst/>
              <a:defRPr/>
            </a:pPr>
            <a:endParaRPr kumimoji="0" lang="en-GB" sz="1400" b="1" i="0" u="none" strike="noStrike" kern="0" cap="none" spc="-10" normalizeH="0" baseline="0" noProof="0" dirty="0">
              <a:ln>
                <a:noFill/>
              </a:ln>
              <a:solidFill>
                <a:srgbClr val="77021E"/>
              </a:solidFill>
              <a:effectLst/>
              <a:uLnTx/>
              <a:uFillTx/>
              <a:latin typeface="Brave Sans" panose="020B0504020101010102" pitchFamily="34" charset="0"/>
              <a:ea typeface="+mj-ea"/>
              <a:cs typeface="Brave Sans" panose="020B0504020101010102" pitchFamily="34" charset="0"/>
            </a:endParaRP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1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Adrian Moon:  </a:t>
            </a:r>
            <a:r>
              <a:rPr kumimoji="0" lang="en-GB" sz="1400" b="0" i="0" u="none" strike="noStrike" kern="0" cap="none" spc="-1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S</a:t>
            </a:r>
            <a:r>
              <a:rPr kumimoji="0" lang="en-GB" sz="1400" b="0"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enior Coverage Banker</a:t>
            </a: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0" normalizeH="0" baseline="0" noProof="0" dirty="0" err="1">
                <a:ln>
                  <a:noFill/>
                </a:ln>
                <a:solidFill>
                  <a:srgbClr val="DB1437"/>
                </a:solidFill>
                <a:effectLst/>
                <a:uLnTx/>
                <a:uFillTx/>
                <a:latin typeface="Brave Sans" panose="020B0504020101010102" pitchFamily="34" charset="0"/>
                <a:ea typeface="+mj-ea"/>
                <a:cs typeface="Brave Sans" panose="020B0504020101010102" pitchFamily="34" charset="0"/>
                <a:hlinkClick r:id="rId8"/>
              </a:rPr>
              <a:t>adrian.moon@absa.africa</a:t>
            </a:r>
            <a:endParaRPr kumimoji="0" lang="en-GB" sz="1400" b="1" i="0" u="none" strike="noStrike" kern="0" cap="none" spc="0" normalizeH="0" baseline="0" noProof="0" dirty="0">
              <a:ln>
                <a:noFill/>
              </a:ln>
              <a:solidFill>
                <a:srgbClr val="DB1437"/>
              </a:solidFill>
              <a:effectLst/>
              <a:uLnTx/>
              <a:uFillTx/>
              <a:latin typeface="Brave Sans" panose="020B0504020101010102" pitchFamily="34" charset="0"/>
              <a:ea typeface="+mj-ea"/>
              <a:cs typeface="Brave Sans" panose="020B0504020101010102" pitchFamily="34" charset="0"/>
            </a:endParaRP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Absa CIB </a:t>
            </a:r>
          </a:p>
          <a:p>
            <a:pPr marL="535940" marR="0" lvl="0" indent="0" defTabSz="914400" eaLnBrk="1" fontAlgn="auto" latinLnBrk="0" hangingPunct="1">
              <a:lnSpc>
                <a:spcPct val="100000"/>
              </a:lnSpc>
              <a:spcBef>
                <a:spcPts val="105"/>
              </a:spcBef>
              <a:spcAft>
                <a:spcPts val="0"/>
              </a:spcAft>
              <a:buClrTx/>
              <a:buSzTx/>
              <a:buFontTx/>
              <a:buNone/>
              <a:tabLst/>
              <a:defRPr/>
            </a:pPr>
            <a:endParaRPr kumimoji="0" lang="en-GB" sz="1400" b="1" i="0" u="none" strike="noStrike" kern="0" cap="none" spc="-10" normalizeH="0" baseline="0" noProof="0" dirty="0">
              <a:ln>
                <a:noFill/>
              </a:ln>
              <a:solidFill>
                <a:srgbClr val="77021E"/>
              </a:solidFill>
              <a:effectLst/>
              <a:uLnTx/>
              <a:uFillTx/>
              <a:latin typeface="Brave Sans" panose="020B0504020101010102" pitchFamily="34" charset="0"/>
              <a:ea typeface="+mj-ea"/>
              <a:cs typeface="Brave Sans" panose="020B0504020101010102" pitchFamily="34" charset="0"/>
            </a:endParaRP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1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Zama </a:t>
            </a:r>
            <a:r>
              <a:rPr kumimoji="0" lang="en-GB" sz="1400" b="1" i="0" u="none" strike="noStrike" kern="0" cap="none" spc="-10" normalizeH="0" baseline="0" noProof="0" dirty="0" err="1">
                <a:ln>
                  <a:noFill/>
                </a:ln>
                <a:solidFill>
                  <a:prstClr val="black"/>
                </a:solidFill>
                <a:effectLst/>
                <a:uLnTx/>
                <a:uFillTx/>
                <a:latin typeface="Brave Sans" panose="020B0504020101010102" pitchFamily="34" charset="0"/>
                <a:ea typeface="+mj-ea"/>
                <a:cs typeface="Brave Sans" panose="020B0504020101010102" pitchFamily="34" charset="0"/>
              </a:rPr>
              <a:t>Nkalanga</a:t>
            </a:r>
            <a:r>
              <a:rPr kumimoji="0" lang="en-GB" sz="1400" b="1" i="0" u="none" strike="noStrike" kern="0" cap="none" spc="-1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  </a:t>
            </a:r>
            <a:r>
              <a:rPr kumimoji="0" lang="en-GB" sz="1400" b="0" i="0" u="none" strike="noStrike" kern="0" cap="none" spc="-1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S</a:t>
            </a:r>
            <a:r>
              <a:rPr kumimoji="0" lang="en-GB" sz="1400" b="0"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enior Sector Analyst</a:t>
            </a: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0" normalizeH="0" baseline="0" noProof="0" dirty="0" err="1">
                <a:ln>
                  <a:noFill/>
                </a:ln>
                <a:solidFill>
                  <a:srgbClr val="DB1437"/>
                </a:solidFill>
                <a:effectLst/>
                <a:uLnTx/>
                <a:uFillTx/>
                <a:latin typeface="Brave Sans" panose="020B0504020101010102" pitchFamily="34" charset="0"/>
                <a:ea typeface="+mj-ea"/>
                <a:cs typeface="Brave Sans" panose="020B0504020101010102" pitchFamily="34" charset="0"/>
                <a:hlinkClick r:id="rId9"/>
              </a:rPr>
              <a:t>zama.nkalanga@absa.africa</a:t>
            </a:r>
            <a:endParaRPr kumimoji="0" lang="en-GB" sz="1400" b="1" i="0" u="none" strike="noStrike" kern="0" cap="none" spc="0" normalizeH="0" baseline="0" noProof="0" dirty="0">
              <a:ln>
                <a:noFill/>
              </a:ln>
              <a:solidFill>
                <a:srgbClr val="DB1437"/>
              </a:solidFill>
              <a:effectLst/>
              <a:uLnTx/>
              <a:uFillTx/>
              <a:latin typeface="Brave Sans" panose="020B0504020101010102" pitchFamily="34" charset="0"/>
              <a:ea typeface="+mj-ea"/>
              <a:cs typeface="Brave Sans" panose="020B0504020101010102" pitchFamily="34" charset="0"/>
            </a:endParaRP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Absa CIB </a:t>
            </a:r>
          </a:p>
          <a:p>
            <a:pPr marL="535940" marR="0" lvl="0" indent="0" defTabSz="914400" eaLnBrk="1" fontAlgn="auto" latinLnBrk="0" hangingPunct="1">
              <a:lnSpc>
                <a:spcPct val="100000"/>
              </a:lnSpc>
              <a:spcBef>
                <a:spcPts val="105"/>
              </a:spcBef>
              <a:spcAft>
                <a:spcPts val="0"/>
              </a:spcAft>
              <a:buClrTx/>
              <a:buSzTx/>
              <a:buFontTx/>
              <a:buNone/>
              <a:tabLst/>
              <a:defRPr/>
            </a:pPr>
            <a:endParaRPr kumimoji="0" lang="en-GB" sz="1400" b="1"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endParaRP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1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Palesa Manone:  </a:t>
            </a:r>
            <a:r>
              <a:rPr kumimoji="0" lang="en-GB" sz="1400" b="0" i="0" u="none" strike="noStrike" kern="0" cap="none" spc="-1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Sector Analyst</a:t>
            </a:r>
            <a:endParaRPr kumimoji="0" lang="en-GB" sz="1400" b="0"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endParaRP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0" normalizeH="0" baseline="0" noProof="0" dirty="0" err="1">
                <a:ln>
                  <a:noFill/>
                </a:ln>
                <a:solidFill>
                  <a:srgbClr val="DB1437"/>
                </a:solidFill>
                <a:effectLst/>
                <a:uLnTx/>
                <a:uFillTx/>
                <a:latin typeface="Brave Sans" panose="020B0504020101010102" pitchFamily="34" charset="0"/>
                <a:ea typeface="+mj-ea"/>
                <a:cs typeface="Brave Sans" panose="020B0504020101010102" pitchFamily="34" charset="0"/>
                <a:hlinkClick r:id="rId10"/>
              </a:rPr>
              <a:t>palesa.manone@absa.africa</a:t>
            </a:r>
            <a:endParaRPr kumimoji="0" lang="en-GB" sz="1400" b="1" i="0" u="none" strike="noStrike" kern="0" cap="none" spc="0" normalizeH="0" baseline="0" noProof="0" dirty="0">
              <a:ln>
                <a:noFill/>
              </a:ln>
              <a:solidFill>
                <a:srgbClr val="DB1437"/>
              </a:solidFill>
              <a:effectLst/>
              <a:uLnTx/>
              <a:uFillTx/>
              <a:latin typeface="Brave Sans" panose="020B0504020101010102" pitchFamily="34" charset="0"/>
              <a:ea typeface="+mj-ea"/>
              <a:cs typeface="Brave Sans" panose="020B0504020101010102" pitchFamily="34" charset="0"/>
            </a:endParaRP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Absa CIB </a:t>
            </a:r>
          </a:p>
          <a:p>
            <a:pPr marL="535940" marR="0" lvl="0" indent="0" defTabSz="914400" eaLnBrk="1" fontAlgn="auto" latinLnBrk="0" hangingPunct="1">
              <a:lnSpc>
                <a:spcPct val="100000"/>
              </a:lnSpc>
              <a:spcBef>
                <a:spcPts val="105"/>
              </a:spcBef>
              <a:spcAft>
                <a:spcPts val="0"/>
              </a:spcAft>
              <a:buClrTx/>
              <a:buSzTx/>
              <a:buFontTx/>
              <a:buNone/>
              <a:tabLst/>
              <a:defRPr/>
            </a:pPr>
            <a:endParaRPr kumimoji="0" lang="en-GB" sz="1400" b="1"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endParaRPr>
          </a:p>
          <a:p>
            <a:pPr marL="535940" marR="0" lvl="0" indent="0" defTabSz="914400" eaLnBrk="1" fontAlgn="auto" latinLnBrk="0" hangingPunct="1">
              <a:lnSpc>
                <a:spcPct val="100000"/>
              </a:lnSpc>
              <a:spcBef>
                <a:spcPts val="105"/>
              </a:spcBef>
              <a:spcAft>
                <a:spcPts val="0"/>
              </a:spcAft>
              <a:buClrTx/>
              <a:buSzTx/>
              <a:buFontTx/>
              <a:buNone/>
              <a:tabLst/>
              <a:defRPr/>
            </a:pPr>
            <a:endParaRPr kumimoji="0" lang="en-GB" sz="1400" b="1" i="0" u="none" strike="noStrike" kern="0" cap="none" spc="-10" normalizeH="0" baseline="0" noProof="0" dirty="0">
              <a:ln>
                <a:noFill/>
              </a:ln>
              <a:solidFill>
                <a:srgbClr val="77021E"/>
              </a:solidFill>
              <a:effectLst/>
              <a:uLnTx/>
              <a:uFillTx/>
              <a:latin typeface="Brave Sans" panose="020B0504020101010102" pitchFamily="34" charset="0"/>
              <a:ea typeface="+mj-ea"/>
              <a:cs typeface="Brave Sans" panose="020B0504020101010102" pitchFamily="34" charset="0"/>
            </a:endParaRPr>
          </a:p>
        </p:txBody>
      </p:sp>
      <p:sp>
        <p:nvSpPr>
          <p:cNvPr id="12" name="object 4">
            <a:extLst>
              <a:ext uri="{FF2B5EF4-FFF2-40B4-BE49-F238E27FC236}">
                <a16:creationId xmlns:a16="http://schemas.microsoft.com/office/drawing/2014/main" id="{65772904-7972-AC35-7C56-95BCF7D9CCD0}"/>
              </a:ext>
            </a:extLst>
          </p:cNvPr>
          <p:cNvSpPr txBox="1">
            <a:spLocks/>
          </p:cNvSpPr>
          <p:nvPr/>
        </p:nvSpPr>
        <p:spPr>
          <a:xfrm>
            <a:off x="9160979" y="898986"/>
            <a:ext cx="7935434" cy="4930867"/>
          </a:xfrm>
          <a:prstGeom prst="rect">
            <a:avLst/>
          </a:prstGeom>
          <a:ln>
            <a:solidFill>
              <a:schemeClr val="bg2"/>
            </a:solidFill>
          </a:ln>
        </p:spPr>
        <p:txBody>
          <a:bodyPr vert="horz" wrap="square" lIns="0" tIns="69880" rIns="0" bIns="0" rtlCol="0">
            <a:spAutoFit/>
          </a:bodyPr>
          <a:lstStyle>
            <a:lvl1pPr>
              <a:defRPr sz="3950" b="1" i="0">
                <a:solidFill>
                  <a:srgbClr val="DB1437"/>
                </a:solidFill>
                <a:latin typeface="Brave Sans Bold"/>
                <a:ea typeface="+mj-ea"/>
                <a:cs typeface="Brave Sans Bold"/>
              </a:defRPr>
            </a:lvl1pPr>
          </a:lstStyle>
          <a:p>
            <a:pPr marL="535940" marR="0" lvl="0" indent="0" defTabSz="914400" eaLnBrk="1" fontAlgn="auto" latinLnBrk="0" hangingPunct="1">
              <a:lnSpc>
                <a:spcPct val="100000"/>
              </a:lnSpc>
              <a:spcBef>
                <a:spcPts val="105"/>
              </a:spcBef>
              <a:spcAft>
                <a:spcPts val="0"/>
              </a:spcAft>
              <a:buClrTx/>
              <a:buSzTx/>
              <a:buFontTx/>
              <a:buNone/>
              <a:tabLst/>
              <a:defRPr/>
            </a:pPr>
            <a:r>
              <a:rPr kumimoji="0" lang="en-GB" sz="2400" b="0" i="0" u="none" strike="noStrike" kern="0" cap="none" spc="-10" normalizeH="0" baseline="0" noProof="0" dirty="0">
                <a:ln>
                  <a:noFill/>
                </a:ln>
                <a:solidFill>
                  <a:srgbClr val="77021E"/>
                </a:solidFill>
                <a:effectLst/>
                <a:uLnTx/>
                <a:uFillTx/>
                <a:latin typeface="Brave Sans Bold" panose="00000800000000000000" pitchFamily="50" charset="0"/>
                <a:ea typeface="+mj-ea"/>
                <a:cs typeface="Brave Sans"/>
              </a:rPr>
              <a:t>Digital Data Products team</a:t>
            </a:r>
          </a:p>
          <a:p>
            <a:pPr marL="535940" marR="0" lvl="0" indent="0" defTabSz="914400" eaLnBrk="1" fontAlgn="auto" latinLnBrk="0" hangingPunct="1">
              <a:lnSpc>
                <a:spcPct val="100000"/>
              </a:lnSpc>
              <a:spcBef>
                <a:spcPts val="105"/>
              </a:spcBef>
              <a:spcAft>
                <a:spcPts val="0"/>
              </a:spcAft>
              <a:buClrTx/>
              <a:buSzTx/>
              <a:buFontTx/>
              <a:buNone/>
              <a:tabLst/>
              <a:defRPr/>
            </a:pPr>
            <a:endParaRPr kumimoji="0" lang="en-GB" sz="2400" b="0" i="0" u="none" strike="noStrike" kern="0" cap="none" spc="-10" normalizeH="0" baseline="0" noProof="0" dirty="0">
              <a:ln>
                <a:noFill/>
              </a:ln>
              <a:solidFill>
                <a:srgbClr val="77021E"/>
              </a:solidFill>
              <a:effectLst/>
              <a:uLnTx/>
              <a:uFillTx/>
              <a:latin typeface="Brave Sans Bold" panose="00000800000000000000" pitchFamily="50" charset="0"/>
              <a:ea typeface="+mj-ea"/>
              <a:cs typeface="Brave Sans"/>
            </a:endParaRP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10" normalizeH="0" baseline="0" noProof="0" dirty="0" err="1">
                <a:ln>
                  <a:noFill/>
                </a:ln>
                <a:solidFill>
                  <a:prstClr val="black"/>
                </a:solidFill>
                <a:effectLst/>
                <a:uLnTx/>
                <a:uFillTx/>
                <a:latin typeface="Brave Sans" panose="020B0504020101010102" pitchFamily="34" charset="0"/>
                <a:ea typeface="+mj-ea"/>
                <a:cs typeface="Brave Sans" panose="020B0504020101010102" pitchFamily="34" charset="0"/>
              </a:rPr>
              <a:t>Shalain</a:t>
            </a:r>
            <a:r>
              <a:rPr kumimoji="0" lang="en-GB" sz="1400" b="1" i="0" u="none" strike="noStrike" kern="0" cap="none" spc="-1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 Gopal: </a:t>
            </a:r>
            <a:r>
              <a:rPr kumimoji="0" lang="en-GB" sz="1400" b="0"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Head: Digital Data</a:t>
            </a: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0" normalizeH="0" baseline="0" noProof="0" dirty="0" err="1">
                <a:ln>
                  <a:noFill/>
                </a:ln>
                <a:solidFill>
                  <a:prstClr val="black"/>
                </a:solidFill>
                <a:effectLst/>
                <a:uLnTx/>
                <a:uFillTx/>
                <a:latin typeface="Brave Sans" panose="020B0504020101010102" pitchFamily="34" charset="0"/>
                <a:ea typeface="+mj-ea"/>
                <a:cs typeface="Brave Sans" panose="020B0504020101010102" pitchFamily="34" charset="0"/>
                <a:hlinkClick r:id="rId11"/>
              </a:rPr>
              <a:t>shalain.gopal@absa.africa</a:t>
            </a:r>
            <a:endParaRPr kumimoji="0" lang="en-GB" sz="1400" b="1"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endParaRP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 Absa CIB </a:t>
            </a:r>
          </a:p>
          <a:p>
            <a:pPr marL="535940" marR="0" lvl="0" indent="0" defTabSz="914400" eaLnBrk="1" fontAlgn="auto" latinLnBrk="0" hangingPunct="1">
              <a:lnSpc>
                <a:spcPct val="100000"/>
              </a:lnSpc>
              <a:spcBef>
                <a:spcPts val="105"/>
              </a:spcBef>
              <a:spcAft>
                <a:spcPts val="0"/>
              </a:spcAft>
              <a:buClrTx/>
              <a:buSzTx/>
              <a:buFontTx/>
              <a:buNone/>
              <a:tabLst/>
              <a:defRPr/>
            </a:pPr>
            <a:endParaRPr kumimoji="0" lang="en-GB" sz="1400" b="1" i="0" u="none" strike="noStrike" kern="0" cap="none" spc="0" normalizeH="0" baseline="0" noProof="0" dirty="0">
              <a:ln>
                <a:noFill/>
              </a:ln>
              <a:solidFill>
                <a:srgbClr val="DB1437"/>
              </a:solidFill>
              <a:effectLst/>
              <a:uLnTx/>
              <a:uFillTx/>
              <a:latin typeface="Brave Sans" panose="020B0504020101010102" pitchFamily="34" charset="0"/>
              <a:ea typeface="+mj-ea"/>
              <a:cs typeface="Brave Sans" panose="020B0504020101010102" pitchFamily="34" charset="0"/>
            </a:endParaRP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1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Mahlatse </a:t>
            </a:r>
            <a:r>
              <a:rPr kumimoji="0" lang="en-GB" sz="1400" b="1" i="0" u="none" strike="noStrike" kern="0" cap="none" spc="-10" normalizeH="0" baseline="0" noProof="0" dirty="0" err="1">
                <a:ln>
                  <a:noFill/>
                </a:ln>
                <a:solidFill>
                  <a:prstClr val="black"/>
                </a:solidFill>
                <a:effectLst/>
                <a:uLnTx/>
                <a:uFillTx/>
                <a:latin typeface="Brave Sans" panose="020B0504020101010102" pitchFamily="34" charset="0"/>
                <a:ea typeface="+mj-ea"/>
                <a:cs typeface="Brave Sans" panose="020B0504020101010102" pitchFamily="34" charset="0"/>
              </a:rPr>
              <a:t>Raseala</a:t>
            </a:r>
            <a:r>
              <a:rPr kumimoji="0" lang="en-GB" sz="1400" b="1" i="0" u="none" strike="noStrike" kern="0" cap="none" spc="-1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 </a:t>
            </a:r>
            <a:r>
              <a:rPr kumimoji="0" lang="en-GB" sz="1400" b="0"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Specialist Product Engineer</a:t>
            </a: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0" normalizeH="0" baseline="0" noProof="0" dirty="0" err="1">
                <a:ln>
                  <a:noFill/>
                </a:ln>
                <a:solidFill>
                  <a:prstClr val="black"/>
                </a:solidFill>
                <a:effectLst/>
                <a:uLnTx/>
                <a:uFillTx/>
                <a:latin typeface="Brave Sans" panose="020B0504020101010102" pitchFamily="34" charset="0"/>
                <a:ea typeface="+mj-ea"/>
                <a:cs typeface="Brave Sans" panose="020B0504020101010102" pitchFamily="34" charset="0"/>
                <a:hlinkClick r:id="rId12"/>
              </a:rPr>
              <a:t>mahlatse.raseala@absa.africa</a:t>
            </a:r>
            <a:endParaRPr kumimoji="0" lang="en-GB" sz="1400" b="1"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endParaRPr>
          </a:p>
          <a:p>
            <a:pPr marL="535940" marR="0" lvl="0" indent="0" defTabSz="914400" eaLnBrk="1" fontAlgn="auto" latinLnBrk="0" hangingPunct="1">
              <a:lnSpc>
                <a:spcPct val="100000"/>
              </a:lnSpc>
              <a:spcBef>
                <a:spcPts val="105"/>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rPr>
              <a:t> Absa CIB </a:t>
            </a:r>
          </a:p>
          <a:p>
            <a:pPr marL="535940" marR="0" lvl="0" indent="0" defTabSz="914400" eaLnBrk="1" fontAlgn="auto" latinLnBrk="0" hangingPunct="1">
              <a:lnSpc>
                <a:spcPct val="100000"/>
              </a:lnSpc>
              <a:spcBef>
                <a:spcPts val="105"/>
              </a:spcBef>
              <a:spcAft>
                <a:spcPts val="0"/>
              </a:spcAft>
              <a:buClrTx/>
              <a:buSzTx/>
              <a:buFontTx/>
              <a:buNone/>
              <a:tabLst/>
              <a:defRPr/>
            </a:pPr>
            <a:endParaRPr kumimoji="0" lang="en-GB" sz="1400" b="1" i="0" u="none" strike="noStrike" kern="0" cap="none" spc="0" normalizeH="0" baseline="0" noProof="0" dirty="0">
              <a:ln>
                <a:noFill/>
              </a:ln>
              <a:solidFill>
                <a:prstClr val="black"/>
              </a:solidFill>
              <a:effectLst/>
              <a:uLnTx/>
              <a:uFillTx/>
              <a:latin typeface="Brave Sans" panose="020B0504020101010102" pitchFamily="34" charset="0"/>
              <a:ea typeface="+mj-ea"/>
              <a:cs typeface="Brave Sans" panose="020B0504020101010102" pitchFamily="34" charset="0"/>
            </a:endParaRPr>
          </a:p>
          <a:p>
            <a:pPr marL="535940">
              <a:spcBef>
                <a:spcPts val="105"/>
              </a:spcBef>
            </a:pPr>
            <a:r>
              <a:rPr lang="en-GB" sz="1400" spc="-10" noProof="0" dirty="0">
                <a:solidFill>
                  <a:prstClr val="black"/>
                </a:solidFill>
                <a:latin typeface="Brave Sans" panose="020B0504020101010102" pitchFamily="34" charset="0"/>
                <a:cs typeface="Brave Sans" panose="020B0504020101010102" pitchFamily="34" charset="0"/>
              </a:rPr>
              <a:t>John </a:t>
            </a:r>
            <a:r>
              <a:rPr lang="en-GB" sz="1400" spc="-10" noProof="0" dirty="0" err="1">
                <a:solidFill>
                  <a:prstClr val="black"/>
                </a:solidFill>
                <a:latin typeface="Brave Sans" panose="020B0504020101010102" pitchFamily="34" charset="0"/>
                <a:cs typeface="Brave Sans" panose="020B0504020101010102" pitchFamily="34" charset="0"/>
              </a:rPr>
              <a:t>Leuner</a:t>
            </a:r>
            <a:r>
              <a:rPr lang="en-GB" sz="1400" spc="-10" noProof="0" dirty="0">
                <a:solidFill>
                  <a:prstClr val="black"/>
                </a:solidFill>
                <a:latin typeface="Brave Sans" panose="020B0504020101010102" pitchFamily="34" charset="0"/>
                <a:cs typeface="Brave Sans" panose="020B0504020101010102" pitchFamily="34" charset="0"/>
              </a:rPr>
              <a:t>:</a:t>
            </a:r>
            <a:r>
              <a:rPr lang="en-GB" sz="1400" b="0" spc="-10" noProof="0" dirty="0">
                <a:solidFill>
                  <a:prstClr val="black"/>
                </a:solidFill>
                <a:latin typeface="Brave Sans" panose="020B0504020101010102" pitchFamily="34" charset="0"/>
                <a:cs typeface="Brave Sans" panose="020B0504020101010102" pitchFamily="34" charset="0"/>
              </a:rPr>
              <a:t> Lead Product Engineer (</a:t>
            </a:r>
            <a:r>
              <a:rPr lang="en-GB" sz="1400" b="0" spc="-10" noProof="0" dirty="0" err="1">
                <a:solidFill>
                  <a:prstClr val="black"/>
                </a:solidFill>
                <a:latin typeface="Brave Sans" panose="020B0504020101010102" pitchFamily="34" charset="0"/>
                <a:cs typeface="Brave Sans" panose="020B0504020101010102" pitchFamily="34" charset="0"/>
              </a:rPr>
              <a:t>PocketFlow</a:t>
            </a:r>
            <a:r>
              <a:rPr lang="en-GB" sz="1400" b="0" spc="-10" noProof="0" dirty="0">
                <a:solidFill>
                  <a:prstClr val="black"/>
                </a:solidFill>
                <a:latin typeface="Brave Sans" panose="020B0504020101010102" pitchFamily="34" charset="0"/>
                <a:cs typeface="Brave Sans" panose="020B0504020101010102" pitchFamily="34" charset="0"/>
              </a:rPr>
              <a:t>)</a:t>
            </a:r>
          </a:p>
          <a:p>
            <a:pPr marL="535940">
              <a:spcBef>
                <a:spcPts val="105"/>
              </a:spcBef>
            </a:pPr>
            <a:r>
              <a:rPr lang="en-GB" sz="1400" noProof="0" dirty="0" err="1">
                <a:solidFill>
                  <a:prstClr val="black"/>
                </a:solidFill>
                <a:latin typeface="Brave Sans" panose="020B0504020101010102" pitchFamily="34" charset="0"/>
                <a:cs typeface="Brave Sans" panose="020B0504020101010102" pitchFamily="34" charset="0"/>
                <a:hlinkClick r:id="rId13"/>
              </a:rPr>
              <a:t>john.leuner@absa.africa</a:t>
            </a:r>
            <a:r>
              <a:rPr lang="en-GB" sz="1400" noProof="0" dirty="0">
                <a:solidFill>
                  <a:prstClr val="black"/>
                </a:solidFill>
                <a:latin typeface="Brave Sans" panose="020B0504020101010102" pitchFamily="34" charset="0"/>
                <a:cs typeface="Brave Sans" panose="020B0504020101010102" pitchFamily="34" charset="0"/>
              </a:rPr>
              <a:t> </a:t>
            </a:r>
          </a:p>
          <a:p>
            <a:pPr marL="535940">
              <a:spcBef>
                <a:spcPts val="105"/>
              </a:spcBef>
            </a:pPr>
            <a:r>
              <a:rPr lang="en-GB" sz="1400" spc="-10" noProof="0" dirty="0">
                <a:solidFill>
                  <a:prstClr val="black"/>
                </a:solidFill>
                <a:latin typeface="Brave Sans" panose="020B0504020101010102" pitchFamily="34" charset="0"/>
                <a:cs typeface="Brave Sans" panose="020B0504020101010102" pitchFamily="34" charset="0"/>
              </a:rPr>
              <a:t>Absa CIB</a:t>
            </a:r>
          </a:p>
          <a:p>
            <a:pPr marL="535940">
              <a:spcBef>
                <a:spcPts val="105"/>
              </a:spcBef>
            </a:pPr>
            <a:r>
              <a:rPr lang="en-GB" sz="1400" spc="-10" noProof="0" dirty="0">
                <a:solidFill>
                  <a:prstClr val="black"/>
                </a:solidFill>
                <a:latin typeface="Brave Sans" panose="020B0504020101010102" pitchFamily="34" charset="0"/>
                <a:cs typeface="Brave Sans" panose="020B0504020101010102" pitchFamily="34" charset="0"/>
              </a:rPr>
              <a:t> </a:t>
            </a:r>
          </a:p>
          <a:p>
            <a:pPr marL="535940">
              <a:spcBef>
                <a:spcPts val="105"/>
              </a:spcBef>
            </a:pPr>
            <a:r>
              <a:rPr lang="en-GB" sz="1400" spc="-10" noProof="0" dirty="0">
                <a:solidFill>
                  <a:prstClr val="black"/>
                </a:solidFill>
                <a:latin typeface="Brave Sans" panose="020B0504020101010102" pitchFamily="34" charset="0"/>
                <a:cs typeface="Brave Sans" panose="020B0504020101010102" pitchFamily="34" charset="0"/>
              </a:rPr>
              <a:t>Sifiso </a:t>
            </a:r>
            <a:r>
              <a:rPr lang="en-GB" sz="1400" spc="-10" noProof="0" dirty="0" err="1">
                <a:solidFill>
                  <a:prstClr val="black"/>
                </a:solidFill>
                <a:latin typeface="Brave Sans" panose="020B0504020101010102" pitchFamily="34" charset="0"/>
                <a:cs typeface="Brave Sans" panose="020B0504020101010102" pitchFamily="34" charset="0"/>
              </a:rPr>
              <a:t>Mokaile</a:t>
            </a:r>
            <a:r>
              <a:rPr lang="en-GB" sz="1400" spc="-10" noProof="0" dirty="0">
                <a:solidFill>
                  <a:prstClr val="black"/>
                </a:solidFill>
                <a:latin typeface="Brave Sans" panose="020B0504020101010102" pitchFamily="34" charset="0"/>
                <a:cs typeface="Brave Sans" panose="020B0504020101010102" pitchFamily="34" charset="0"/>
              </a:rPr>
              <a:t>: </a:t>
            </a:r>
            <a:r>
              <a:rPr lang="en-GB" sz="1400" b="0" spc="-10" noProof="0" dirty="0">
                <a:solidFill>
                  <a:prstClr val="black"/>
                </a:solidFill>
                <a:latin typeface="Brave Sans" panose="020B0504020101010102" pitchFamily="34" charset="0"/>
                <a:cs typeface="Brave Sans" panose="020B0504020101010102" pitchFamily="34" charset="0"/>
              </a:rPr>
              <a:t>Business Technical Data Analyst | Client Data Products</a:t>
            </a:r>
          </a:p>
          <a:p>
            <a:pPr marL="535940">
              <a:spcBef>
                <a:spcPts val="105"/>
              </a:spcBef>
            </a:pPr>
            <a:endParaRPr lang="en-GB" sz="1400" spc="-10" noProof="0" dirty="0">
              <a:solidFill>
                <a:prstClr val="black"/>
              </a:solidFill>
              <a:latin typeface="Brave Sans" panose="020B0504020101010102" pitchFamily="34" charset="0"/>
              <a:cs typeface="Brave Sans" panose="020B0504020101010102" pitchFamily="34" charset="0"/>
            </a:endParaRPr>
          </a:p>
          <a:p>
            <a:pPr marL="535940">
              <a:spcBef>
                <a:spcPts val="105"/>
              </a:spcBef>
            </a:pPr>
            <a:r>
              <a:rPr lang="en-GB" sz="1400" spc="-10" noProof="0" dirty="0">
                <a:solidFill>
                  <a:prstClr val="black"/>
                </a:solidFill>
                <a:latin typeface="Brave Sans" panose="020B0504020101010102" pitchFamily="34" charset="0"/>
                <a:cs typeface="Brave Sans" panose="020B0504020101010102" pitchFamily="34" charset="0"/>
              </a:rPr>
              <a:t>Ashley </a:t>
            </a:r>
            <a:r>
              <a:rPr lang="en-GB" sz="1400" spc="-10" noProof="0" dirty="0" err="1">
                <a:solidFill>
                  <a:prstClr val="black"/>
                </a:solidFill>
                <a:latin typeface="Brave Sans" panose="020B0504020101010102" pitchFamily="34" charset="0"/>
                <a:cs typeface="Brave Sans" panose="020B0504020101010102" pitchFamily="34" charset="0"/>
              </a:rPr>
              <a:t>Morebudi</a:t>
            </a:r>
            <a:r>
              <a:rPr lang="en-GB" sz="1400" spc="-10" noProof="0" dirty="0">
                <a:solidFill>
                  <a:prstClr val="black"/>
                </a:solidFill>
                <a:latin typeface="Brave Sans" panose="020B0504020101010102" pitchFamily="34" charset="0"/>
                <a:cs typeface="Brave Sans" panose="020B0504020101010102" pitchFamily="34" charset="0"/>
              </a:rPr>
              <a:t>: </a:t>
            </a:r>
            <a:r>
              <a:rPr lang="en-GB" sz="1400" b="0" spc="-10" noProof="0" dirty="0">
                <a:solidFill>
                  <a:prstClr val="black"/>
                </a:solidFill>
                <a:latin typeface="Brave Sans" panose="020B0504020101010102" pitchFamily="34" charset="0"/>
                <a:cs typeface="Brave Sans" panose="020B0504020101010102" pitchFamily="34" charset="0"/>
              </a:rPr>
              <a:t>Specialist Data Scientist | Client Data Products</a:t>
            </a:r>
          </a:p>
          <a:p>
            <a:pPr marL="535940">
              <a:spcBef>
                <a:spcPts val="105"/>
              </a:spcBef>
            </a:pPr>
            <a:endParaRPr lang="en-GB" sz="1400" b="0" spc="-10" noProof="0" dirty="0">
              <a:solidFill>
                <a:prstClr val="black"/>
              </a:solidFill>
              <a:latin typeface="Brave Sans" panose="020B0504020101010102" pitchFamily="34" charset="0"/>
              <a:cs typeface="Brave Sans" panose="020B0504020101010102" pitchFamily="34" charset="0"/>
            </a:endParaRPr>
          </a:p>
          <a:p>
            <a:pPr marL="535940">
              <a:spcBef>
                <a:spcPts val="105"/>
              </a:spcBef>
            </a:pPr>
            <a:r>
              <a:rPr lang="en-GB" sz="1400" spc="-10" noProof="0" dirty="0">
                <a:solidFill>
                  <a:prstClr val="black"/>
                </a:solidFill>
                <a:latin typeface="Brave Sans" panose="020B0504020101010102" pitchFamily="34" charset="0"/>
                <a:cs typeface="Brave Sans" panose="020B0504020101010102" pitchFamily="34" charset="0"/>
              </a:rPr>
              <a:t>Jonas </a:t>
            </a:r>
            <a:r>
              <a:rPr lang="en-GB" sz="1400" spc="-10" noProof="0" dirty="0" err="1">
                <a:solidFill>
                  <a:prstClr val="black"/>
                </a:solidFill>
                <a:latin typeface="Brave Sans" panose="020B0504020101010102" pitchFamily="34" charset="0"/>
                <a:cs typeface="Brave Sans" panose="020B0504020101010102" pitchFamily="34" charset="0"/>
              </a:rPr>
              <a:t>Moapolela</a:t>
            </a:r>
            <a:r>
              <a:rPr lang="en-GB" sz="1400" spc="-10" noProof="0" dirty="0">
                <a:solidFill>
                  <a:prstClr val="black"/>
                </a:solidFill>
                <a:latin typeface="Brave Sans" panose="020B0504020101010102" pitchFamily="34" charset="0"/>
                <a:cs typeface="Brave Sans" panose="020B0504020101010102" pitchFamily="34" charset="0"/>
              </a:rPr>
              <a:t>: </a:t>
            </a:r>
            <a:r>
              <a:rPr lang="en-GB" sz="1400" b="0" spc="-10" noProof="0" dirty="0">
                <a:solidFill>
                  <a:prstClr val="black"/>
                </a:solidFill>
                <a:latin typeface="Brave Sans" panose="020B0504020101010102" pitchFamily="34" charset="0"/>
                <a:cs typeface="Brave Sans" panose="020B0504020101010102" pitchFamily="34" charset="0"/>
              </a:rPr>
              <a:t>Frontend Engineer | </a:t>
            </a:r>
            <a:r>
              <a:rPr lang="en-GB" sz="1400" b="0" spc="-10" noProof="0" dirty="0" err="1">
                <a:solidFill>
                  <a:prstClr val="black"/>
                </a:solidFill>
                <a:latin typeface="Brave Sans" panose="020B0504020101010102" pitchFamily="34" charset="0"/>
                <a:cs typeface="Brave Sans" panose="020B0504020101010102" pitchFamily="34" charset="0"/>
              </a:rPr>
              <a:t>PocketFlow</a:t>
            </a:r>
            <a:endParaRPr lang="en-GB" sz="1400" b="0" spc="-10" noProof="0" dirty="0">
              <a:solidFill>
                <a:prstClr val="black"/>
              </a:solidFill>
              <a:latin typeface="Brave Sans" panose="020B0504020101010102" pitchFamily="34" charset="0"/>
              <a:cs typeface="Brave Sans" panose="020B0504020101010102" pitchFamily="34" charset="0"/>
            </a:endParaRPr>
          </a:p>
          <a:p>
            <a:pPr marL="535940">
              <a:spcBef>
                <a:spcPts val="105"/>
              </a:spcBef>
            </a:pPr>
            <a:endParaRPr lang="en-GB" sz="1400" spc="-10" noProof="0" dirty="0">
              <a:solidFill>
                <a:prstClr val="black"/>
              </a:solidFill>
              <a:latin typeface="Brave Sans" panose="020B0504020101010102" pitchFamily="34" charset="0"/>
              <a:cs typeface="Brave Sans" panose="020B0504020101010102" pitchFamily="34" charset="0"/>
            </a:endParaRPr>
          </a:p>
        </p:txBody>
      </p:sp>
      <p:sp>
        <p:nvSpPr>
          <p:cNvPr id="2" name="object 13">
            <a:extLst>
              <a:ext uri="{FF2B5EF4-FFF2-40B4-BE49-F238E27FC236}">
                <a16:creationId xmlns:a16="http://schemas.microsoft.com/office/drawing/2014/main" id="{07E1770C-ECFD-2D40-07F7-8964B4739F67}"/>
              </a:ext>
            </a:extLst>
          </p:cNvPr>
          <p:cNvSpPr txBox="1">
            <a:spLocks noGrp="1"/>
          </p:cNvSpPr>
          <p:nvPr/>
        </p:nvSpPr>
        <p:spPr>
          <a:xfrm>
            <a:off x="282756" y="10480625"/>
            <a:ext cx="3715815" cy="421719"/>
          </a:xfrm>
          <a:prstGeom prst="rect">
            <a:avLst/>
          </a:prstGeom>
        </p:spPr>
        <p:txBody>
          <a:bodyPr vert="horz" wrap="square" lIns="0" tIns="6985" rIns="0" bIns="0" rtlCol="0">
            <a:spAutoFit/>
          </a:bodyPr>
          <a:lstStyle>
            <a:defPPr>
              <a:defRPr kern="0"/>
            </a:defPPr>
            <a:lvl1pPr>
              <a:defRPr sz="1150" b="0" i="0">
                <a:solidFill>
                  <a:srgbClr val="A09E9E"/>
                </a:solidFill>
                <a:latin typeface="Brave Sans"/>
                <a:cs typeface="Brave Sans"/>
              </a:defRPr>
            </a:lvl1pPr>
          </a:lstStyle>
          <a:p>
            <a:pPr marL="12700" marR="5080">
              <a:lnSpc>
                <a:spcPct val="120000"/>
              </a:lnSpc>
              <a:spcBef>
                <a:spcPts val="55"/>
              </a:spcBef>
            </a:pPr>
            <a:r>
              <a:rPr lang="en-GB" b="1" noProof="0" dirty="0">
                <a:latin typeface="Brave Sans Bold"/>
                <a:cs typeface="Brave Sans Bold"/>
              </a:rPr>
              <a:t>Absa’s</a:t>
            </a:r>
            <a:r>
              <a:rPr lang="en-GB" b="1" spc="-15" noProof="0" dirty="0">
                <a:latin typeface="Brave Sans Bold"/>
                <a:cs typeface="Brave Sans Bold"/>
              </a:rPr>
              <a:t> </a:t>
            </a:r>
            <a:r>
              <a:rPr lang="en-GB" b="1" noProof="0" dirty="0">
                <a:latin typeface="Brave Sans Bold"/>
                <a:cs typeface="Brave Sans Bold"/>
              </a:rPr>
              <a:t>Merchant</a:t>
            </a:r>
            <a:r>
              <a:rPr lang="en-GB" b="1" spc="-15" noProof="0" dirty="0">
                <a:latin typeface="Brave Sans Bold"/>
                <a:cs typeface="Brave Sans Bold"/>
              </a:rPr>
              <a:t> </a:t>
            </a:r>
            <a:r>
              <a:rPr lang="en-GB" b="1" noProof="0" dirty="0">
                <a:latin typeface="Brave Sans Bold"/>
                <a:cs typeface="Brave Sans Bold"/>
              </a:rPr>
              <a:t>Spend</a:t>
            </a:r>
            <a:r>
              <a:rPr lang="en-GB" b="1" spc="-30" noProof="0" dirty="0">
                <a:latin typeface="Brave Sans Bold"/>
                <a:cs typeface="Brave Sans Bold"/>
              </a:rPr>
              <a:t> </a:t>
            </a:r>
            <a:r>
              <a:rPr lang="en-GB" b="1" noProof="0" dirty="0">
                <a:latin typeface="Brave Sans Bold"/>
                <a:cs typeface="Brave Sans Bold"/>
              </a:rPr>
              <a:t>Analytics: March </a:t>
            </a:r>
            <a:r>
              <a:rPr lang="en-GB" spc="-20" noProof="0" dirty="0"/>
              <a:t>2025 </a:t>
            </a:r>
          </a:p>
          <a:p>
            <a:pPr marL="12700" marR="5080">
              <a:lnSpc>
                <a:spcPct val="120000"/>
              </a:lnSpc>
              <a:spcBef>
                <a:spcPts val="55"/>
              </a:spcBef>
            </a:pPr>
            <a:r>
              <a:rPr lang="en-GB" b="1" noProof="0" dirty="0"/>
              <a:t>Consumer</a:t>
            </a:r>
            <a:r>
              <a:rPr lang="en-GB" b="1" spc="-30" noProof="0" dirty="0"/>
              <a:t> Sector</a:t>
            </a:r>
            <a:endParaRPr lang="en-GB" b="1" spc="-10" noProof="0" dirty="0"/>
          </a:p>
        </p:txBody>
      </p:sp>
    </p:spTree>
    <p:extLst>
      <p:ext uri="{BB962C8B-B14F-4D97-AF65-F5344CB8AC3E}">
        <p14:creationId xmlns:p14="http://schemas.microsoft.com/office/powerpoint/2010/main" val="547276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BF367-131A-416B-AF1B-B4C9B71D9051}"/>
              </a:ext>
            </a:extLst>
          </p:cNvPr>
          <p:cNvSpPr>
            <a:spLocks noGrp="1"/>
          </p:cNvSpPr>
          <p:nvPr>
            <p:ph type="ctrTitle"/>
          </p:nvPr>
        </p:nvSpPr>
        <p:spPr>
          <a:xfrm>
            <a:off x="350040" y="-615149"/>
            <a:ext cx="10668480" cy="3486503"/>
          </a:xfrm>
        </p:spPr>
        <p:txBody>
          <a:bodyPr/>
          <a:lstStyle/>
          <a:p>
            <a:r>
              <a:rPr lang="en-GB" sz="6600" noProof="0" dirty="0">
                <a:latin typeface="Brave Sans" panose="020B0504020101010102" pitchFamily="34" charset="0"/>
                <a:cs typeface="Brave Sans" panose="020B0504020101010102" pitchFamily="34" charset="0"/>
              </a:rPr>
              <a:t>Spend analytics: </a:t>
            </a:r>
            <a:r>
              <a:rPr lang="en-GB" sz="6600" noProof="0" dirty="0" err="1">
                <a:latin typeface="Brave Sans" panose="020B0504020101010102" pitchFamily="34" charset="0"/>
                <a:cs typeface="Brave Sans" panose="020B0504020101010102" pitchFamily="34" charset="0"/>
              </a:rPr>
              <a:t>PocketFlow</a:t>
            </a:r>
            <a:endParaRPr lang="en-GB" sz="6600" noProof="0" dirty="0">
              <a:latin typeface="Brave Sans" panose="020B0504020101010102" pitchFamily="34" charset="0"/>
              <a:cs typeface="Brave Sans" panose="020B0504020101010102" pitchFamily="34" charset="0"/>
            </a:endParaRPr>
          </a:p>
        </p:txBody>
      </p:sp>
      <p:sp>
        <p:nvSpPr>
          <p:cNvPr id="16" name="Subtitle 15">
            <a:extLst>
              <a:ext uri="{FF2B5EF4-FFF2-40B4-BE49-F238E27FC236}">
                <a16:creationId xmlns:a16="http://schemas.microsoft.com/office/drawing/2014/main" id="{645D1D16-4FCB-92FF-05F0-AA268305B215}"/>
              </a:ext>
            </a:extLst>
          </p:cNvPr>
          <p:cNvSpPr>
            <a:spLocks noGrp="1"/>
          </p:cNvSpPr>
          <p:nvPr>
            <p:ph type="subTitle" idx="1"/>
          </p:nvPr>
        </p:nvSpPr>
        <p:spPr>
          <a:xfrm>
            <a:off x="350040" y="4808007"/>
            <a:ext cx="9065297" cy="6060995"/>
          </a:xfrm>
        </p:spPr>
        <p:txBody>
          <a:bodyPr/>
          <a:lstStyle/>
          <a:p>
            <a:pPr fontAlgn="t"/>
            <a:r>
              <a:rPr lang="en-GB" sz="1800" noProof="0" dirty="0"/>
              <a:t>Do you know who your customers are? What their spend behaviour at your store is? Or how you compare to competitors? </a:t>
            </a:r>
          </a:p>
          <a:p>
            <a:pPr fontAlgn="t"/>
            <a:r>
              <a:rPr lang="en-GB" sz="1800" noProof="0" dirty="0"/>
              <a:t> </a:t>
            </a:r>
          </a:p>
          <a:p>
            <a:pPr fontAlgn="t"/>
            <a:r>
              <a:rPr lang="en-GB" sz="1800" noProof="0" dirty="0"/>
              <a:t>Now you can, with Absa’s spend analytics tool, </a:t>
            </a:r>
            <a:r>
              <a:rPr lang="en-GB" sz="1800" noProof="0" dirty="0" err="1"/>
              <a:t>PocketFlow</a:t>
            </a:r>
            <a:r>
              <a:rPr lang="en-GB" sz="1800" noProof="0" dirty="0"/>
              <a:t>. This tool is designed to help you understand your customers better and optimise your business strategies. </a:t>
            </a:r>
          </a:p>
          <a:p>
            <a:pPr fontAlgn="t"/>
            <a:r>
              <a:rPr lang="en-GB" sz="1800" noProof="0" dirty="0"/>
              <a:t> </a:t>
            </a:r>
          </a:p>
          <a:p>
            <a:pPr fontAlgn="t"/>
            <a:r>
              <a:rPr lang="en-GB" sz="1800" noProof="0" dirty="0"/>
              <a:t>The tool’s interactive customer visualisations allow you to better understand your business’s performance, further strengthening actionable insights. </a:t>
            </a:r>
            <a:r>
              <a:rPr lang="en-GB" sz="1800" noProof="0" dirty="0" err="1"/>
              <a:t>PocketFlow</a:t>
            </a:r>
            <a:r>
              <a:rPr lang="en-GB" sz="1800" noProof="0" dirty="0"/>
              <a:t> is a self-service tool that doesn’t involve any complicated installation processes, nor does it require specialist IT skills to implement or use.</a:t>
            </a:r>
          </a:p>
          <a:p>
            <a:pPr fontAlgn="t"/>
            <a:endParaRPr lang="en-GB" sz="1800" noProof="0" dirty="0"/>
          </a:p>
          <a:p>
            <a:pPr fontAlgn="t"/>
            <a:r>
              <a:rPr lang="en-GB" sz="1800" noProof="0" dirty="0">
                <a:latin typeface="+mj-lt"/>
                <a:ea typeface="DengXian" panose="02010600030101010101" pitchFamily="2" charset="-122"/>
              </a:rPr>
              <a:t>Start your </a:t>
            </a:r>
            <a:r>
              <a:rPr lang="en-GB" sz="1800" noProof="0" dirty="0" err="1">
                <a:latin typeface="+mj-lt"/>
                <a:ea typeface="DengXian" panose="02010600030101010101" pitchFamily="2" charset="-122"/>
              </a:rPr>
              <a:t>PocketFlow</a:t>
            </a:r>
            <a:r>
              <a:rPr lang="en-GB" sz="1800" noProof="0" dirty="0">
                <a:latin typeface="+mj-lt"/>
                <a:ea typeface="DengXian" panose="02010600030101010101" pitchFamily="2" charset="-122"/>
              </a:rPr>
              <a:t> spend analytics journey today!</a:t>
            </a:r>
            <a:r>
              <a:rPr lang="en-GB" sz="1800" noProof="0" dirty="0">
                <a:latin typeface="+mj-lt"/>
              </a:rPr>
              <a:t> </a:t>
            </a:r>
          </a:p>
          <a:p>
            <a:pPr fontAlgn="t"/>
            <a:endParaRPr lang="en-GB" sz="1800" noProof="0" dirty="0">
              <a:latin typeface="+mj-lt"/>
            </a:endParaRPr>
          </a:p>
          <a:p>
            <a:pPr fontAlgn="t"/>
            <a:r>
              <a:rPr lang="en-GB" sz="1800" noProof="0" dirty="0">
                <a:latin typeface="+mj-lt"/>
              </a:rPr>
              <a:t>Two available offerings:</a:t>
            </a:r>
          </a:p>
          <a:p>
            <a:pPr fontAlgn="t"/>
            <a:endParaRPr lang="en-GB" sz="1800" noProof="0" dirty="0">
              <a:latin typeface="+mj-lt"/>
            </a:endParaRPr>
          </a:p>
          <a:p>
            <a:pPr marL="282721" indent="-282721" fontAlgn="t">
              <a:buFont typeface="Arial" panose="020B0604020202020204" pitchFamily="34" charset="0"/>
              <a:buChar char="•"/>
            </a:pPr>
            <a:r>
              <a:rPr lang="en-GB" sz="1800" noProof="0" dirty="0" err="1">
                <a:latin typeface="+mj-lt"/>
              </a:rPr>
              <a:t>PocketFlow</a:t>
            </a:r>
            <a:r>
              <a:rPr lang="en-GB" sz="1800" noProof="0" dirty="0">
                <a:latin typeface="+mj-lt"/>
              </a:rPr>
              <a:t> (for large corporates): Speak to your Business </a:t>
            </a:r>
            <a:r>
              <a:rPr lang="en-GB" sz="1800" dirty="0">
                <a:latin typeface="+mj-lt"/>
              </a:rPr>
              <a:t>B</a:t>
            </a:r>
            <a:r>
              <a:rPr lang="en-GB" sz="1800" noProof="0" dirty="0">
                <a:latin typeface="+mj-lt"/>
              </a:rPr>
              <a:t>anker today</a:t>
            </a:r>
          </a:p>
          <a:p>
            <a:pPr marL="282721" indent="-282721" fontAlgn="t">
              <a:buFont typeface="Arial" panose="020B0604020202020204" pitchFamily="34" charset="0"/>
              <a:buChar char="•"/>
            </a:pPr>
            <a:r>
              <a:rPr lang="en-GB" sz="1800" noProof="0" dirty="0" err="1">
                <a:latin typeface="+mj-lt"/>
              </a:rPr>
              <a:t>PocketFlow</a:t>
            </a:r>
            <a:r>
              <a:rPr lang="en-GB" sz="1800" noProof="0" dirty="0">
                <a:latin typeface="+mj-lt"/>
              </a:rPr>
              <a:t> Lite (for small and medium enterprises): Register on the Absa Merchant Access Online (AMAO) portal at </a:t>
            </a:r>
            <a:r>
              <a:rPr lang="en-GB" sz="1800" noProof="0" dirty="0">
                <a:latin typeface="+mj-lt"/>
                <a:hlinkClick r:id="rId2">
                  <a:extLst>
                    <a:ext uri="{A12FA001-AC4F-418D-AE19-62706E023703}">
                      <ahyp:hlinkClr xmlns:ahyp="http://schemas.microsoft.com/office/drawing/2018/hyperlinkcolor" val="tx"/>
                    </a:ext>
                  </a:extLst>
                </a:hlinkClick>
              </a:rPr>
              <a:t>https://absamerchantaccessonline.absa.co.za</a:t>
            </a:r>
            <a:r>
              <a:rPr lang="en-GB" sz="1800" noProof="0" dirty="0">
                <a:latin typeface="+mj-lt"/>
              </a:rPr>
              <a:t> </a:t>
            </a:r>
          </a:p>
          <a:p>
            <a:pPr fontAlgn="t"/>
            <a:endParaRPr lang="en-GB" sz="1800" noProof="0" dirty="0"/>
          </a:p>
          <a:p>
            <a:endParaRPr lang="en-GB" sz="1800" noProof="0" dirty="0"/>
          </a:p>
        </p:txBody>
      </p:sp>
      <p:sp>
        <p:nvSpPr>
          <p:cNvPr id="17" name="Subtitle 15">
            <a:extLst>
              <a:ext uri="{FF2B5EF4-FFF2-40B4-BE49-F238E27FC236}">
                <a16:creationId xmlns:a16="http://schemas.microsoft.com/office/drawing/2014/main" id="{99F098C8-B60A-719C-673D-1453C8EC7EE7}"/>
              </a:ext>
            </a:extLst>
          </p:cNvPr>
          <p:cNvSpPr txBox="1">
            <a:spLocks/>
          </p:cNvSpPr>
          <p:nvPr/>
        </p:nvSpPr>
        <p:spPr>
          <a:xfrm>
            <a:off x="545543" y="3235821"/>
            <a:ext cx="9079423" cy="1207719"/>
          </a:xfrm>
          <a:prstGeom prst="rect">
            <a:avLst/>
          </a:prstGeom>
        </p:spPr>
        <p:txBody>
          <a:bodyPr vert="horz" lIns="0" tIns="59363" rIns="59363" bIns="59363" rtlCol="0">
            <a:noAutofit/>
          </a:bodyPr>
          <a:lstStyle>
            <a:lvl1pPr marL="0" indent="0" algn="l" defTabSz="914400" rtl="0" eaLnBrk="1" latinLnBrk="0" hangingPunct="1">
              <a:lnSpc>
                <a:spcPct val="90000"/>
              </a:lnSpc>
              <a:spcBef>
                <a:spcPts val="0"/>
              </a:spcBef>
              <a:buFont typeface="Arial" panose="020B0604020202020204" pitchFamily="34" charset="0"/>
              <a:buNone/>
              <a:defRPr sz="23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Arial" panose="020B0604020202020204" pitchFamily="34" charset="0"/>
              </a:defRPr>
            </a:lvl2pPr>
            <a:lvl3pPr marL="914400" indent="0" algn="ctr" defTabSz="914400" rtl="0" eaLnBrk="1" latinLnBrk="0" hangingPunct="1">
              <a:lnSpc>
                <a:spcPct val="100000"/>
              </a:lnSpc>
              <a:spcBef>
                <a:spcPts val="0"/>
              </a:spcBef>
              <a:buFont typeface="Arial" panose="020B0604020202020204" pitchFamily="34" charset="0"/>
              <a:buNone/>
              <a:defRPr sz="1800" kern="1200">
                <a:solidFill>
                  <a:schemeClr val="tx2"/>
                </a:solidFill>
                <a:latin typeface="+mn-lt"/>
                <a:ea typeface="+mn-ea"/>
                <a:cs typeface="Arial" panose="020B0604020202020204" pitchFamily="34" charset="0"/>
              </a:defRPr>
            </a:lvl3pPr>
            <a:lvl4pPr marL="1371600" indent="0" algn="ctr" defTabSz="914400" rtl="0" eaLnBrk="1" latinLnBrk="0" hangingPunct="1">
              <a:lnSpc>
                <a:spcPct val="100000"/>
              </a:lnSpc>
              <a:spcBef>
                <a:spcPts val="0"/>
              </a:spcBef>
              <a:buFont typeface="Arial" panose="020B0604020202020204" pitchFamily="34" charset="0"/>
              <a:buNone/>
              <a:defRPr sz="1600" kern="1200">
                <a:solidFill>
                  <a:schemeClr val="tx2"/>
                </a:solidFill>
                <a:latin typeface="+mn-lt"/>
                <a:ea typeface="+mn-ea"/>
                <a:cs typeface="Arial" panose="020B0604020202020204" pitchFamily="34" charset="0"/>
              </a:defRPr>
            </a:lvl4pPr>
            <a:lvl5pPr marL="1828800" indent="0" algn="ctr" defTabSz="914400" rtl="0" eaLnBrk="1" latinLnBrk="0" hangingPunct="1">
              <a:lnSpc>
                <a:spcPct val="100000"/>
              </a:lnSpc>
              <a:spcBef>
                <a:spcPts val="0"/>
              </a:spcBef>
              <a:buFont typeface="Arial" panose="020B0604020202020204" pitchFamily="34" charset="0"/>
              <a:buNone/>
              <a:defRPr sz="1600" kern="1200">
                <a:solidFill>
                  <a:schemeClr val="tx2"/>
                </a:solidFill>
                <a:latin typeface="+mn-lt"/>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1507846" fontAlgn="t"/>
            <a:r>
              <a:rPr lang="en-GB" sz="2968" noProof="0" dirty="0">
                <a:solidFill>
                  <a:srgbClr val="FFFFFF"/>
                </a:solidFill>
                <a:latin typeface="Brave Sans" panose="020B0504020101010102" pitchFamily="34" charset="0"/>
                <a:cs typeface="Brave Sans" panose="020B0504020101010102" pitchFamily="34" charset="0"/>
              </a:rPr>
              <a:t>A big-data web-based tool that takes you beyond the limitations of traditional banking</a:t>
            </a:r>
          </a:p>
          <a:p>
            <a:pPr defTabSz="1507846" fontAlgn="t"/>
            <a:r>
              <a:rPr lang="en-GB" sz="2968" noProof="0" dirty="0">
                <a:solidFill>
                  <a:srgbClr val="FFFFFF"/>
                </a:solidFill>
                <a:latin typeface="Brave Sans" panose="020B0504020101010102" pitchFamily="34" charset="0"/>
                <a:cs typeface="Brave Sans" panose="020B0504020101010102" pitchFamily="34" charset="0"/>
              </a:rPr>
              <a:t> </a:t>
            </a:r>
          </a:p>
          <a:p>
            <a:pPr defTabSz="1507846"/>
            <a:endParaRPr lang="en-GB" sz="2968" noProof="0" dirty="0">
              <a:solidFill>
                <a:srgbClr val="FFFFFF"/>
              </a:solidFill>
              <a:latin typeface="Brave Sans" panose="020B0504020101010102" pitchFamily="34" charset="0"/>
              <a:cs typeface="Brave Sans" panose="020B0504020101010102" pitchFamily="34" charset="0"/>
            </a:endParaRPr>
          </a:p>
        </p:txBody>
      </p:sp>
      <p:pic>
        <p:nvPicPr>
          <p:cNvPr id="22" name="Picture 21" descr="A screenshot of a map&#10;&#10;Description automatically generated">
            <a:extLst>
              <a:ext uri="{FF2B5EF4-FFF2-40B4-BE49-F238E27FC236}">
                <a16:creationId xmlns:a16="http://schemas.microsoft.com/office/drawing/2014/main" id="{763DBA35-EF06-5EFE-0A93-6E7336556FE5}"/>
              </a:ext>
            </a:extLst>
          </p:cNvPr>
          <p:cNvPicPr>
            <a:picLocks noChangeAspect="1"/>
          </p:cNvPicPr>
          <p:nvPr/>
        </p:nvPicPr>
        <p:blipFill>
          <a:blip r:embed="rId3"/>
          <a:stretch>
            <a:fillRect/>
          </a:stretch>
        </p:blipFill>
        <p:spPr>
          <a:xfrm>
            <a:off x="14625387" y="3096807"/>
            <a:ext cx="4549069" cy="5478300"/>
          </a:xfrm>
          <a:prstGeom prst="rect">
            <a:avLst/>
          </a:prstGeom>
          <a:effectLst>
            <a:outerShdw blurRad="50800" dist="38100" algn="l" rotWithShape="0">
              <a:prstClr val="black">
                <a:alpha val="40000"/>
              </a:prstClr>
            </a:outerShdw>
          </a:effectLst>
        </p:spPr>
      </p:pic>
      <p:pic>
        <p:nvPicPr>
          <p:cNvPr id="24" name="Picture 23" descr="A screenshot of a website&#10;&#10;Description automatically generated">
            <a:extLst>
              <a:ext uri="{FF2B5EF4-FFF2-40B4-BE49-F238E27FC236}">
                <a16:creationId xmlns:a16="http://schemas.microsoft.com/office/drawing/2014/main" id="{BF153D2A-A4B3-DEB0-A1C8-58BF2063E4C4}"/>
              </a:ext>
            </a:extLst>
          </p:cNvPr>
          <p:cNvPicPr>
            <a:picLocks noChangeAspect="1"/>
          </p:cNvPicPr>
          <p:nvPr/>
        </p:nvPicPr>
        <p:blipFill>
          <a:blip r:embed="rId4"/>
          <a:stretch>
            <a:fillRect/>
          </a:stretch>
        </p:blipFill>
        <p:spPr>
          <a:xfrm>
            <a:off x="10820023" y="3723573"/>
            <a:ext cx="4238242" cy="5013529"/>
          </a:xfrm>
          <a:prstGeom prst="rect">
            <a:avLst/>
          </a:prstGeom>
          <a:effectLst>
            <a:outerShdw blurRad="50800" dist="38100" dir="2700000" algn="tl" rotWithShape="0">
              <a:prstClr val="black">
                <a:alpha val="40000"/>
              </a:prstClr>
            </a:outerShdw>
          </a:effectLst>
        </p:spPr>
      </p:pic>
      <p:pic>
        <p:nvPicPr>
          <p:cNvPr id="26" name="Picture 25" descr="A screenshot of a dashboard&#10;&#10;Description automatically generated">
            <a:extLst>
              <a:ext uri="{FF2B5EF4-FFF2-40B4-BE49-F238E27FC236}">
                <a16:creationId xmlns:a16="http://schemas.microsoft.com/office/drawing/2014/main" id="{4EE94A36-2728-4FF4-AB63-B1DA17EDC6AA}"/>
              </a:ext>
            </a:extLst>
          </p:cNvPr>
          <p:cNvPicPr>
            <a:picLocks noChangeAspect="1"/>
          </p:cNvPicPr>
          <p:nvPr/>
        </p:nvPicPr>
        <p:blipFill>
          <a:blip r:embed="rId5"/>
          <a:stretch>
            <a:fillRect/>
          </a:stretch>
        </p:blipFill>
        <p:spPr>
          <a:xfrm>
            <a:off x="13703967" y="6889696"/>
            <a:ext cx="5192636" cy="4160627"/>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370545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D0AD34E-D038-1136-EB0E-43A29BE318A9}"/>
              </a:ext>
            </a:extLst>
          </p:cNvPr>
          <p:cNvSpPr txBox="1"/>
          <p:nvPr/>
        </p:nvSpPr>
        <p:spPr bwMode="gray">
          <a:xfrm>
            <a:off x="495300" y="914884"/>
            <a:ext cx="9359900" cy="10333598"/>
          </a:xfrm>
          <a:prstGeom prst="rect">
            <a:avLst/>
          </a:prstGeom>
          <a:noFill/>
        </p:spPr>
        <p:txBody>
          <a:bodyPr wrap="square">
            <a:spAutoFit/>
          </a:bodyPr>
          <a:lstStyle/>
          <a:p>
            <a:pPr algn="l">
              <a:spcAft>
                <a:spcPts val="600"/>
              </a:spcAft>
              <a:defRPr/>
            </a:pPr>
            <a:r>
              <a:rPr lang="en-GB" sz="1800" noProof="0" dirty="0">
                <a:solidFill>
                  <a:schemeClr val="tx1"/>
                </a:solidFill>
                <a:latin typeface="Brave Sans" panose="020B0504020101010102" pitchFamily="34" charset="0"/>
                <a:cs typeface="Brave Sans" panose="020B0504020101010102" pitchFamily="34" charset="0"/>
              </a:rPr>
              <a:t>Absa Group Limited Reg No 1986/003934/06. All rights </a:t>
            </a:r>
            <a:r>
              <a:rPr lang="en-GB" noProof="0" dirty="0">
                <a:solidFill>
                  <a:schemeClr val="tx1"/>
                </a:solidFill>
                <a:latin typeface="Brave Sans" panose="020B0504020101010102" pitchFamily="34" charset="0"/>
                <a:cs typeface="Brave Sans" panose="020B0504020101010102" pitchFamily="34" charset="0"/>
              </a:rPr>
              <a:t>reserved</a:t>
            </a:r>
            <a:r>
              <a:rPr lang="en-GB" sz="1800" noProof="0" dirty="0">
                <a:solidFill>
                  <a:schemeClr val="tx1"/>
                </a:solidFill>
                <a:latin typeface="Brave Sans" panose="020B0504020101010102" pitchFamily="34" charset="0"/>
                <a:cs typeface="Brave Sans" panose="020B0504020101010102" pitchFamily="34" charset="0"/>
              </a:rPr>
              <a:t>.</a:t>
            </a:r>
          </a:p>
          <a:p>
            <a:pPr algn="l">
              <a:spcAft>
                <a:spcPts val="600"/>
              </a:spcAft>
              <a:defRPr/>
            </a:pPr>
            <a:endParaRPr lang="en-GB" sz="1800" noProof="0" dirty="0">
              <a:solidFill>
                <a:schemeClr val="tx1"/>
              </a:solidFill>
              <a:latin typeface="Brave Sans" panose="020B0504020101010102" pitchFamily="34" charset="0"/>
              <a:cs typeface="Brave Sans" panose="020B0504020101010102" pitchFamily="34" charset="0"/>
            </a:endParaRPr>
          </a:p>
          <a:p>
            <a:pPr algn="l">
              <a:spcAft>
                <a:spcPts val="600"/>
              </a:spcAft>
              <a:defRPr/>
            </a:pPr>
            <a:r>
              <a:rPr lang="en-GB" sz="1800" noProof="0" dirty="0">
                <a:solidFill>
                  <a:schemeClr val="tx1"/>
                </a:solidFill>
                <a:latin typeface="Brave Sans" panose="020B0504020101010102" pitchFamily="34" charset="0"/>
                <a:cs typeface="Brave Sans" panose="020B0504020101010102" pitchFamily="34" charset="0"/>
              </a:rPr>
              <a:t>Registered office: 15 Alice Lane, Sandton, 2146, Gauteng, South Africa.</a:t>
            </a:r>
          </a:p>
          <a:p>
            <a:pPr algn="l">
              <a:spcAft>
                <a:spcPts val="600"/>
              </a:spcAft>
              <a:defRPr/>
            </a:pPr>
            <a:r>
              <a:rPr lang="en-GB" sz="1800" noProof="0" dirty="0">
                <a:solidFill>
                  <a:schemeClr val="tx1"/>
                </a:solidFill>
                <a:latin typeface="Brave Sans" panose="020B0504020101010102" pitchFamily="34" charset="0"/>
                <a:cs typeface="Brave Sans" panose="020B0504020101010102" pitchFamily="34" charset="0"/>
              </a:rPr>
              <a:t>The contents of this document may not be distributed unlawfully. Copyright subsists in</a:t>
            </a:r>
          </a:p>
          <a:p>
            <a:pPr algn="l">
              <a:spcAft>
                <a:spcPts val="600"/>
              </a:spcAft>
              <a:defRPr/>
            </a:pPr>
            <a:r>
              <a:rPr lang="en-GB" sz="1800" noProof="0" dirty="0">
                <a:solidFill>
                  <a:schemeClr val="tx1"/>
                </a:solidFill>
                <a:latin typeface="Brave Sans" panose="020B0504020101010102" pitchFamily="34" charset="0"/>
                <a:cs typeface="Brave Sans" panose="020B0504020101010102" pitchFamily="34" charset="0"/>
              </a:rPr>
              <a:t>this brochure. No part of this work may be reproduced in any form or by any means</a:t>
            </a:r>
          </a:p>
          <a:p>
            <a:pPr algn="l">
              <a:spcAft>
                <a:spcPts val="600"/>
              </a:spcAft>
              <a:defRPr/>
            </a:pPr>
            <a:r>
              <a:rPr lang="en-GB" sz="1800" noProof="0" dirty="0">
                <a:solidFill>
                  <a:schemeClr val="tx1"/>
                </a:solidFill>
                <a:latin typeface="Brave Sans" panose="020B0504020101010102" pitchFamily="34" charset="0"/>
                <a:cs typeface="Brave Sans" panose="020B0504020101010102" pitchFamily="34" charset="0"/>
              </a:rPr>
              <a:t>without Absa Bank Limited’s written permission. Any unauthorised reproduction of</a:t>
            </a:r>
          </a:p>
          <a:p>
            <a:pPr algn="l">
              <a:spcAft>
                <a:spcPts val="600"/>
              </a:spcAft>
              <a:defRPr/>
            </a:pPr>
            <a:r>
              <a:rPr lang="en-GB" sz="1800" noProof="0" dirty="0">
                <a:solidFill>
                  <a:schemeClr val="tx1"/>
                </a:solidFill>
                <a:latin typeface="Brave Sans" panose="020B0504020101010102" pitchFamily="34" charset="0"/>
                <a:cs typeface="Brave Sans" panose="020B0504020101010102" pitchFamily="34" charset="0"/>
              </a:rPr>
              <a:t>this work will constitute a copyright infringement and render the doer liable under</a:t>
            </a:r>
          </a:p>
          <a:p>
            <a:pPr algn="l">
              <a:spcAft>
                <a:spcPts val="600"/>
              </a:spcAft>
              <a:defRPr/>
            </a:pPr>
            <a:r>
              <a:rPr lang="en-GB" sz="1800" noProof="0" dirty="0">
                <a:solidFill>
                  <a:schemeClr val="tx1"/>
                </a:solidFill>
                <a:latin typeface="Brave Sans" panose="020B0504020101010102" pitchFamily="34" charset="0"/>
                <a:cs typeface="Brave Sans" panose="020B0504020101010102" pitchFamily="34" charset="0"/>
              </a:rPr>
              <a:t>both civil and criminal law. While every effort has been made to ensure that the</a:t>
            </a:r>
          </a:p>
          <a:p>
            <a:pPr algn="l">
              <a:spcAft>
                <a:spcPts val="600"/>
              </a:spcAft>
              <a:defRPr/>
            </a:pPr>
            <a:r>
              <a:rPr lang="en-GB" sz="1800" noProof="0" dirty="0">
                <a:solidFill>
                  <a:schemeClr val="tx1"/>
                </a:solidFill>
                <a:latin typeface="Brave Sans" panose="020B0504020101010102" pitchFamily="34" charset="0"/>
                <a:cs typeface="Brave Sans" panose="020B0504020101010102" pitchFamily="34" charset="0"/>
              </a:rPr>
              <a:t>information published in this brochure is accurate, Absa Bank Limited, the editors,</a:t>
            </a:r>
          </a:p>
          <a:p>
            <a:pPr algn="l">
              <a:spcAft>
                <a:spcPts val="600"/>
              </a:spcAft>
              <a:defRPr/>
            </a:pPr>
            <a:r>
              <a:rPr lang="en-GB" sz="1800" noProof="0" dirty="0">
                <a:solidFill>
                  <a:schemeClr val="tx1"/>
                </a:solidFill>
                <a:latin typeface="Brave Sans" panose="020B0504020101010102" pitchFamily="34" charset="0"/>
                <a:cs typeface="Brave Sans" panose="020B0504020101010102" pitchFamily="34" charset="0"/>
              </a:rPr>
              <a:t>publishers and printers take no responsibility for any loss or damage suffered</a:t>
            </a:r>
          </a:p>
          <a:p>
            <a:pPr algn="l">
              <a:spcAft>
                <a:spcPts val="600"/>
              </a:spcAft>
              <a:defRPr/>
            </a:pPr>
            <a:r>
              <a:rPr lang="en-GB" sz="1800" noProof="0" dirty="0">
                <a:solidFill>
                  <a:schemeClr val="tx1"/>
                </a:solidFill>
                <a:latin typeface="Brave Sans" panose="020B0504020101010102" pitchFamily="34" charset="0"/>
                <a:cs typeface="Brave Sans" panose="020B0504020101010102" pitchFamily="34" charset="0"/>
              </a:rPr>
              <a:t>by any person as a result of the reliance on the information contained therein.</a:t>
            </a:r>
          </a:p>
          <a:p>
            <a:pPr algn="l">
              <a:spcAft>
                <a:spcPts val="600"/>
              </a:spcAft>
              <a:defRPr/>
            </a:pPr>
            <a:endParaRPr lang="en-GB" sz="1800" noProof="0" dirty="0">
              <a:solidFill>
                <a:schemeClr val="tx1"/>
              </a:solidFill>
              <a:latin typeface="Brave Sans" panose="020B0504020101010102" pitchFamily="34" charset="0"/>
              <a:cs typeface="Brave Sans" panose="020B0504020101010102" pitchFamily="34" charset="0"/>
            </a:endParaRPr>
          </a:p>
          <a:p>
            <a:pPr algn="l">
              <a:spcAft>
                <a:spcPts val="600"/>
              </a:spcAft>
              <a:defRPr/>
            </a:pPr>
            <a:r>
              <a:rPr lang="en-GB" dirty="0">
                <a:solidFill>
                  <a:schemeClr val="tx1"/>
                </a:solidFill>
                <a:latin typeface="Brave Sans" panose="020B0504020101010102" pitchFamily="34" charset="0"/>
                <a:cs typeface="Brave Sans" panose="020B0504020101010102" pitchFamily="34" charset="0"/>
              </a:rPr>
              <a:t>Terms and conditions apply. Absa is an Authorised Financial Services Provider and a Registered Credit Provider. </a:t>
            </a:r>
          </a:p>
          <a:p>
            <a:pPr algn="l">
              <a:spcAft>
                <a:spcPts val="600"/>
              </a:spcAft>
              <a:defRPr/>
            </a:pPr>
            <a:r>
              <a:rPr lang="en-GB" dirty="0">
                <a:solidFill>
                  <a:schemeClr val="tx1"/>
                </a:solidFill>
                <a:latin typeface="Brave Sans" panose="020B0504020101010102" pitchFamily="34" charset="0"/>
                <a:cs typeface="Brave Sans" panose="020B0504020101010102" pitchFamily="34" charset="0"/>
              </a:rPr>
              <a:t>You should check that the information provided in the brochure is still correct and relevant before you use it for your purposes.</a:t>
            </a:r>
          </a:p>
          <a:p>
            <a:pPr algn="l">
              <a:spcAft>
                <a:spcPts val="600"/>
              </a:spcAft>
              <a:defRPr/>
            </a:pPr>
            <a:endParaRPr lang="en-GB" noProof="0" dirty="0">
              <a:solidFill>
                <a:schemeClr val="tx1"/>
              </a:solidFill>
              <a:latin typeface="Brave Sans" panose="020B0504020101010102" pitchFamily="34" charset="0"/>
              <a:cs typeface="Brave Sans" panose="020B0504020101010102" pitchFamily="34" charset="0"/>
            </a:endParaRPr>
          </a:p>
          <a:p>
            <a:pPr algn="l">
              <a:spcAft>
                <a:spcPts val="600"/>
              </a:spcAft>
              <a:defRPr/>
            </a:pPr>
            <a:endParaRPr lang="en-GB" sz="1800" noProof="0" dirty="0">
              <a:solidFill>
                <a:schemeClr val="tx1"/>
              </a:solidFill>
              <a:latin typeface="Brave Sans" panose="020B0504020101010102" pitchFamily="34" charset="0"/>
              <a:cs typeface="Brave Sans" panose="020B0504020101010102" pitchFamily="34" charset="0"/>
            </a:endParaRPr>
          </a:p>
          <a:p>
            <a:pPr algn="l">
              <a:spcAft>
                <a:spcPts val="600"/>
              </a:spcAft>
              <a:defRPr/>
            </a:pPr>
            <a:endParaRPr lang="en-GB" noProof="0" dirty="0">
              <a:solidFill>
                <a:schemeClr val="tx1"/>
              </a:solidFill>
              <a:latin typeface="Brave Sans" panose="020B0504020101010102" pitchFamily="34" charset="0"/>
              <a:cs typeface="Brave Sans" panose="020B0504020101010102" pitchFamily="34" charset="0"/>
            </a:endParaRPr>
          </a:p>
          <a:p>
            <a:pPr algn="l">
              <a:spcAft>
                <a:spcPts val="600"/>
              </a:spcAft>
              <a:defRPr/>
            </a:pPr>
            <a:endParaRPr lang="en-GB" sz="1800" noProof="0" dirty="0">
              <a:solidFill>
                <a:schemeClr val="tx1"/>
              </a:solidFill>
              <a:latin typeface="Brave Sans" panose="020B0504020101010102" pitchFamily="34" charset="0"/>
              <a:cs typeface="Brave Sans" panose="020B0504020101010102" pitchFamily="34" charset="0"/>
            </a:endParaRPr>
          </a:p>
          <a:p>
            <a:pPr algn="l">
              <a:spcAft>
                <a:spcPts val="600"/>
              </a:spcAft>
              <a:defRPr/>
            </a:pPr>
            <a:endParaRPr lang="en-GB" noProof="0" dirty="0">
              <a:solidFill>
                <a:schemeClr val="tx1"/>
              </a:solidFill>
              <a:latin typeface="Brave Sans" panose="020B0504020101010102" pitchFamily="34" charset="0"/>
              <a:cs typeface="Brave Sans" panose="020B0504020101010102" pitchFamily="34" charset="0"/>
            </a:endParaRPr>
          </a:p>
          <a:p>
            <a:pPr algn="l">
              <a:spcAft>
                <a:spcPts val="600"/>
              </a:spcAft>
              <a:defRPr/>
            </a:pPr>
            <a:endParaRPr lang="en-GB" sz="1800" noProof="0" dirty="0">
              <a:solidFill>
                <a:schemeClr val="tx1"/>
              </a:solidFill>
              <a:latin typeface="Brave Sans" panose="020B0504020101010102" pitchFamily="34" charset="0"/>
              <a:cs typeface="Brave Sans" panose="020B0504020101010102" pitchFamily="34" charset="0"/>
            </a:endParaRPr>
          </a:p>
          <a:p>
            <a:pPr algn="l">
              <a:spcAft>
                <a:spcPts val="600"/>
              </a:spcAft>
              <a:defRPr/>
            </a:pPr>
            <a:endParaRPr lang="en-GB" noProof="0" dirty="0">
              <a:solidFill>
                <a:schemeClr val="tx1"/>
              </a:solidFill>
              <a:latin typeface="Brave Sans" panose="020B0504020101010102" pitchFamily="34" charset="0"/>
              <a:cs typeface="Brave Sans" panose="020B0504020101010102" pitchFamily="34" charset="0"/>
            </a:endParaRPr>
          </a:p>
          <a:p>
            <a:pPr algn="l">
              <a:spcAft>
                <a:spcPts val="600"/>
              </a:spcAft>
              <a:defRPr/>
            </a:pPr>
            <a:endParaRPr lang="en-GB" sz="1800" noProof="0" dirty="0">
              <a:solidFill>
                <a:schemeClr val="tx1"/>
              </a:solidFill>
              <a:latin typeface="Brave Sans" panose="020B0504020101010102" pitchFamily="34" charset="0"/>
              <a:cs typeface="Brave Sans" panose="020B0504020101010102" pitchFamily="34" charset="0"/>
            </a:endParaRPr>
          </a:p>
          <a:p>
            <a:pPr algn="l">
              <a:spcAft>
                <a:spcPts val="600"/>
              </a:spcAft>
              <a:defRPr/>
            </a:pPr>
            <a:endParaRPr lang="en-GB" noProof="0" dirty="0">
              <a:solidFill>
                <a:schemeClr val="tx1"/>
              </a:solidFill>
              <a:latin typeface="Brave Sans" panose="020B0504020101010102" pitchFamily="34" charset="0"/>
              <a:cs typeface="Brave Sans" panose="020B0504020101010102" pitchFamily="34" charset="0"/>
            </a:endParaRPr>
          </a:p>
          <a:p>
            <a:pPr algn="l">
              <a:spcAft>
                <a:spcPts val="600"/>
              </a:spcAft>
              <a:defRPr/>
            </a:pPr>
            <a:endParaRPr lang="en-GB" sz="1800" noProof="0" dirty="0">
              <a:solidFill>
                <a:schemeClr val="tx1"/>
              </a:solidFill>
              <a:latin typeface="Brave Sans" panose="020B0504020101010102" pitchFamily="34" charset="0"/>
              <a:cs typeface="Brave Sans" panose="020B0504020101010102" pitchFamily="34" charset="0"/>
            </a:endParaRPr>
          </a:p>
          <a:p>
            <a:pPr algn="l">
              <a:spcAft>
                <a:spcPts val="600"/>
              </a:spcAft>
              <a:defRPr/>
            </a:pPr>
            <a:endParaRPr lang="en-GB" sz="1800" noProof="0" dirty="0">
              <a:solidFill>
                <a:schemeClr val="tx1"/>
              </a:solidFill>
              <a:latin typeface="Brave Sans" panose="020B0504020101010102" pitchFamily="34" charset="0"/>
              <a:cs typeface="Brave Sans" panose="020B0504020101010102" pitchFamily="34" charset="0"/>
            </a:endParaRPr>
          </a:p>
          <a:p>
            <a:pPr algn="l">
              <a:spcAft>
                <a:spcPts val="600"/>
              </a:spcAft>
              <a:defRPr/>
            </a:pPr>
            <a:endParaRPr lang="en-GB" sz="600" noProof="0" dirty="0">
              <a:solidFill>
                <a:schemeClr val="tx1"/>
              </a:solidFill>
              <a:latin typeface="Brave Sans" panose="020B0504020101010102" pitchFamily="34" charset="0"/>
              <a:cs typeface="Brave Sans" panose="020B0504020101010102" pitchFamily="34" charset="0"/>
            </a:endParaRPr>
          </a:p>
          <a:p>
            <a:pPr algn="l">
              <a:spcAft>
                <a:spcPts val="300"/>
              </a:spcAft>
            </a:pPr>
            <a:r>
              <a:rPr lang="en-GB" sz="1800" noProof="0" dirty="0">
                <a:solidFill>
                  <a:srgbClr val="2D3035"/>
                </a:solidFill>
                <a:latin typeface="Brave Sans" panose="020B0504020101010102" pitchFamily="34" charset="0"/>
                <a:cs typeface="Brave Sans" panose="020B0504020101010102" pitchFamily="34" charset="0"/>
              </a:rPr>
              <a:t>Terms and conditions apply.</a:t>
            </a:r>
          </a:p>
          <a:p>
            <a:pPr algn="l">
              <a:spcAft>
                <a:spcPts val="300"/>
              </a:spcAft>
            </a:pPr>
            <a:r>
              <a:rPr lang="en-GB" sz="1800" noProof="0" dirty="0">
                <a:solidFill>
                  <a:srgbClr val="2D3035"/>
                </a:solidFill>
                <a:latin typeface="Brave Sans" panose="020B0504020101010102" pitchFamily="34" charset="0"/>
                <a:cs typeface="Brave Sans" panose="020B0504020101010102" pitchFamily="34" charset="0"/>
              </a:rPr>
              <a:t>Authorised Financial Services Provider  Registered Credit Provider  Reg No NCRCP7</a:t>
            </a:r>
            <a:endParaRPr lang="en-GB" sz="1600" noProof="0" dirty="0">
              <a:solidFill>
                <a:srgbClr val="2D3035"/>
              </a:solidFill>
              <a:latin typeface="Brave Sans" panose="020B0504020101010102" pitchFamily="34" charset="0"/>
              <a:cs typeface="Brave Sans" panose="020B0504020101010102" pitchFamily="34" charset="0"/>
            </a:endParaRPr>
          </a:p>
        </p:txBody>
      </p:sp>
    </p:spTree>
    <p:extLst>
      <p:ext uri="{BB962C8B-B14F-4D97-AF65-F5344CB8AC3E}">
        <p14:creationId xmlns:p14="http://schemas.microsoft.com/office/powerpoint/2010/main" val="2469618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5553" y="483489"/>
            <a:ext cx="11918761" cy="991482"/>
          </a:xfrm>
          <a:prstGeom prst="rect">
            <a:avLst/>
          </a:prstGeom>
        </p:spPr>
        <p:txBody>
          <a:bodyPr vert="horz" wrap="square" lIns="0" tIns="331653" rIns="0" bIns="0" rtlCol="0">
            <a:spAutoFit/>
          </a:bodyPr>
          <a:lstStyle/>
          <a:p>
            <a:pPr marL="12700">
              <a:lnSpc>
                <a:spcPct val="120000"/>
              </a:lnSpc>
              <a:spcBef>
                <a:spcPts val="105"/>
              </a:spcBef>
            </a:pPr>
            <a:r>
              <a:rPr lang="en-GB" noProof="0" dirty="0"/>
              <a:t>At</a:t>
            </a:r>
            <a:r>
              <a:rPr lang="en-GB" spc="-45" noProof="0" dirty="0"/>
              <a:t> </a:t>
            </a:r>
            <a:r>
              <a:rPr lang="en-GB" noProof="0" dirty="0"/>
              <a:t>a</a:t>
            </a:r>
            <a:r>
              <a:rPr lang="en-GB" spc="-45" noProof="0" dirty="0"/>
              <a:t> </a:t>
            </a:r>
            <a:r>
              <a:rPr lang="en-GB" spc="-10" noProof="0" dirty="0"/>
              <a:t>glance </a:t>
            </a:r>
            <a:r>
              <a:rPr lang="en-GB" b="0" spc="-10" noProof="0" dirty="0">
                <a:latin typeface="Brave Sans" panose="020B0504020101010102" pitchFamily="34" charset="0"/>
                <a:cs typeface="Brave Sans" panose="020B0504020101010102" pitchFamily="34" charset="0"/>
              </a:rPr>
              <a:t>| April 2025</a:t>
            </a:r>
          </a:p>
        </p:txBody>
      </p:sp>
      <p:sp>
        <p:nvSpPr>
          <p:cNvPr id="3" name="object 3"/>
          <p:cNvSpPr txBox="1"/>
          <p:nvPr/>
        </p:nvSpPr>
        <p:spPr>
          <a:xfrm>
            <a:off x="1662630" y="3637647"/>
            <a:ext cx="15896950" cy="327975"/>
          </a:xfrm>
          <a:prstGeom prst="rect">
            <a:avLst/>
          </a:prstGeom>
        </p:spPr>
        <p:txBody>
          <a:bodyPr vert="horz" wrap="square" lIns="0" tIns="11430" rIns="0" bIns="0" rtlCol="0">
            <a:spAutoFit/>
          </a:bodyPr>
          <a:lstStyle/>
          <a:p>
            <a:pPr marL="12700" marR="5080">
              <a:lnSpc>
                <a:spcPct val="120000"/>
              </a:lnSpc>
              <a:spcBef>
                <a:spcPts val="90"/>
              </a:spcBef>
            </a:pPr>
            <a:r>
              <a:rPr lang="en-GB" sz="1900" b="1" spc="-20" noProof="0" dirty="0">
                <a:solidFill>
                  <a:schemeClr val="tx1">
                    <a:lumMod val="65000"/>
                    <a:lumOff val="35000"/>
                  </a:schemeClr>
                </a:solidFill>
                <a:latin typeface="Brave Sans Bold"/>
                <a:cs typeface="Brave Sans Bold"/>
              </a:rPr>
              <a:t>MTM: Easter weekend boosted social and religious services into the top 5 categories. </a:t>
            </a:r>
          </a:p>
        </p:txBody>
      </p:sp>
      <p:sp>
        <p:nvSpPr>
          <p:cNvPr id="4" name="object 4"/>
          <p:cNvSpPr txBox="1"/>
          <p:nvPr/>
        </p:nvSpPr>
        <p:spPr>
          <a:xfrm>
            <a:off x="1662627" y="5729710"/>
            <a:ext cx="16817098" cy="327975"/>
          </a:xfrm>
          <a:prstGeom prst="rect">
            <a:avLst/>
          </a:prstGeom>
        </p:spPr>
        <p:txBody>
          <a:bodyPr vert="horz" wrap="square" lIns="0" tIns="11430" rIns="0" bIns="0" rtlCol="0" anchor="t">
            <a:spAutoFit/>
          </a:bodyPr>
          <a:lstStyle/>
          <a:p>
            <a:pPr marL="12700" marR="5080">
              <a:lnSpc>
                <a:spcPct val="120000"/>
              </a:lnSpc>
              <a:spcBef>
                <a:spcPts val="90"/>
              </a:spcBef>
            </a:pPr>
            <a:r>
              <a:rPr lang="en-GB" sz="1900" b="1" noProof="0" dirty="0">
                <a:solidFill>
                  <a:schemeClr val="tx1">
                    <a:lumMod val="65000"/>
                    <a:lumOff val="35000"/>
                  </a:schemeClr>
                </a:solidFill>
                <a:latin typeface="Brave Sans Bold"/>
                <a:cs typeface="Brave Sans Bold"/>
              </a:rPr>
              <a:t>YTD April 2025: Digital channels driving growth, especially in food and gambling.</a:t>
            </a:r>
          </a:p>
        </p:txBody>
      </p:sp>
      <p:sp>
        <p:nvSpPr>
          <p:cNvPr id="6" name="object 6"/>
          <p:cNvSpPr txBox="1"/>
          <p:nvPr/>
        </p:nvSpPr>
        <p:spPr>
          <a:xfrm>
            <a:off x="1662627" y="4689032"/>
            <a:ext cx="17813217" cy="332463"/>
          </a:xfrm>
          <a:prstGeom prst="rect">
            <a:avLst/>
          </a:prstGeom>
        </p:spPr>
        <p:txBody>
          <a:bodyPr vert="horz" wrap="square" lIns="0" tIns="15875" rIns="0" bIns="0" rtlCol="0" anchor="t">
            <a:spAutoFit/>
          </a:bodyPr>
          <a:lstStyle/>
          <a:p>
            <a:pPr marL="12700">
              <a:lnSpc>
                <a:spcPct val="120000"/>
              </a:lnSpc>
              <a:spcBef>
                <a:spcPts val="125"/>
              </a:spcBef>
            </a:pPr>
            <a:r>
              <a:rPr lang="en-GB" sz="1900" b="1" noProof="0" dirty="0">
                <a:solidFill>
                  <a:schemeClr val="tx1">
                    <a:lumMod val="65000"/>
                    <a:lumOff val="35000"/>
                  </a:schemeClr>
                </a:solidFill>
                <a:latin typeface="Brave Sans Bold"/>
                <a:cs typeface="Brave Sans Bold"/>
              </a:rPr>
              <a:t>YTD April 2025: Consumer spending trends show slower growth and resilience. </a:t>
            </a:r>
          </a:p>
        </p:txBody>
      </p:sp>
      <p:sp>
        <p:nvSpPr>
          <p:cNvPr id="8" name="object 8"/>
          <p:cNvSpPr txBox="1"/>
          <p:nvPr/>
        </p:nvSpPr>
        <p:spPr>
          <a:xfrm>
            <a:off x="628253" y="2507787"/>
            <a:ext cx="523875" cy="519821"/>
          </a:xfrm>
          <a:prstGeom prst="rect">
            <a:avLst/>
          </a:prstGeom>
          <a:solidFill>
            <a:srgbClr val="F43E22"/>
          </a:solidFill>
        </p:spPr>
        <p:txBody>
          <a:bodyPr vert="horz" wrap="square" lIns="0" tIns="29209" rIns="0" bIns="0" rtlCol="0">
            <a:spAutoFit/>
          </a:bodyPr>
          <a:lstStyle/>
          <a:p>
            <a:pPr marL="154305">
              <a:lnSpc>
                <a:spcPct val="120000"/>
              </a:lnSpc>
              <a:spcBef>
                <a:spcPts val="229"/>
              </a:spcBef>
            </a:pPr>
            <a:r>
              <a:rPr lang="en-GB" sz="2950" b="1" spc="-50" noProof="0" dirty="0">
                <a:solidFill>
                  <a:srgbClr val="FFFFFF"/>
                </a:solidFill>
                <a:latin typeface="Brave Sans Bold"/>
                <a:cs typeface="Brave Sans Bold"/>
              </a:rPr>
              <a:t>1</a:t>
            </a:r>
            <a:endParaRPr lang="en-GB" sz="2950" noProof="0" dirty="0">
              <a:latin typeface="Brave Sans"/>
              <a:cs typeface="Brave Sans"/>
            </a:endParaRPr>
          </a:p>
        </p:txBody>
      </p:sp>
      <p:sp>
        <p:nvSpPr>
          <p:cNvPr id="9" name="object 9"/>
          <p:cNvSpPr txBox="1"/>
          <p:nvPr/>
        </p:nvSpPr>
        <p:spPr>
          <a:xfrm>
            <a:off x="628253" y="3554876"/>
            <a:ext cx="523875" cy="519821"/>
          </a:xfrm>
          <a:prstGeom prst="rect">
            <a:avLst/>
          </a:prstGeom>
          <a:solidFill>
            <a:srgbClr val="DB1437"/>
          </a:solidFill>
        </p:spPr>
        <p:txBody>
          <a:bodyPr vert="horz" wrap="square" lIns="0" tIns="29209" rIns="0" bIns="0" rtlCol="0">
            <a:spAutoFit/>
          </a:bodyPr>
          <a:lstStyle/>
          <a:p>
            <a:pPr marL="154305">
              <a:lnSpc>
                <a:spcPct val="120000"/>
              </a:lnSpc>
              <a:spcBef>
                <a:spcPts val="229"/>
              </a:spcBef>
            </a:pPr>
            <a:r>
              <a:rPr lang="en-GB" sz="2950" b="1" spc="-50" noProof="0" dirty="0">
                <a:solidFill>
                  <a:srgbClr val="FFFFFF"/>
                </a:solidFill>
                <a:latin typeface="Brave Sans Bold"/>
                <a:cs typeface="Brave Sans Bold"/>
              </a:rPr>
              <a:t>2</a:t>
            </a:r>
            <a:endParaRPr lang="en-GB" sz="2950" noProof="0" dirty="0">
              <a:latin typeface="Brave Sans"/>
              <a:cs typeface="Brave Sans"/>
            </a:endParaRPr>
          </a:p>
        </p:txBody>
      </p:sp>
      <p:sp>
        <p:nvSpPr>
          <p:cNvPr id="10" name="object 10"/>
          <p:cNvSpPr txBox="1"/>
          <p:nvPr/>
        </p:nvSpPr>
        <p:spPr>
          <a:xfrm>
            <a:off x="628253" y="4601953"/>
            <a:ext cx="523875" cy="519821"/>
          </a:xfrm>
          <a:prstGeom prst="rect">
            <a:avLst/>
          </a:prstGeom>
          <a:solidFill>
            <a:srgbClr val="B40532"/>
          </a:solidFill>
        </p:spPr>
        <p:txBody>
          <a:bodyPr vert="horz" wrap="square" lIns="0" tIns="29209" rIns="0" bIns="0" rtlCol="0">
            <a:spAutoFit/>
          </a:bodyPr>
          <a:lstStyle/>
          <a:p>
            <a:pPr marL="154305">
              <a:lnSpc>
                <a:spcPct val="120000"/>
              </a:lnSpc>
              <a:spcBef>
                <a:spcPts val="229"/>
              </a:spcBef>
            </a:pPr>
            <a:r>
              <a:rPr lang="en-GB" sz="2950" b="1" spc="-50" noProof="0" dirty="0">
                <a:solidFill>
                  <a:srgbClr val="FFFFFF"/>
                </a:solidFill>
                <a:latin typeface="Brave Sans Bold"/>
                <a:cs typeface="Brave Sans Bold"/>
              </a:rPr>
              <a:t>3</a:t>
            </a:r>
            <a:endParaRPr lang="en-GB" sz="2950" noProof="0" dirty="0">
              <a:latin typeface="Brave Sans"/>
              <a:cs typeface="Brave Sans"/>
            </a:endParaRPr>
          </a:p>
        </p:txBody>
      </p:sp>
      <p:sp>
        <p:nvSpPr>
          <p:cNvPr id="11" name="object 11"/>
          <p:cNvSpPr txBox="1"/>
          <p:nvPr/>
        </p:nvSpPr>
        <p:spPr>
          <a:xfrm>
            <a:off x="628253" y="5649032"/>
            <a:ext cx="523875" cy="519821"/>
          </a:xfrm>
          <a:prstGeom prst="rect">
            <a:avLst/>
          </a:prstGeom>
          <a:solidFill>
            <a:srgbClr val="940F2A"/>
          </a:solidFill>
        </p:spPr>
        <p:txBody>
          <a:bodyPr vert="horz" wrap="square" lIns="0" tIns="29209" rIns="0" bIns="0" rtlCol="0">
            <a:spAutoFit/>
          </a:bodyPr>
          <a:lstStyle/>
          <a:p>
            <a:pPr marL="154305">
              <a:lnSpc>
                <a:spcPct val="120000"/>
              </a:lnSpc>
              <a:spcBef>
                <a:spcPts val="229"/>
              </a:spcBef>
            </a:pPr>
            <a:r>
              <a:rPr lang="en-GB" sz="2950" b="1" spc="-50" noProof="0" dirty="0">
                <a:solidFill>
                  <a:srgbClr val="FFFFFF"/>
                </a:solidFill>
                <a:latin typeface="Brave Sans Bold"/>
                <a:cs typeface="Brave Sans Bold"/>
              </a:rPr>
              <a:t>4</a:t>
            </a:r>
            <a:endParaRPr lang="en-GB" sz="2950" noProof="0" dirty="0">
              <a:latin typeface="Brave Sans"/>
              <a:cs typeface="Brave Sans"/>
            </a:endParaRPr>
          </a:p>
        </p:txBody>
      </p:sp>
      <p:sp>
        <p:nvSpPr>
          <p:cNvPr id="14" name="object 3">
            <a:extLst>
              <a:ext uri="{FF2B5EF4-FFF2-40B4-BE49-F238E27FC236}">
                <a16:creationId xmlns:a16="http://schemas.microsoft.com/office/drawing/2014/main" id="{DAEC75F6-F41B-68CA-8FD7-3F697347C35F}"/>
              </a:ext>
            </a:extLst>
          </p:cNvPr>
          <p:cNvSpPr txBox="1"/>
          <p:nvPr/>
        </p:nvSpPr>
        <p:spPr>
          <a:xfrm>
            <a:off x="282756" y="8947749"/>
            <a:ext cx="18656697" cy="889026"/>
          </a:xfrm>
          <a:prstGeom prst="rect">
            <a:avLst/>
          </a:prstGeom>
        </p:spPr>
        <p:txBody>
          <a:bodyPr vert="horz" wrap="square" lIns="0" tIns="11430" rIns="0" bIns="0" rtlCol="0">
            <a:spAutoFit/>
          </a:bodyPr>
          <a:lstStyle/>
          <a:p>
            <a:pPr algn="l" fontAlgn="base">
              <a:lnSpc>
                <a:spcPct val="120000"/>
              </a:lnSpc>
            </a:pPr>
            <a:r>
              <a:rPr lang="en-GB" sz="1200" b="1" i="1" noProof="0" dirty="0">
                <a:solidFill>
                  <a:srgbClr val="565252"/>
                </a:solidFill>
                <a:effectLst/>
                <a:latin typeface="Brave Sans" panose="020B0504020101010102" pitchFamily="34" charset="0"/>
                <a:cs typeface="Brave Sans" panose="020B0504020101010102" pitchFamily="34" charset="0"/>
              </a:rPr>
              <a:t>The analysis presented in this report is based on the data available at the time of writing and is subject to change. Consumer spending data are inherently subject to limitations. Sampling methods and reporting lags can introduce some level of error. The findings presented in this report are based on our interpretation of the data,</a:t>
            </a:r>
            <a:r>
              <a:rPr lang="en-GB" sz="1200" b="1" i="1" noProof="0" dirty="0">
                <a:solidFill>
                  <a:srgbClr val="565252"/>
                </a:solidFill>
                <a:latin typeface="Brave Sans" panose="020B0504020101010102" pitchFamily="34" charset="0"/>
                <a:cs typeface="Brave Sans" panose="020B0504020101010102" pitchFamily="34" charset="0"/>
              </a:rPr>
              <a:t> and d</a:t>
            </a:r>
            <a:r>
              <a:rPr lang="en-GB" sz="1200" b="1" i="1" noProof="0" dirty="0">
                <a:solidFill>
                  <a:srgbClr val="565252"/>
                </a:solidFill>
                <a:effectLst/>
                <a:latin typeface="Brave Sans" panose="020B0504020101010102" pitchFamily="34" charset="0"/>
                <a:cs typeface="Brave Sans" panose="020B0504020101010102" pitchFamily="34" charset="0"/>
              </a:rPr>
              <a:t>ifferent interpretations are possible. This report may contain forward-looking statements about consumer spending trends. These statements are based on assumptions and are subject to risks and uncertainties. We encourage this report’s users to carefully consider these limitations and to consult other information sources before making any decisions based on the information presented here.</a:t>
            </a:r>
          </a:p>
          <a:p>
            <a:pPr marL="12700" marR="5080">
              <a:lnSpc>
                <a:spcPct val="120000"/>
              </a:lnSpc>
              <a:spcBef>
                <a:spcPts val="90"/>
              </a:spcBef>
            </a:pPr>
            <a:endParaRPr lang="en-GB" sz="1100" b="1" i="1" noProof="0" dirty="0">
              <a:solidFill>
                <a:srgbClr val="565252"/>
              </a:solidFill>
              <a:latin typeface="Brave Sans Bold" panose="00000800000000000000" pitchFamily="50" charset="0"/>
              <a:cs typeface="Brave Sans"/>
            </a:endParaRPr>
          </a:p>
        </p:txBody>
      </p:sp>
      <p:sp>
        <p:nvSpPr>
          <p:cNvPr id="16" name="TextBox 15">
            <a:extLst>
              <a:ext uri="{FF2B5EF4-FFF2-40B4-BE49-F238E27FC236}">
                <a16:creationId xmlns:a16="http://schemas.microsoft.com/office/drawing/2014/main" id="{8D5661D7-0AC1-F5A7-A2C9-44E640423CAE}"/>
              </a:ext>
            </a:extLst>
          </p:cNvPr>
          <p:cNvSpPr txBox="1"/>
          <p:nvPr/>
        </p:nvSpPr>
        <p:spPr>
          <a:xfrm>
            <a:off x="282756" y="7597370"/>
            <a:ext cx="18483343" cy="1058623"/>
          </a:xfrm>
          <a:prstGeom prst="rect">
            <a:avLst/>
          </a:prstGeom>
          <a:noFill/>
        </p:spPr>
        <p:txBody>
          <a:bodyPr wrap="square" lIns="91440" tIns="45720" rIns="91440" bIns="45720" rtlCol="0" anchor="t">
            <a:spAutoFit/>
          </a:bodyPr>
          <a:lstStyle/>
          <a:p>
            <a:pPr>
              <a:lnSpc>
                <a:spcPct val="120000"/>
              </a:lnSpc>
            </a:pPr>
            <a:r>
              <a:rPr lang="en-GB" noProof="0" dirty="0">
                <a:solidFill>
                  <a:srgbClr val="77021E"/>
                </a:solidFill>
                <a:latin typeface="Brave Sans Bold"/>
                <a:cs typeface="Brave Sans" panose="020B0504020101010102" pitchFamily="34" charset="0"/>
              </a:rPr>
              <a:t>Important: As of December 2024, there has been a significant change in our reporting. We have expanded our data sources to include both consumer issuing data and merchant transaction data. Previously, the report was solely based on merchant transaction data. This change may result in slight variations in the observed trends compared to previous reports. </a:t>
            </a:r>
            <a:endParaRPr lang="en-GB" noProof="0" dirty="0"/>
          </a:p>
        </p:txBody>
      </p:sp>
      <p:sp>
        <p:nvSpPr>
          <p:cNvPr id="18" name="Slide Number Placeholder 17">
            <a:extLst>
              <a:ext uri="{FF2B5EF4-FFF2-40B4-BE49-F238E27FC236}">
                <a16:creationId xmlns:a16="http://schemas.microsoft.com/office/drawing/2014/main" id="{65ABFA03-2FB5-D186-1C00-815E4B6C2AC0}"/>
              </a:ext>
            </a:extLst>
          </p:cNvPr>
          <p:cNvSpPr>
            <a:spLocks noGrp="1"/>
          </p:cNvSpPr>
          <p:nvPr>
            <p:ph type="sldNum" sz="quarter" idx="7"/>
          </p:nvPr>
        </p:nvSpPr>
        <p:spPr/>
        <p:txBody>
          <a:bodyPr/>
          <a:lstStyle/>
          <a:p>
            <a:fld id="{B6F15528-21DE-4FAA-801E-634DDDAF4B2B}" type="slidenum">
              <a:rPr lang="en-GB" noProof="0" smtClean="0"/>
              <a:t>2</a:t>
            </a:fld>
            <a:endParaRPr lang="en-GB" noProof="0" dirty="0"/>
          </a:p>
        </p:txBody>
      </p:sp>
      <p:sp>
        <p:nvSpPr>
          <p:cNvPr id="7" name="object 6">
            <a:extLst>
              <a:ext uri="{FF2B5EF4-FFF2-40B4-BE49-F238E27FC236}">
                <a16:creationId xmlns:a16="http://schemas.microsoft.com/office/drawing/2014/main" id="{68AADE13-CB0D-43CA-D178-D35871BB3DE5}"/>
              </a:ext>
            </a:extLst>
          </p:cNvPr>
          <p:cNvSpPr txBox="1"/>
          <p:nvPr/>
        </p:nvSpPr>
        <p:spPr>
          <a:xfrm>
            <a:off x="1662626" y="6657457"/>
            <a:ext cx="17813217" cy="332463"/>
          </a:xfrm>
          <a:prstGeom prst="rect">
            <a:avLst/>
          </a:prstGeom>
        </p:spPr>
        <p:txBody>
          <a:bodyPr vert="horz" wrap="square" lIns="0" tIns="15875" rIns="0" bIns="0" rtlCol="0" anchor="t">
            <a:spAutoFit/>
          </a:bodyPr>
          <a:lstStyle/>
          <a:p>
            <a:pPr marL="12700">
              <a:lnSpc>
                <a:spcPct val="120000"/>
              </a:lnSpc>
              <a:spcBef>
                <a:spcPts val="125"/>
              </a:spcBef>
            </a:pPr>
            <a:r>
              <a:rPr lang="en-GB" sz="1900" b="1" noProof="0" dirty="0">
                <a:solidFill>
                  <a:schemeClr val="tx1">
                    <a:lumMod val="65000"/>
                    <a:lumOff val="35000"/>
                  </a:schemeClr>
                </a:solidFill>
                <a:latin typeface="Brave Sans Bold"/>
                <a:cs typeface="Brave Sans Bold"/>
              </a:rPr>
              <a:t>Focus: The clothing category has notably benefitted from the broader surge in online shopping.</a:t>
            </a:r>
            <a:endParaRPr lang="en-GB" sz="1900" b="1" noProof="0" dirty="0">
              <a:solidFill>
                <a:schemeClr val="tx1">
                  <a:lumMod val="65000"/>
                  <a:lumOff val="35000"/>
                </a:schemeClr>
              </a:solidFill>
              <a:highlight>
                <a:srgbClr val="FFFF00"/>
              </a:highlight>
              <a:latin typeface="Brave Sans Bold"/>
            </a:endParaRPr>
          </a:p>
        </p:txBody>
      </p:sp>
      <p:sp>
        <p:nvSpPr>
          <p:cNvPr id="12" name="object 11">
            <a:extLst>
              <a:ext uri="{FF2B5EF4-FFF2-40B4-BE49-F238E27FC236}">
                <a16:creationId xmlns:a16="http://schemas.microsoft.com/office/drawing/2014/main" id="{269FFB98-112D-F6AC-0D73-61521D6B8F0A}"/>
              </a:ext>
            </a:extLst>
          </p:cNvPr>
          <p:cNvSpPr txBox="1"/>
          <p:nvPr/>
        </p:nvSpPr>
        <p:spPr>
          <a:xfrm>
            <a:off x="615553" y="6561110"/>
            <a:ext cx="523875" cy="519821"/>
          </a:xfrm>
          <a:prstGeom prst="rect">
            <a:avLst/>
          </a:prstGeom>
          <a:solidFill>
            <a:srgbClr val="940F2A"/>
          </a:solidFill>
        </p:spPr>
        <p:txBody>
          <a:bodyPr vert="horz" wrap="square" lIns="0" tIns="29209" rIns="0" bIns="0" rtlCol="0">
            <a:spAutoFit/>
          </a:bodyPr>
          <a:lstStyle/>
          <a:p>
            <a:pPr marL="154305">
              <a:lnSpc>
                <a:spcPct val="120000"/>
              </a:lnSpc>
              <a:spcBef>
                <a:spcPts val="229"/>
              </a:spcBef>
            </a:pPr>
            <a:r>
              <a:rPr lang="en-GB" sz="2950" b="1" spc="-50" noProof="0" dirty="0">
                <a:solidFill>
                  <a:srgbClr val="FFFFFF"/>
                </a:solidFill>
                <a:latin typeface="Brave Sans Bold"/>
                <a:cs typeface="Brave Sans"/>
              </a:rPr>
              <a:t>5</a:t>
            </a:r>
            <a:endParaRPr lang="en-GB" sz="2950" noProof="0" dirty="0">
              <a:latin typeface="Brave Sans"/>
              <a:cs typeface="Brave Sans"/>
            </a:endParaRPr>
          </a:p>
        </p:txBody>
      </p:sp>
      <p:sp>
        <p:nvSpPr>
          <p:cNvPr id="15" name="object 6">
            <a:extLst>
              <a:ext uri="{FF2B5EF4-FFF2-40B4-BE49-F238E27FC236}">
                <a16:creationId xmlns:a16="http://schemas.microsoft.com/office/drawing/2014/main" id="{85235DC4-7227-EE52-996C-66F846476C70}"/>
              </a:ext>
            </a:extLst>
          </p:cNvPr>
          <p:cNvSpPr txBox="1"/>
          <p:nvPr/>
        </p:nvSpPr>
        <p:spPr>
          <a:xfrm>
            <a:off x="1662629" y="2638112"/>
            <a:ext cx="17813217" cy="332463"/>
          </a:xfrm>
          <a:prstGeom prst="rect">
            <a:avLst/>
          </a:prstGeom>
        </p:spPr>
        <p:txBody>
          <a:bodyPr vert="horz" wrap="square" lIns="0" tIns="15875" rIns="0" bIns="0" rtlCol="0" anchor="t">
            <a:spAutoFit/>
          </a:bodyPr>
          <a:lstStyle/>
          <a:p>
            <a:pPr marL="12700">
              <a:lnSpc>
                <a:spcPct val="120000"/>
              </a:lnSpc>
              <a:spcBef>
                <a:spcPts val="125"/>
              </a:spcBef>
            </a:pPr>
            <a:r>
              <a:rPr lang="en-GB" sz="1900" b="1" noProof="0" dirty="0">
                <a:solidFill>
                  <a:schemeClr val="tx1">
                    <a:lumMod val="65000"/>
                    <a:lumOff val="35000"/>
                  </a:schemeClr>
                </a:solidFill>
                <a:latin typeface="Brave Sans Bold"/>
              </a:rPr>
              <a:t>Month to month (MTM): A significant reversal in card activity.</a:t>
            </a:r>
          </a:p>
        </p:txBody>
      </p:sp>
      <p:sp>
        <p:nvSpPr>
          <p:cNvPr id="5" name="object 13">
            <a:extLst>
              <a:ext uri="{FF2B5EF4-FFF2-40B4-BE49-F238E27FC236}">
                <a16:creationId xmlns:a16="http://schemas.microsoft.com/office/drawing/2014/main" id="{FD535DCD-665E-A77D-AABD-0715D9871D29}"/>
              </a:ext>
            </a:extLst>
          </p:cNvPr>
          <p:cNvSpPr txBox="1">
            <a:spLocks noGrp="1"/>
          </p:cNvSpPr>
          <p:nvPr/>
        </p:nvSpPr>
        <p:spPr>
          <a:xfrm>
            <a:off x="282756" y="10480625"/>
            <a:ext cx="3715815" cy="421719"/>
          </a:xfrm>
          <a:prstGeom prst="rect">
            <a:avLst/>
          </a:prstGeom>
        </p:spPr>
        <p:txBody>
          <a:bodyPr vert="horz" wrap="square" lIns="0" tIns="6985" rIns="0" bIns="0" rtlCol="0">
            <a:spAutoFit/>
          </a:bodyPr>
          <a:lstStyle>
            <a:defPPr>
              <a:defRPr kern="0"/>
            </a:defPPr>
            <a:lvl1pPr>
              <a:defRPr sz="1150" b="0" i="0">
                <a:solidFill>
                  <a:srgbClr val="A09E9E"/>
                </a:solidFill>
                <a:latin typeface="Brave Sans"/>
                <a:cs typeface="Brave Sans"/>
              </a:defRPr>
            </a:lvl1pPr>
          </a:lstStyle>
          <a:p>
            <a:pPr marL="12700" marR="5080">
              <a:lnSpc>
                <a:spcPct val="120000"/>
              </a:lnSpc>
              <a:spcBef>
                <a:spcPts val="55"/>
              </a:spcBef>
            </a:pPr>
            <a:r>
              <a:rPr lang="en-GB" b="1" noProof="0" dirty="0">
                <a:latin typeface="Brave Sans Bold"/>
                <a:cs typeface="Brave Sans Bold"/>
              </a:rPr>
              <a:t>Absa’s</a:t>
            </a:r>
            <a:r>
              <a:rPr lang="en-GB" b="1" spc="-15" noProof="0" dirty="0">
                <a:latin typeface="Brave Sans Bold"/>
                <a:cs typeface="Brave Sans Bold"/>
              </a:rPr>
              <a:t> </a:t>
            </a:r>
            <a:r>
              <a:rPr lang="en-GB" b="1" noProof="0" dirty="0">
                <a:latin typeface="Brave Sans Bold"/>
                <a:cs typeface="Brave Sans Bold"/>
              </a:rPr>
              <a:t>Merchant</a:t>
            </a:r>
            <a:r>
              <a:rPr lang="en-GB" b="1" spc="-15" noProof="0" dirty="0">
                <a:latin typeface="Brave Sans Bold"/>
                <a:cs typeface="Brave Sans Bold"/>
              </a:rPr>
              <a:t> </a:t>
            </a:r>
            <a:r>
              <a:rPr lang="en-GB" b="1" noProof="0" dirty="0">
                <a:latin typeface="Brave Sans Bold"/>
                <a:cs typeface="Brave Sans Bold"/>
              </a:rPr>
              <a:t>Spend</a:t>
            </a:r>
            <a:r>
              <a:rPr lang="en-GB" b="1" spc="-30" noProof="0" dirty="0">
                <a:latin typeface="Brave Sans Bold"/>
                <a:cs typeface="Brave Sans Bold"/>
              </a:rPr>
              <a:t> </a:t>
            </a:r>
            <a:r>
              <a:rPr lang="en-GB" b="1" noProof="0" dirty="0">
                <a:latin typeface="Brave Sans Bold"/>
                <a:cs typeface="Brave Sans Bold"/>
              </a:rPr>
              <a:t>Analytics: April </a:t>
            </a:r>
            <a:r>
              <a:rPr lang="en-GB" spc="-20" noProof="0" dirty="0"/>
              <a:t>2025 </a:t>
            </a:r>
          </a:p>
          <a:p>
            <a:pPr marL="12700" marR="5080">
              <a:lnSpc>
                <a:spcPct val="120000"/>
              </a:lnSpc>
              <a:spcBef>
                <a:spcPts val="55"/>
              </a:spcBef>
            </a:pPr>
            <a:r>
              <a:rPr lang="en-GB" b="1" noProof="0" dirty="0"/>
              <a:t>Consumer</a:t>
            </a:r>
            <a:r>
              <a:rPr lang="en-GB" b="1" spc="-30" noProof="0" dirty="0"/>
              <a:t> Sector</a:t>
            </a:r>
            <a:endParaRPr lang="en-GB" b="1" spc="-10" noProof="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DB1437"/>
          </a:solidFill>
        </p:spPr>
        <p:txBody>
          <a:bodyPr wrap="square" lIns="0" tIns="0" rIns="0" bIns="0" rtlCol="0"/>
          <a:lstStyle/>
          <a:p>
            <a:endParaRPr lang="en-GB" noProof="0" dirty="0">
              <a:solidFill>
                <a:srgbClr val="FFFFFF"/>
              </a:solidFill>
            </a:endParaRPr>
          </a:p>
        </p:txBody>
      </p:sp>
      <p:sp>
        <p:nvSpPr>
          <p:cNvPr id="3" name="object 3"/>
          <p:cNvSpPr/>
          <p:nvPr/>
        </p:nvSpPr>
        <p:spPr>
          <a:xfrm>
            <a:off x="12803875" y="9216714"/>
            <a:ext cx="4125595" cy="441959"/>
          </a:xfrm>
          <a:custGeom>
            <a:avLst/>
            <a:gdLst/>
            <a:ahLst/>
            <a:cxnLst/>
            <a:rect l="l" t="t" r="r" b="b"/>
            <a:pathLst>
              <a:path w="4125594" h="441959">
                <a:moveTo>
                  <a:pt x="59767" y="0"/>
                </a:moveTo>
                <a:lnTo>
                  <a:pt x="0" y="0"/>
                </a:lnTo>
                <a:lnTo>
                  <a:pt x="107305" y="187334"/>
                </a:lnTo>
                <a:lnTo>
                  <a:pt x="107305" y="322450"/>
                </a:lnTo>
                <a:lnTo>
                  <a:pt x="159555" y="322450"/>
                </a:lnTo>
                <a:lnTo>
                  <a:pt x="159555" y="186413"/>
                </a:lnTo>
                <a:lnTo>
                  <a:pt x="186276" y="139796"/>
                </a:lnTo>
                <a:lnTo>
                  <a:pt x="134613" y="139796"/>
                </a:lnTo>
                <a:lnTo>
                  <a:pt x="59767" y="0"/>
                </a:lnTo>
                <a:close/>
              </a:path>
              <a:path w="4125594" h="441959">
                <a:moveTo>
                  <a:pt x="266410" y="0"/>
                </a:moveTo>
                <a:lnTo>
                  <a:pt x="209930" y="0"/>
                </a:lnTo>
                <a:lnTo>
                  <a:pt x="134613" y="139796"/>
                </a:lnTo>
                <a:lnTo>
                  <a:pt x="186276" y="139796"/>
                </a:lnTo>
                <a:lnTo>
                  <a:pt x="266410" y="0"/>
                </a:lnTo>
                <a:close/>
              </a:path>
              <a:path w="4125594" h="441959">
                <a:moveTo>
                  <a:pt x="385213" y="78646"/>
                </a:moveTo>
                <a:lnTo>
                  <a:pt x="336944" y="86714"/>
                </a:lnTo>
                <a:lnTo>
                  <a:pt x="299543" y="111080"/>
                </a:lnTo>
                <a:lnTo>
                  <a:pt x="275370" y="151984"/>
                </a:lnTo>
                <a:lnTo>
                  <a:pt x="266787" y="209669"/>
                </a:lnTo>
                <a:lnTo>
                  <a:pt x="275370" y="267393"/>
                </a:lnTo>
                <a:lnTo>
                  <a:pt x="299543" y="307926"/>
                </a:lnTo>
                <a:lnTo>
                  <a:pt x="336944" y="331832"/>
                </a:lnTo>
                <a:lnTo>
                  <a:pt x="385213" y="339675"/>
                </a:lnTo>
                <a:lnTo>
                  <a:pt x="433761" y="331763"/>
                </a:lnTo>
                <a:lnTo>
                  <a:pt x="471310" y="307741"/>
                </a:lnTo>
                <a:lnTo>
                  <a:pt x="478418" y="295844"/>
                </a:lnTo>
                <a:lnTo>
                  <a:pt x="385213" y="295844"/>
                </a:lnTo>
                <a:lnTo>
                  <a:pt x="358940" y="291022"/>
                </a:lnTo>
                <a:lnTo>
                  <a:pt x="339475" y="275805"/>
                </a:lnTo>
                <a:lnTo>
                  <a:pt x="327382" y="249064"/>
                </a:lnTo>
                <a:lnTo>
                  <a:pt x="323225" y="209669"/>
                </a:lnTo>
                <a:lnTo>
                  <a:pt x="327382" y="170101"/>
                </a:lnTo>
                <a:lnTo>
                  <a:pt x="339475" y="143012"/>
                </a:lnTo>
                <a:lnTo>
                  <a:pt x="358940" y="127453"/>
                </a:lnTo>
                <a:lnTo>
                  <a:pt x="385213" y="122477"/>
                </a:lnTo>
                <a:lnTo>
                  <a:pt x="477941" y="122477"/>
                </a:lnTo>
                <a:lnTo>
                  <a:pt x="471310" y="111276"/>
                </a:lnTo>
                <a:lnTo>
                  <a:pt x="433761" y="86788"/>
                </a:lnTo>
                <a:lnTo>
                  <a:pt x="385213" y="78646"/>
                </a:lnTo>
                <a:close/>
              </a:path>
              <a:path w="4125594" h="441959">
                <a:moveTo>
                  <a:pt x="477941" y="122477"/>
                </a:moveTo>
                <a:lnTo>
                  <a:pt x="385213" y="122477"/>
                </a:lnTo>
                <a:lnTo>
                  <a:pt x="411770" y="127453"/>
                </a:lnTo>
                <a:lnTo>
                  <a:pt x="431382" y="143012"/>
                </a:lnTo>
                <a:lnTo>
                  <a:pt x="443529" y="170101"/>
                </a:lnTo>
                <a:lnTo>
                  <a:pt x="447693" y="209669"/>
                </a:lnTo>
                <a:lnTo>
                  <a:pt x="443529" y="249064"/>
                </a:lnTo>
                <a:lnTo>
                  <a:pt x="431382" y="275805"/>
                </a:lnTo>
                <a:lnTo>
                  <a:pt x="411770" y="291022"/>
                </a:lnTo>
                <a:lnTo>
                  <a:pt x="385213" y="295844"/>
                </a:lnTo>
                <a:lnTo>
                  <a:pt x="478418" y="295844"/>
                </a:lnTo>
                <a:lnTo>
                  <a:pt x="495539" y="267185"/>
                </a:lnTo>
                <a:lnTo>
                  <a:pt x="504131" y="209669"/>
                </a:lnTo>
                <a:lnTo>
                  <a:pt x="495539" y="152205"/>
                </a:lnTo>
                <a:lnTo>
                  <a:pt x="477941" y="122477"/>
                </a:lnTo>
                <a:close/>
              </a:path>
              <a:path w="4125594" h="441959">
                <a:moveTo>
                  <a:pt x="613991" y="82175"/>
                </a:moveTo>
                <a:lnTo>
                  <a:pt x="560579" y="88719"/>
                </a:lnTo>
                <a:lnTo>
                  <a:pt x="560579" y="244421"/>
                </a:lnTo>
                <a:lnTo>
                  <a:pt x="565907" y="283760"/>
                </a:lnTo>
                <a:lnTo>
                  <a:pt x="583186" y="313786"/>
                </a:lnTo>
                <a:lnTo>
                  <a:pt x="614357" y="332943"/>
                </a:lnTo>
                <a:lnTo>
                  <a:pt x="661362" y="339675"/>
                </a:lnTo>
                <a:lnTo>
                  <a:pt x="687831" y="338572"/>
                </a:lnTo>
                <a:lnTo>
                  <a:pt x="714719" y="335390"/>
                </a:lnTo>
                <a:lnTo>
                  <a:pt x="741508" y="330319"/>
                </a:lnTo>
                <a:lnTo>
                  <a:pt x="767683" y="323550"/>
                </a:lnTo>
                <a:lnTo>
                  <a:pt x="767683" y="294828"/>
                </a:lnTo>
                <a:lnTo>
                  <a:pt x="666901" y="294828"/>
                </a:lnTo>
                <a:lnTo>
                  <a:pt x="638437" y="289890"/>
                </a:lnTo>
                <a:lnTo>
                  <a:pt x="622494" y="276872"/>
                </a:lnTo>
                <a:lnTo>
                  <a:pt x="615526" y="258469"/>
                </a:lnTo>
                <a:lnTo>
                  <a:pt x="613991" y="237374"/>
                </a:lnTo>
                <a:lnTo>
                  <a:pt x="613991" y="82175"/>
                </a:lnTo>
                <a:close/>
              </a:path>
              <a:path w="4125594" h="441959">
                <a:moveTo>
                  <a:pt x="767683" y="82175"/>
                </a:moveTo>
                <a:lnTo>
                  <a:pt x="714281" y="88719"/>
                </a:lnTo>
                <a:lnTo>
                  <a:pt x="714281" y="288273"/>
                </a:lnTo>
                <a:lnTo>
                  <a:pt x="703191" y="290994"/>
                </a:lnTo>
                <a:lnTo>
                  <a:pt x="691345" y="293059"/>
                </a:lnTo>
                <a:lnTo>
                  <a:pt x="679122" y="294369"/>
                </a:lnTo>
                <a:lnTo>
                  <a:pt x="666901" y="294828"/>
                </a:lnTo>
                <a:lnTo>
                  <a:pt x="767683" y="294828"/>
                </a:lnTo>
                <a:lnTo>
                  <a:pt x="767683" y="82175"/>
                </a:lnTo>
                <a:close/>
              </a:path>
              <a:path w="4125594" h="441959">
                <a:moveTo>
                  <a:pt x="842770" y="83683"/>
                </a:moveTo>
                <a:lnTo>
                  <a:pt x="842770" y="333120"/>
                </a:lnTo>
                <a:lnTo>
                  <a:pt x="895679" y="333120"/>
                </a:lnTo>
                <a:lnTo>
                  <a:pt x="895679" y="136069"/>
                </a:lnTo>
                <a:lnTo>
                  <a:pt x="906846" y="131372"/>
                </a:lnTo>
                <a:lnTo>
                  <a:pt x="918862" y="127901"/>
                </a:lnTo>
                <a:lnTo>
                  <a:pt x="931254" y="125750"/>
                </a:lnTo>
                <a:lnTo>
                  <a:pt x="943552" y="125011"/>
                </a:lnTo>
                <a:lnTo>
                  <a:pt x="983457" y="125011"/>
                </a:lnTo>
                <a:lnTo>
                  <a:pt x="980120" y="93756"/>
                </a:lnTo>
                <a:lnTo>
                  <a:pt x="874517" y="93756"/>
                </a:lnTo>
                <a:lnTo>
                  <a:pt x="842770" y="83683"/>
                </a:lnTo>
                <a:close/>
              </a:path>
              <a:path w="4125594" h="441959">
                <a:moveTo>
                  <a:pt x="983457" y="125011"/>
                </a:moveTo>
                <a:lnTo>
                  <a:pt x="943552" y="125011"/>
                </a:lnTo>
                <a:lnTo>
                  <a:pt x="955237" y="125357"/>
                </a:lnTo>
                <a:lnTo>
                  <a:pt x="965981" y="126268"/>
                </a:lnTo>
                <a:lnTo>
                  <a:pt x="975593" y="127556"/>
                </a:lnTo>
                <a:lnTo>
                  <a:pt x="983886" y="129032"/>
                </a:lnTo>
                <a:lnTo>
                  <a:pt x="983457" y="125011"/>
                </a:lnTo>
                <a:close/>
              </a:path>
              <a:path w="4125594" h="441959">
                <a:moveTo>
                  <a:pt x="947594" y="78646"/>
                </a:moveTo>
                <a:lnTo>
                  <a:pt x="930433" y="79660"/>
                </a:lnTo>
                <a:lnTo>
                  <a:pt x="912375" y="82608"/>
                </a:lnTo>
                <a:lnTo>
                  <a:pt x="893657" y="87353"/>
                </a:lnTo>
                <a:lnTo>
                  <a:pt x="874517" y="93756"/>
                </a:lnTo>
                <a:lnTo>
                  <a:pt x="980120" y="93756"/>
                </a:lnTo>
                <a:lnTo>
                  <a:pt x="947594" y="78646"/>
                </a:lnTo>
                <a:close/>
              </a:path>
              <a:path w="4125594" h="441959">
                <a:moveTo>
                  <a:pt x="1118112" y="279206"/>
                </a:moveTo>
                <a:lnTo>
                  <a:pt x="1122656" y="325560"/>
                </a:lnTo>
                <a:lnTo>
                  <a:pt x="1165488" y="336210"/>
                </a:lnTo>
                <a:lnTo>
                  <a:pt x="1211334" y="339675"/>
                </a:lnTo>
                <a:lnTo>
                  <a:pt x="1260394" y="334527"/>
                </a:lnTo>
                <a:lnTo>
                  <a:pt x="1294615" y="319270"/>
                </a:lnTo>
                <a:lnTo>
                  <a:pt x="1313753" y="295320"/>
                </a:lnTo>
                <a:lnTo>
                  <a:pt x="1209816" y="295320"/>
                </a:lnTo>
                <a:lnTo>
                  <a:pt x="1181889" y="293866"/>
                </a:lnTo>
                <a:lnTo>
                  <a:pt x="1157167" y="290098"/>
                </a:lnTo>
                <a:lnTo>
                  <a:pt x="1135844" y="284913"/>
                </a:lnTo>
                <a:lnTo>
                  <a:pt x="1118112" y="279206"/>
                </a:lnTo>
                <a:close/>
              </a:path>
              <a:path w="4125594" h="441959">
                <a:moveTo>
                  <a:pt x="1223439" y="77118"/>
                </a:moveTo>
                <a:lnTo>
                  <a:pt x="1176903" y="82346"/>
                </a:lnTo>
                <a:lnTo>
                  <a:pt x="1143313" y="97779"/>
                </a:lnTo>
                <a:lnTo>
                  <a:pt x="1122952" y="123041"/>
                </a:lnTo>
                <a:lnTo>
                  <a:pt x="1116102" y="157754"/>
                </a:lnTo>
                <a:lnTo>
                  <a:pt x="1123125" y="191892"/>
                </a:lnTo>
                <a:lnTo>
                  <a:pt x="1142432" y="213564"/>
                </a:lnTo>
                <a:lnTo>
                  <a:pt x="1171377" y="225222"/>
                </a:lnTo>
                <a:lnTo>
                  <a:pt x="1207314" y="229322"/>
                </a:lnTo>
                <a:lnTo>
                  <a:pt x="1232492" y="230422"/>
                </a:lnTo>
                <a:lnTo>
                  <a:pt x="1251531" y="234036"/>
                </a:lnTo>
                <a:lnTo>
                  <a:pt x="1263578" y="242850"/>
                </a:lnTo>
                <a:lnTo>
                  <a:pt x="1267783" y="259552"/>
                </a:lnTo>
                <a:lnTo>
                  <a:pt x="1264185" y="275765"/>
                </a:lnTo>
                <a:lnTo>
                  <a:pt x="1253359" y="286880"/>
                </a:lnTo>
                <a:lnTo>
                  <a:pt x="1235253" y="293273"/>
                </a:lnTo>
                <a:lnTo>
                  <a:pt x="1209816" y="295320"/>
                </a:lnTo>
                <a:lnTo>
                  <a:pt x="1313753" y="295320"/>
                </a:lnTo>
                <a:lnTo>
                  <a:pt x="1314660" y="294185"/>
                </a:lnTo>
                <a:lnTo>
                  <a:pt x="1321195" y="259552"/>
                </a:lnTo>
                <a:lnTo>
                  <a:pt x="1313400" y="222229"/>
                </a:lnTo>
                <a:lnTo>
                  <a:pt x="1292473" y="199453"/>
                </a:lnTo>
                <a:lnTo>
                  <a:pt x="1262099" y="187826"/>
                </a:lnTo>
                <a:lnTo>
                  <a:pt x="1225962" y="183952"/>
                </a:lnTo>
                <a:lnTo>
                  <a:pt x="1204518" y="182817"/>
                </a:lnTo>
                <a:lnTo>
                  <a:pt x="1186335" y="179362"/>
                </a:lnTo>
                <a:lnTo>
                  <a:pt x="1173728" y="171276"/>
                </a:lnTo>
                <a:lnTo>
                  <a:pt x="1169011" y="156246"/>
                </a:lnTo>
                <a:lnTo>
                  <a:pt x="1172091" y="141108"/>
                </a:lnTo>
                <a:lnTo>
                  <a:pt x="1181928" y="130418"/>
                </a:lnTo>
                <a:lnTo>
                  <a:pt x="1199416" y="124077"/>
                </a:lnTo>
                <a:lnTo>
                  <a:pt x="1225449" y="121985"/>
                </a:lnTo>
                <a:lnTo>
                  <a:pt x="1303101" y="121985"/>
                </a:lnTo>
                <a:lnTo>
                  <a:pt x="1299541" y="89222"/>
                </a:lnTo>
                <a:lnTo>
                  <a:pt x="1280205" y="83929"/>
                </a:lnTo>
                <a:lnTo>
                  <a:pt x="1260540" y="80146"/>
                </a:lnTo>
                <a:lnTo>
                  <a:pt x="1241349" y="77875"/>
                </a:lnTo>
                <a:lnTo>
                  <a:pt x="1223439" y="77118"/>
                </a:lnTo>
                <a:close/>
              </a:path>
              <a:path w="4125594" h="441959">
                <a:moveTo>
                  <a:pt x="1303101" y="121985"/>
                </a:moveTo>
                <a:lnTo>
                  <a:pt x="1225449" y="121985"/>
                </a:lnTo>
                <a:lnTo>
                  <a:pt x="1246383" y="123258"/>
                </a:lnTo>
                <a:lnTo>
                  <a:pt x="1267464" y="126511"/>
                </a:lnTo>
                <a:lnTo>
                  <a:pt x="1287319" y="130900"/>
                </a:lnTo>
                <a:lnTo>
                  <a:pt x="1304578" y="135577"/>
                </a:lnTo>
                <a:lnTo>
                  <a:pt x="1303101" y="121985"/>
                </a:lnTo>
                <a:close/>
              </a:path>
              <a:path w="4125594" h="441959">
                <a:moveTo>
                  <a:pt x="1446165" y="128530"/>
                </a:moveTo>
                <a:lnTo>
                  <a:pt x="1393256" y="128530"/>
                </a:lnTo>
                <a:lnTo>
                  <a:pt x="1393256" y="259039"/>
                </a:lnTo>
                <a:lnTo>
                  <a:pt x="1398104" y="296436"/>
                </a:lnTo>
                <a:lnTo>
                  <a:pt x="1412399" y="321221"/>
                </a:lnTo>
                <a:lnTo>
                  <a:pt x="1435769" y="334952"/>
                </a:lnTo>
                <a:lnTo>
                  <a:pt x="1467840" y="339183"/>
                </a:lnTo>
                <a:lnTo>
                  <a:pt x="1481369" y="338592"/>
                </a:lnTo>
                <a:lnTo>
                  <a:pt x="1495556" y="336724"/>
                </a:lnTo>
                <a:lnTo>
                  <a:pt x="1510497" y="333436"/>
                </a:lnTo>
                <a:lnTo>
                  <a:pt x="1526288" y="328586"/>
                </a:lnTo>
                <a:lnTo>
                  <a:pt x="1527047" y="295823"/>
                </a:lnTo>
                <a:lnTo>
                  <a:pt x="1479923" y="295823"/>
                </a:lnTo>
                <a:lnTo>
                  <a:pt x="1463388" y="293298"/>
                </a:lnTo>
                <a:lnTo>
                  <a:pt x="1453035" y="285814"/>
                </a:lnTo>
                <a:lnTo>
                  <a:pt x="1447686" y="273511"/>
                </a:lnTo>
                <a:lnTo>
                  <a:pt x="1446165" y="256526"/>
                </a:lnTo>
                <a:lnTo>
                  <a:pt x="1446165" y="128530"/>
                </a:lnTo>
                <a:close/>
              </a:path>
              <a:path w="4125594" h="441959">
                <a:moveTo>
                  <a:pt x="1527304" y="284734"/>
                </a:moveTo>
                <a:lnTo>
                  <a:pt x="1513871" y="289656"/>
                </a:lnTo>
                <a:lnTo>
                  <a:pt x="1501528" y="293114"/>
                </a:lnTo>
                <a:lnTo>
                  <a:pt x="1490229" y="295153"/>
                </a:lnTo>
                <a:lnTo>
                  <a:pt x="1479923" y="295823"/>
                </a:lnTo>
                <a:lnTo>
                  <a:pt x="1527047" y="295823"/>
                </a:lnTo>
                <a:lnTo>
                  <a:pt x="1527304" y="284734"/>
                </a:lnTo>
                <a:close/>
              </a:path>
              <a:path w="4125594" h="441959">
                <a:moveTo>
                  <a:pt x="1521744" y="85170"/>
                </a:moveTo>
                <a:lnTo>
                  <a:pt x="1351927" y="85170"/>
                </a:lnTo>
                <a:lnTo>
                  <a:pt x="1346398" y="128530"/>
                </a:lnTo>
                <a:lnTo>
                  <a:pt x="1516707" y="128530"/>
                </a:lnTo>
                <a:lnTo>
                  <a:pt x="1521744" y="85170"/>
                </a:lnTo>
                <a:close/>
              </a:path>
              <a:path w="4125594" h="441959">
                <a:moveTo>
                  <a:pt x="1446165" y="13633"/>
                </a:moveTo>
                <a:lnTo>
                  <a:pt x="1393256" y="20187"/>
                </a:lnTo>
                <a:lnTo>
                  <a:pt x="1393256" y="85170"/>
                </a:lnTo>
                <a:lnTo>
                  <a:pt x="1446165" y="85170"/>
                </a:lnTo>
                <a:lnTo>
                  <a:pt x="1446165" y="13633"/>
                </a:lnTo>
                <a:close/>
              </a:path>
              <a:path w="4125594" h="441959">
                <a:moveTo>
                  <a:pt x="1678461" y="78625"/>
                </a:moveTo>
                <a:lnTo>
                  <a:pt x="1630199" y="86696"/>
                </a:lnTo>
                <a:lnTo>
                  <a:pt x="1592800" y="111067"/>
                </a:lnTo>
                <a:lnTo>
                  <a:pt x="1568629" y="151972"/>
                </a:lnTo>
                <a:lnTo>
                  <a:pt x="1560046" y="209648"/>
                </a:lnTo>
                <a:lnTo>
                  <a:pt x="1568629" y="267384"/>
                </a:lnTo>
                <a:lnTo>
                  <a:pt x="1592800" y="307923"/>
                </a:lnTo>
                <a:lnTo>
                  <a:pt x="1630199" y="331832"/>
                </a:lnTo>
                <a:lnTo>
                  <a:pt x="1678461" y="339675"/>
                </a:lnTo>
                <a:lnTo>
                  <a:pt x="1727027" y="331762"/>
                </a:lnTo>
                <a:lnTo>
                  <a:pt x="1764581" y="307739"/>
                </a:lnTo>
                <a:lnTo>
                  <a:pt x="1771698" y="295823"/>
                </a:lnTo>
                <a:lnTo>
                  <a:pt x="1678461" y="295823"/>
                </a:lnTo>
                <a:lnTo>
                  <a:pt x="1652207" y="291006"/>
                </a:lnTo>
                <a:lnTo>
                  <a:pt x="1632751" y="275796"/>
                </a:lnTo>
                <a:lnTo>
                  <a:pt x="1620661" y="249056"/>
                </a:lnTo>
                <a:lnTo>
                  <a:pt x="1616505" y="209648"/>
                </a:lnTo>
                <a:lnTo>
                  <a:pt x="1620661" y="170097"/>
                </a:lnTo>
                <a:lnTo>
                  <a:pt x="1632751" y="143013"/>
                </a:lnTo>
                <a:lnTo>
                  <a:pt x="1652207" y="127454"/>
                </a:lnTo>
                <a:lnTo>
                  <a:pt x="1678461" y="122477"/>
                </a:lnTo>
                <a:lnTo>
                  <a:pt x="1771219" y="122477"/>
                </a:lnTo>
                <a:lnTo>
                  <a:pt x="1764581" y="111263"/>
                </a:lnTo>
                <a:lnTo>
                  <a:pt x="1727027" y="86770"/>
                </a:lnTo>
                <a:lnTo>
                  <a:pt x="1678461" y="78625"/>
                </a:lnTo>
                <a:close/>
              </a:path>
              <a:path w="4125594" h="441959">
                <a:moveTo>
                  <a:pt x="1771219" y="122477"/>
                </a:moveTo>
                <a:lnTo>
                  <a:pt x="1678461" y="122477"/>
                </a:lnTo>
                <a:lnTo>
                  <a:pt x="1705028" y="127454"/>
                </a:lnTo>
                <a:lnTo>
                  <a:pt x="1724650" y="143013"/>
                </a:lnTo>
                <a:lnTo>
                  <a:pt x="1736805" y="170097"/>
                </a:lnTo>
                <a:lnTo>
                  <a:pt x="1740973" y="209648"/>
                </a:lnTo>
                <a:lnTo>
                  <a:pt x="1736805" y="249056"/>
                </a:lnTo>
                <a:lnTo>
                  <a:pt x="1724650" y="275796"/>
                </a:lnTo>
                <a:lnTo>
                  <a:pt x="1705028" y="291006"/>
                </a:lnTo>
                <a:lnTo>
                  <a:pt x="1678461" y="295823"/>
                </a:lnTo>
                <a:lnTo>
                  <a:pt x="1771698" y="295823"/>
                </a:lnTo>
                <a:lnTo>
                  <a:pt x="1788810" y="267177"/>
                </a:lnTo>
                <a:lnTo>
                  <a:pt x="1797400" y="209648"/>
                </a:lnTo>
                <a:lnTo>
                  <a:pt x="1788810" y="152193"/>
                </a:lnTo>
                <a:lnTo>
                  <a:pt x="1771219" y="122477"/>
                </a:lnTo>
                <a:close/>
              </a:path>
              <a:path w="4125594" h="441959">
                <a:moveTo>
                  <a:pt x="1857357" y="83683"/>
                </a:moveTo>
                <a:lnTo>
                  <a:pt x="1857357" y="333131"/>
                </a:lnTo>
                <a:lnTo>
                  <a:pt x="1910266" y="333131"/>
                </a:lnTo>
                <a:lnTo>
                  <a:pt x="1910266" y="136079"/>
                </a:lnTo>
                <a:lnTo>
                  <a:pt x="1921435" y="131374"/>
                </a:lnTo>
                <a:lnTo>
                  <a:pt x="1933454" y="127892"/>
                </a:lnTo>
                <a:lnTo>
                  <a:pt x="1945850" y="125732"/>
                </a:lnTo>
                <a:lnTo>
                  <a:pt x="1958149" y="124990"/>
                </a:lnTo>
                <a:lnTo>
                  <a:pt x="1998041" y="124990"/>
                </a:lnTo>
                <a:lnTo>
                  <a:pt x="1994707" y="93756"/>
                </a:lnTo>
                <a:lnTo>
                  <a:pt x="1889115" y="93756"/>
                </a:lnTo>
                <a:lnTo>
                  <a:pt x="1857357" y="83683"/>
                </a:lnTo>
                <a:close/>
              </a:path>
              <a:path w="4125594" h="441959">
                <a:moveTo>
                  <a:pt x="1998041" y="124990"/>
                </a:moveTo>
                <a:lnTo>
                  <a:pt x="1958149" y="124990"/>
                </a:lnTo>
                <a:lnTo>
                  <a:pt x="1969829" y="125339"/>
                </a:lnTo>
                <a:lnTo>
                  <a:pt x="1980569" y="126257"/>
                </a:lnTo>
                <a:lnTo>
                  <a:pt x="1990180" y="127553"/>
                </a:lnTo>
                <a:lnTo>
                  <a:pt x="1998473" y="129032"/>
                </a:lnTo>
                <a:lnTo>
                  <a:pt x="1998041" y="124990"/>
                </a:lnTo>
                <a:close/>
              </a:path>
              <a:path w="4125594" h="441959">
                <a:moveTo>
                  <a:pt x="1962191" y="78625"/>
                </a:moveTo>
                <a:lnTo>
                  <a:pt x="1945030" y="79644"/>
                </a:lnTo>
                <a:lnTo>
                  <a:pt x="1926972" y="82602"/>
                </a:lnTo>
                <a:lnTo>
                  <a:pt x="1908255" y="87354"/>
                </a:lnTo>
                <a:lnTo>
                  <a:pt x="1889115" y="93756"/>
                </a:lnTo>
                <a:lnTo>
                  <a:pt x="1994707" y="93756"/>
                </a:lnTo>
                <a:lnTo>
                  <a:pt x="1962191" y="78625"/>
                </a:lnTo>
                <a:close/>
              </a:path>
              <a:path w="4125594" h="441959">
                <a:moveTo>
                  <a:pt x="2008033" y="385537"/>
                </a:moveTo>
                <a:lnTo>
                  <a:pt x="2014085" y="433913"/>
                </a:lnTo>
                <a:lnTo>
                  <a:pt x="2052987" y="440929"/>
                </a:lnTo>
                <a:lnTo>
                  <a:pt x="2063968" y="441473"/>
                </a:lnTo>
                <a:lnTo>
                  <a:pt x="2100218" y="435772"/>
                </a:lnTo>
                <a:lnTo>
                  <a:pt x="2125700" y="418165"/>
                </a:lnTo>
                <a:lnTo>
                  <a:pt x="2139265" y="396626"/>
                </a:lnTo>
                <a:lnTo>
                  <a:pt x="2058429" y="396626"/>
                </a:lnTo>
                <a:lnTo>
                  <a:pt x="2047153" y="395885"/>
                </a:lnTo>
                <a:lnTo>
                  <a:pt x="2034746" y="393724"/>
                </a:lnTo>
                <a:lnTo>
                  <a:pt x="2021582" y="390243"/>
                </a:lnTo>
                <a:lnTo>
                  <a:pt x="2008033" y="385537"/>
                </a:lnTo>
                <a:close/>
              </a:path>
              <a:path w="4125594" h="441959">
                <a:moveTo>
                  <a:pt x="2071036" y="85170"/>
                </a:moveTo>
                <a:lnTo>
                  <a:pt x="2016085" y="85170"/>
                </a:lnTo>
                <a:lnTo>
                  <a:pt x="2097224" y="333131"/>
                </a:lnTo>
                <a:lnTo>
                  <a:pt x="2117391" y="333131"/>
                </a:lnTo>
                <a:lnTo>
                  <a:pt x="2115883" y="337141"/>
                </a:lnTo>
                <a:lnTo>
                  <a:pt x="2103784" y="367913"/>
                </a:lnTo>
                <a:lnTo>
                  <a:pt x="2091687" y="385975"/>
                </a:lnTo>
                <a:lnTo>
                  <a:pt x="2077325" y="394491"/>
                </a:lnTo>
                <a:lnTo>
                  <a:pt x="2058429" y="396626"/>
                </a:lnTo>
                <a:lnTo>
                  <a:pt x="2139265" y="396626"/>
                </a:lnTo>
                <a:lnTo>
                  <a:pt x="2144761" y="387899"/>
                </a:lnTo>
                <a:lnTo>
                  <a:pt x="2161745" y="344219"/>
                </a:lnTo>
                <a:lnTo>
                  <a:pt x="2182050" y="284232"/>
                </a:lnTo>
                <a:lnTo>
                  <a:pt x="2133516" y="284232"/>
                </a:lnTo>
                <a:lnTo>
                  <a:pt x="2071036" y="85170"/>
                </a:lnTo>
                <a:close/>
              </a:path>
              <a:path w="4125594" h="441959">
                <a:moveTo>
                  <a:pt x="2249428" y="85170"/>
                </a:moveTo>
                <a:lnTo>
                  <a:pt x="2198529" y="85170"/>
                </a:lnTo>
                <a:lnTo>
                  <a:pt x="2133516" y="284232"/>
                </a:lnTo>
                <a:lnTo>
                  <a:pt x="2182050" y="284232"/>
                </a:lnTo>
                <a:lnTo>
                  <a:pt x="2249428" y="85170"/>
                </a:lnTo>
                <a:close/>
              </a:path>
              <a:path w="4125594" h="441959">
                <a:moveTo>
                  <a:pt x="2410670" y="83683"/>
                </a:moveTo>
                <a:lnTo>
                  <a:pt x="2410670" y="333131"/>
                </a:lnTo>
                <a:lnTo>
                  <a:pt x="2463579" y="333131"/>
                </a:lnTo>
                <a:lnTo>
                  <a:pt x="2463579" y="134561"/>
                </a:lnTo>
                <a:lnTo>
                  <a:pt x="2474196" y="129855"/>
                </a:lnTo>
                <a:lnTo>
                  <a:pt x="2485378" y="126374"/>
                </a:lnTo>
                <a:lnTo>
                  <a:pt x="2496746" y="124214"/>
                </a:lnTo>
                <a:lnTo>
                  <a:pt x="2507923" y="123472"/>
                </a:lnTo>
                <a:lnTo>
                  <a:pt x="2743637" y="123472"/>
                </a:lnTo>
                <a:lnTo>
                  <a:pt x="2731415" y="103070"/>
                </a:lnTo>
                <a:lnTo>
                  <a:pt x="2725307" y="99284"/>
                </a:lnTo>
                <a:lnTo>
                  <a:pt x="2583010" y="99284"/>
                </a:lnTo>
                <a:lnTo>
                  <a:pt x="2574036" y="93264"/>
                </a:lnTo>
                <a:lnTo>
                  <a:pt x="2441925" y="93264"/>
                </a:lnTo>
                <a:lnTo>
                  <a:pt x="2410670" y="83683"/>
                </a:lnTo>
                <a:close/>
              </a:path>
              <a:path w="4125594" h="441959">
                <a:moveTo>
                  <a:pt x="2653563" y="123472"/>
                </a:moveTo>
                <a:lnTo>
                  <a:pt x="2507923" y="123472"/>
                </a:lnTo>
                <a:lnTo>
                  <a:pt x="2530045" y="126757"/>
                </a:lnTo>
                <a:lnTo>
                  <a:pt x="2545790" y="136895"/>
                </a:lnTo>
                <a:lnTo>
                  <a:pt x="2555203" y="154310"/>
                </a:lnTo>
                <a:lnTo>
                  <a:pt x="2558266" y="178916"/>
                </a:lnTo>
                <a:lnTo>
                  <a:pt x="2558330" y="333131"/>
                </a:lnTo>
                <a:lnTo>
                  <a:pt x="2611742" y="333131"/>
                </a:lnTo>
                <a:lnTo>
                  <a:pt x="2611688" y="175889"/>
                </a:lnTo>
                <a:lnTo>
                  <a:pt x="2606705" y="137587"/>
                </a:lnTo>
                <a:lnTo>
                  <a:pt x="2618493" y="131560"/>
                </a:lnTo>
                <a:lnTo>
                  <a:pt x="2630326" y="127133"/>
                </a:lnTo>
                <a:lnTo>
                  <a:pt x="2642064" y="124404"/>
                </a:lnTo>
                <a:lnTo>
                  <a:pt x="2653563" y="123472"/>
                </a:lnTo>
                <a:close/>
              </a:path>
              <a:path w="4125594" h="441959">
                <a:moveTo>
                  <a:pt x="2743637" y="123472"/>
                </a:moveTo>
                <a:lnTo>
                  <a:pt x="2653563" y="123472"/>
                </a:lnTo>
                <a:lnTo>
                  <a:pt x="2675664" y="127105"/>
                </a:lnTo>
                <a:lnTo>
                  <a:pt x="2690863" y="137781"/>
                </a:lnTo>
                <a:lnTo>
                  <a:pt x="2699633" y="155163"/>
                </a:lnTo>
                <a:lnTo>
                  <a:pt x="2702333" y="177921"/>
                </a:lnTo>
                <a:lnTo>
                  <a:pt x="2702451" y="333131"/>
                </a:lnTo>
                <a:lnTo>
                  <a:pt x="2755853" y="333131"/>
                </a:lnTo>
                <a:lnTo>
                  <a:pt x="2755853" y="175889"/>
                </a:lnTo>
                <a:lnTo>
                  <a:pt x="2749633" y="133481"/>
                </a:lnTo>
                <a:lnTo>
                  <a:pt x="2743637" y="123472"/>
                </a:lnTo>
                <a:close/>
              </a:path>
              <a:path w="4125594" h="441959">
                <a:moveTo>
                  <a:pt x="2661625" y="78625"/>
                </a:moveTo>
                <a:lnTo>
                  <a:pt x="2640843" y="80082"/>
                </a:lnTo>
                <a:lnTo>
                  <a:pt x="2620810" y="84231"/>
                </a:lnTo>
                <a:lnTo>
                  <a:pt x="2601531" y="90742"/>
                </a:lnTo>
                <a:lnTo>
                  <a:pt x="2583010" y="99284"/>
                </a:lnTo>
                <a:lnTo>
                  <a:pt x="2725307" y="99284"/>
                </a:lnTo>
                <a:lnTo>
                  <a:pt x="2701859" y="84752"/>
                </a:lnTo>
                <a:lnTo>
                  <a:pt x="2661625" y="78625"/>
                </a:lnTo>
                <a:close/>
              </a:path>
              <a:path w="4125594" h="441959">
                <a:moveTo>
                  <a:pt x="2513986" y="78625"/>
                </a:moveTo>
                <a:lnTo>
                  <a:pt x="2496060" y="79636"/>
                </a:lnTo>
                <a:lnTo>
                  <a:pt x="2477952" y="82540"/>
                </a:lnTo>
                <a:lnTo>
                  <a:pt x="2459845" y="87147"/>
                </a:lnTo>
                <a:lnTo>
                  <a:pt x="2441925" y="93264"/>
                </a:lnTo>
                <a:lnTo>
                  <a:pt x="2574036" y="93264"/>
                </a:lnTo>
                <a:lnTo>
                  <a:pt x="2569323" y="90102"/>
                </a:lnTo>
                <a:lnTo>
                  <a:pt x="2553221" y="83662"/>
                </a:lnTo>
                <a:lnTo>
                  <a:pt x="2534759" y="79868"/>
                </a:lnTo>
                <a:lnTo>
                  <a:pt x="2513986" y="78625"/>
                </a:lnTo>
                <a:close/>
              </a:path>
              <a:path w="4125594" h="441959">
                <a:moveTo>
                  <a:pt x="3005291" y="121985"/>
                </a:moveTo>
                <a:lnTo>
                  <a:pt x="2908560" y="121985"/>
                </a:lnTo>
                <a:lnTo>
                  <a:pt x="2935461" y="125324"/>
                </a:lnTo>
                <a:lnTo>
                  <a:pt x="2951397" y="134329"/>
                </a:lnTo>
                <a:lnTo>
                  <a:pt x="2959016" y="147487"/>
                </a:lnTo>
                <a:lnTo>
                  <a:pt x="2960967" y="163282"/>
                </a:lnTo>
                <a:lnTo>
                  <a:pt x="2960967" y="177921"/>
                </a:lnTo>
                <a:lnTo>
                  <a:pt x="2901492" y="181439"/>
                </a:lnTo>
                <a:lnTo>
                  <a:pt x="2865532" y="186188"/>
                </a:lnTo>
                <a:lnTo>
                  <a:pt x="2836045" y="198258"/>
                </a:lnTo>
                <a:lnTo>
                  <a:pt x="2816102" y="221193"/>
                </a:lnTo>
                <a:lnTo>
                  <a:pt x="2808773" y="258536"/>
                </a:lnTo>
                <a:lnTo>
                  <a:pt x="2815869" y="295881"/>
                </a:lnTo>
                <a:lnTo>
                  <a:pt x="2836431" y="321032"/>
                </a:lnTo>
                <a:lnTo>
                  <a:pt x="2869371" y="335219"/>
                </a:lnTo>
                <a:lnTo>
                  <a:pt x="2913597" y="339675"/>
                </a:lnTo>
                <a:lnTo>
                  <a:pt x="2940671" y="338437"/>
                </a:lnTo>
                <a:lnTo>
                  <a:pt x="2966564" y="335072"/>
                </a:lnTo>
                <a:lnTo>
                  <a:pt x="2991043" y="330103"/>
                </a:lnTo>
                <a:lnTo>
                  <a:pt x="3013876" y="324052"/>
                </a:lnTo>
                <a:lnTo>
                  <a:pt x="3013876" y="296336"/>
                </a:lnTo>
                <a:lnTo>
                  <a:pt x="2914089" y="296336"/>
                </a:lnTo>
                <a:lnTo>
                  <a:pt x="2890732" y="294043"/>
                </a:lnTo>
                <a:lnTo>
                  <a:pt x="2874221" y="287072"/>
                </a:lnTo>
                <a:lnTo>
                  <a:pt x="2864417" y="275283"/>
                </a:lnTo>
                <a:lnTo>
                  <a:pt x="2861179" y="258536"/>
                </a:lnTo>
                <a:lnTo>
                  <a:pt x="2863606" y="242941"/>
                </a:lnTo>
                <a:lnTo>
                  <a:pt x="2871514" y="232024"/>
                </a:lnTo>
                <a:lnTo>
                  <a:pt x="2885846" y="225167"/>
                </a:lnTo>
                <a:lnTo>
                  <a:pt x="2907544" y="221752"/>
                </a:lnTo>
                <a:lnTo>
                  <a:pt x="2960967" y="218726"/>
                </a:lnTo>
                <a:lnTo>
                  <a:pt x="3013876" y="218726"/>
                </a:lnTo>
                <a:lnTo>
                  <a:pt x="3013876" y="160288"/>
                </a:lnTo>
                <a:lnTo>
                  <a:pt x="3008862" y="127462"/>
                </a:lnTo>
                <a:lnTo>
                  <a:pt x="3005291" y="121985"/>
                </a:lnTo>
                <a:close/>
              </a:path>
              <a:path w="4125594" h="441959">
                <a:moveTo>
                  <a:pt x="3013876" y="218726"/>
                </a:moveTo>
                <a:lnTo>
                  <a:pt x="2960967" y="218726"/>
                </a:lnTo>
                <a:lnTo>
                  <a:pt x="2960967" y="290786"/>
                </a:lnTo>
                <a:lnTo>
                  <a:pt x="2951015" y="292718"/>
                </a:lnTo>
                <a:lnTo>
                  <a:pt x="2939601" y="294508"/>
                </a:lnTo>
                <a:lnTo>
                  <a:pt x="2927150" y="295824"/>
                </a:lnTo>
                <a:lnTo>
                  <a:pt x="2914089" y="296336"/>
                </a:lnTo>
                <a:lnTo>
                  <a:pt x="3013876" y="296336"/>
                </a:lnTo>
                <a:lnTo>
                  <a:pt x="3013876" y="218726"/>
                </a:lnTo>
                <a:close/>
              </a:path>
              <a:path w="4125594" h="441959">
                <a:moveTo>
                  <a:pt x="2910571" y="78133"/>
                </a:moveTo>
                <a:lnTo>
                  <a:pt x="2872207" y="81346"/>
                </a:lnTo>
                <a:lnTo>
                  <a:pt x="2833473" y="90238"/>
                </a:lnTo>
                <a:lnTo>
                  <a:pt x="2828437" y="135577"/>
                </a:lnTo>
                <a:lnTo>
                  <a:pt x="2845983" y="130692"/>
                </a:lnTo>
                <a:lnTo>
                  <a:pt x="2866033" y="126327"/>
                </a:lnTo>
                <a:lnTo>
                  <a:pt x="2887315" y="123189"/>
                </a:lnTo>
                <a:lnTo>
                  <a:pt x="2908560" y="121985"/>
                </a:lnTo>
                <a:lnTo>
                  <a:pt x="3005291" y="121985"/>
                </a:lnTo>
                <a:lnTo>
                  <a:pt x="2991897" y="101443"/>
                </a:lnTo>
                <a:lnTo>
                  <a:pt x="2960094" y="84307"/>
                </a:lnTo>
                <a:lnTo>
                  <a:pt x="2910571" y="78133"/>
                </a:lnTo>
                <a:close/>
              </a:path>
              <a:path w="4125594" h="441959">
                <a:moveTo>
                  <a:pt x="3154971" y="128530"/>
                </a:moveTo>
                <a:lnTo>
                  <a:pt x="3102062" y="128530"/>
                </a:lnTo>
                <a:lnTo>
                  <a:pt x="3102062" y="259039"/>
                </a:lnTo>
                <a:lnTo>
                  <a:pt x="3106911" y="296436"/>
                </a:lnTo>
                <a:lnTo>
                  <a:pt x="3121208" y="321221"/>
                </a:lnTo>
                <a:lnTo>
                  <a:pt x="3144575" y="334952"/>
                </a:lnTo>
                <a:lnTo>
                  <a:pt x="3176636" y="339183"/>
                </a:lnTo>
                <a:lnTo>
                  <a:pt x="3190161" y="338592"/>
                </a:lnTo>
                <a:lnTo>
                  <a:pt x="3204350" y="336724"/>
                </a:lnTo>
                <a:lnTo>
                  <a:pt x="3219296" y="333436"/>
                </a:lnTo>
                <a:lnTo>
                  <a:pt x="3235095" y="328586"/>
                </a:lnTo>
                <a:lnTo>
                  <a:pt x="3235854" y="295823"/>
                </a:lnTo>
                <a:lnTo>
                  <a:pt x="3188730" y="295823"/>
                </a:lnTo>
                <a:lnTo>
                  <a:pt x="3172186" y="293298"/>
                </a:lnTo>
                <a:lnTo>
                  <a:pt x="3161834" y="285814"/>
                </a:lnTo>
                <a:lnTo>
                  <a:pt x="3156490" y="273511"/>
                </a:lnTo>
                <a:lnTo>
                  <a:pt x="3154971" y="256526"/>
                </a:lnTo>
                <a:lnTo>
                  <a:pt x="3154971" y="128530"/>
                </a:lnTo>
                <a:close/>
              </a:path>
              <a:path w="4125594" h="441959">
                <a:moveTo>
                  <a:pt x="3236110" y="284734"/>
                </a:moveTo>
                <a:lnTo>
                  <a:pt x="3222682" y="289656"/>
                </a:lnTo>
                <a:lnTo>
                  <a:pt x="3210339" y="293114"/>
                </a:lnTo>
                <a:lnTo>
                  <a:pt x="3199037" y="295153"/>
                </a:lnTo>
                <a:lnTo>
                  <a:pt x="3188730" y="295823"/>
                </a:lnTo>
                <a:lnTo>
                  <a:pt x="3235854" y="295823"/>
                </a:lnTo>
                <a:lnTo>
                  <a:pt x="3236110" y="284734"/>
                </a:lnTo>
                <a:close/>
              </a:path>
              <a:path w="4125594" h="441959">
                <a:moveTo>
                  <a:pt x="3230550" y="85170"/>
                </a:moveTo>
                <a:lnTo>
                  <a:pt x="3060734" y="85170"/>
                </a:lnTo>
                <a:lnTo>
                  <a:pt x="3055184" y="128530"/>
                </a:lnTo>
                <a:lnTo>
                  <a:pt x="3225524" y="128530"/>
                </a:lnTo>
                <a:lnTo>
                  <a:pt x="3230550" y="85170"/>
                </a:lnTo>
                <a:close/>
              </a:path>
              <a:path w="4125594" h="441959">
                <a:moveTo>
                  <a:pt x="3154971" y="13633"/>
                </a:moveTo>
                <a:lnTo>
                  <a:pt x="3102062" y="20187"/>
                </a:lnTo>
                <a:lnTo>
                  <a:pt x="3102062" y="85170"/>
                </a:lnTo>
                <a:lnTo>
                  <a:pt x="3154971" y="85170"/>
                </a:lnTo>
                <a:lnTo>
                  <a:pt x="3154971" y="13633"/>
                </a:lnTo>
                <a:close/>
              </a:path>
              <a:path w="4125594" h="441959">
                <a:moveTo>
                  <a:pt x="3355028" y="128530"/>
                </a:moveTo>
                <a:lnTo>
                  <a:pt x="3302119" y="128530"/>
                </a:lnTo>
                <a:lnTo>
                  <a:pt x="3302119" y="259039"/>
                </a:lnTo>
                <a:lnTo>
                  <a:pt x="3306968" y="296436"/>
                </a:lnTo>
                <a:lnTo>
                  <a:pt x="3321264" y="321221"/>
                </a:lnTo>
                <a:lnTo>
                  <a:pt x="3344628" y="334952"/>
                </a:lnTo>
                <a:lnTo>
                  <a:pt x="3376682" y="339183"/>
                </a:lnTo>
                <a:lnTo>
                  <a:pt x="3390225" y="338592"/>
                </a:lnTo>
                <a:lnTo>
                  <a:pt x="3404421" y="336724"/>
                </a:lnTo>
                <a:lnTo>
                  <a:pt x="3419364" y="333436"/>
                </a:lnTo>
                <a:lnTo>
                  <a:pt x="3435151" y="328586"/>
                </a:lnTo>
                <a:lnTo>
                  <a:pt x="3435910" y="295823"/>
                </a:lnTo>
                <a:lnTo>
                  <a:pt x="3388786" y="295823"/>
                </a:lnTo>
                <a:lnTo>
                  <a:pt x="3372243" y="293298"/>
                </a:lnTo>
                <a:lnTo>
                  <a:pt x="3361891" y="285814"/>
                </a:lnTo>
                <a:lnTo>
                  <a:pt x="3356547" y="273511"/>
                </a:lnTo>
                <a:lnTo>
                  <a:pt x="3355028" y="256526"/>
                </a:lnTo>
                <a:lnTo>
                  <a:pt x="3355028" y="128530"/>
                </a:lnTo>
                <a:close/>
              </a:path>
              <a:path w="4125594" h="441959">
                <a:moveTo>
                  <a:pt x="3436167" y="284734"/>
                </a:moveTo>
                <a:lnTo>
                  <a:pt x="3422739" y="289656"/>
                </a:lnTo>
                <a:lnTo>
                  <a:pt x="3410396" y="293114"/>
                </a:lnTo>
                <a:lnTo>
                  <a:pt x="3399093" y="295153"/>
                </a:lnTo>
                <a:lnTo>
                  <a:pt x="3388786" y="295823"/>
                </a:lnTo>
                <a:lnTo>
                  <a:pt x="3435910" y="295823"/>
                </a:lnTo>
                <a:lnTo>
                  <a:pt x="3436167" y="284734"/>
                </a:lnTo>
                <a:close/>
              </a:path>
              <a:path w="4125594" h="441959">
                <a:moveTo>
                  <a:pt x="3430607" y="85170"/>
                </a:moveTo>
                <a:lnTo>
                  <a:pt x="3260790" y="85170"/>
                </a:lnTo>
                <a:lnTo>
                  <a:pt x="3255241" y="128530"/>
                </a:lnTo>
                <a:lnTo>
                  <a:pt x="3425571" y="128530"/>
                </a:lnTo>
                <a:lnTo>
                  <a:pt x="3430607" y="85170"/>
                </a:lnTo>
                <a:close/>
              </a:path>
              <a:path w="4125594" h="441959">
                <a:moveTo>
                  <a:pt x="3355028" y="13633"/>
                </a:moveTo>
                <a:lnTo>
                  <a:pt x="3302119" y="20187"/>
                </a:lnTo>
                <a:lnTo>
                  <a:pt x="3302119" y="85170"/>
                </a:lnTo>
                <a:lnTo>
                  <a:pt x="3355028" y="85170"/>
                </a:lnTo>
                <a:lnTo>
                  <a:pt x="3355028" y="13633"/>
                </a:lnTo>
                <a:close/>
              </a:path>
              <a:path w="4125594" h="441959">
                <a:moveTo>
                  <a:pt x="3584299" y="78625"/>
                </a:moveTo>
                <a:lnTo>
                  <a:pt x="3538214" y="87092"/>
                </a:lnTo>
                <a:lnTo>
                  <a:pt x="3501666" y="112334"/>
                </a:lnTo>
                <a:lnTo>
                  <a:pt x="3477587" y="154110"/>
                </a:lnTo>
                <a:lnTo>
                  <a:pt x="3468910" y="212182"/>
                </a:lnTo>
                <a:lnTo>
                  <a:pt x="3474586" y="260273"/>
                </a:lnTo>
                <a:lnTo>
                  <a:pt x="3491098" y="296246"/>
                </a:lnTo>
                <a:lnTo>
                  <a:pt x="3517674" y="320922"/>
                </a:lnTo>
                <a:lnTo>
                  <a:pt x="3553540" y="335124"/>
                </a:lnTo>
                <a:lnTo>
                  <a:pt x="3597921" y="339675"/>
                </a:lnTo>
                <a:lnTo>
                  <a:pt x="3618633" y="338754"/>
                </a:lnTo>
                <a:lnTo>
                  <a:pt x="3638547" y="336085"/>
                </a:lnTo>
                <a:lnTo>
                  <a:pt x="3657799" y="331808"/>
                </a:lnTo>
                <a:lnTo>
                  <a:pt x="3676526" y="326063"/>
                </a:lnTo>
                <a:lnTo>
                  <a:pt x="3677913" y="295823"/>
                </a:lnTo>
                <a:lnTo>
                  <a:pt x="3603450" y="295823"/>
                </a:lnTo>
                <a:lnTo>
                  <a:pt x="3571822" y="292344"/>
                </a:lnTo>
                <a:lnTo>
                  <a:pt x="3548030" y="280835"/>
                </a:lnTo>
                <a:lnTo>
                  <a:pt x="3532174" y="259684"/>
                </a:lnTo>
                <a:lnTo>
                  <a:pt x="3524353" y="227281"/>
                </a:lnTo>
                <a:lnTo>
                  <a:pt x="3689625" y="227281"/>
                </a:lnTo>
                <a:lnTo>
                  <a:pt x="3690149" y="222244"/>
                </a:lnTo>
                <a:lnTo>
                  <a:pt x="3691144" y="213689"/>
                </a:lnTo>
                <a:lnTo>
                  <a:pt x="3691144" y="202601"/>
                </a:lnTo>
                <a:lnTo>
                  <a:pt x="3689255" y="187491"/>
                </a:lnTo>
                <a:lnTo>
                  <a:pt x="3524353" y="187491"/>
                </a:lnTo>
                <a:lnTo>
                  <a:pt x="3531085" y="159159"/>
                </a:lnTo>
                <a:lnTo>
                  <a:pt x="3543490" y="138104"/>
                </a:lnTo>
                <a:lnTo>
                  <a:pt x="3561190" y="124986"/>
                </a:lnTo>
                <a:lnTo>
                  <a:pt x="3583807" y="120467"/>
                </a:lnTo>
                <a:lnTo>
                  <a:pt x="3669371" y="120467"/>
                </a:lnTo>
                <a:lnTo>
                  <a:pt x="3664940" y="111702"/>
                </a:lnTo>
                <a:lnTo>
                  <a:pt x="3631615" y="87155"/>
                </a:lnTo>
                <a:lnTo>
                  <a:pt x="3584299" y="78625"/>
                </a:lnTo>
                <a:close/>
              </a:path>
              <a:path w="4125594" h="441959">
                <a:moveTo>
                  <a:pt x="3678537" y="282232"/>
                </a:moveTo>
                <a:lnTo>
                  <a:pt x="3660934" y="287964"/>
                </a:lnTo>
                <a:lnTo>
                  <a:pt x="3642709" y="292235"/>
                </a:lnTo>
                <a:lnTo>
                  <a:pt x="3623627" y="294902"/>
                </a:lnTo>
                <a:lnTo>
                  <a:pt x="3603450" y="295823"/>
                </a:lnTo>
                <a:lnTo>
                  <a:pt x="3677913" y="295823"/>
                </a:lnTo>
                <a:lnTo>
                  <a:pt x="3678537" y="282232"/>
                </a:lnTo>
                <a:close/>
              </a:path>
              <a:path w="4125594" h="441959">
                <a:moveTo>
                  <a:pt x="3669371" y="120467"/>
                </a:moveTo>
                <a:lnTo>
                  <a:pt x="3583807" y="120467"/>
                </a:lnTo>
                <a:lnTo>
                  <a:pt x="3607686" y="125198"/>
                </a:lnTo>
                <a:lnTo>
                  <a:pt x="3624434" y="138669"/>
                </a:lnTo>
                <a:lnTo>
                  <a:pt x="3634474" y="159795"/>
                </a:lnTo>
                <a:lnTo>
                  <a:pt x="3638234" y="187491"/>
                </a:lnTo>
                <a:lnTo>
                  <a:pt x="3689255" y="187491"/>
                </a:lnTo>
                <a:lnTo>
                  <a:pt x="3684656" y="150704"/>
                </a:lnTo>
                <a:lnTo>
                  <a:pt x="3669371" y="120467"/>
                </a:lnTo>
                <a:close/>
              </a:path>
              <a:path w="4125594" h="441959">
                <a:moveTo>
                  <a:pt x="3750105" y="83683"/>
                </a:moveTo>
                <a:lnTo>
                  <a:pt x="3750105" y="333131"/>
                </a:lnTo>
                <a:lnTo>
                  <a:pt x="3803015" y="333131"/>
                </a:lnTo>
                <a:lnTo>
                  <a:pt x="3803015" y="136079"/>
                </a:lnTo>
                <a:lnTo>
                  <a:pt x="3814182" y="131374"/>
                </a:lnTo>
                <a:lnTo>
                  <a:pt x="3826197" y="127892"/>
                </a:lnTo>
                <a:lnTo>
                  <a:pt x="3838589" y="125732"/>
                </a:lnTo>
                <a:lnTo>
                  <a:pt x="3850887" y="124990"/>
                </a:lnTo>
                <a:lnTo>
                  <a:pt x="3890771" y="124990"/>
                </a:lnTo>
                <a:lnTo>
                  <a:pt x="3887451" y="93756"/>
                </a:lnTo>
                <a:lnTo>
                  <a:pt x="3781853" y="93756"/>
                </a:lnTo>
                <a:lnTo>
                  <a:pt x="3750105" y="83683"/>
                </a:lnTo>
                <a:close/>
              </a:path>
              <a:path w="4125594" h="441959">
                <a:moveTo>
                  <a:pt x="3890771" y="124990"/>
                </a:moveTo>
                <a:lnTo>
                  <a:pt x="3850887" y="124990"/>
                </a:lnTo>
                <a:lnTo>
                  <a:pt x="3862573" y="125339"/>
                </a:lnTo>
                <a:lnTo>
                  <a:pt x="3873314" y="126257"/>
                </a:lnTo>
                <a:lnTo>
                  <a:pt x="3882920" y="127553"/>
                </a:lnTo>
                <a:lnTo>
                  <a:pt x="3891200" y="129032"/>
                </a:lnTo>
                <a:lnTo>
                  <a:pt x="3890771" y="124990"/>
                </a:lnTo>
                <a:close/>
              </a:path>
              <a:path w="4125594" h="441959">
                <a:moveTo>
                  <a:pt x="3854929" y="78625"/>
                </a:moveTo>
                <a:lnTo>
                  <a:pt x="3837768" y="79644"/>
                </a:lnTo>
                <a:lnTo>
                  <a:pt x="3819710" y="82602"/>
                </a:lnTo>
                <a:lnTo>
                  <a:pt x="3800993" y="87354"/>
                </a:lnTo>
                <a:lnTo>
                  <a:pt x="3781853" y="93756"/>
                </a:lnTo>
                <a:lnTo>
                  <a:pt x="3887451" y="93756"/>
                </a:lnTo>
                <a:lnTo>
                  <a:pt x="3854929" y="78625"/>
                </a:lnTo>
                <a:close/>
              </a:path>
              <a:path w="4125594" h="441959">
                <a:moveTo>
                  <a:pt x="3921932" y="279206"/>
                </a:moveTo>
                <a:lnTo>
                  <a:pt x="3926466" y="325560"/>
                </a:lnTo>
                <a:lnTo>
                  <a:pt x="3969301" y="336210"/>
                </a:lnTo>
                <a:lnTo>
                  <a:pt x="4015176" y="339675"/>
                </a:lnTo>
                <a:lnTo>
                  <a:pt x="4064226" y="334527"/>
                </a:lnTo>
                <a:lnTo>
                  <a:pt x="4098448" y="319270"/>
                </a:lnTo>
                <a:lnTo>
                  <a:pt x="4117591" y="295320"/>
                </a:lnTo>
                <a:lnTo>
                  <a:pt x="4013657" y="295320"/>
                </a:lnTo>
                <a:lnTo>
                  <a:pt x="3985717" y="293866"/>
                </a:lnTo>
                <a:lnTo>
                  <a:pt x="3960994" y="290098"/>
                </a:lnTo>
                <a:lnTo>
                  <a:pt x="3939672" y="284913"/>
                </a:lnTo>
                <a:lnTo>
                  <a:pt x="3921932" y="279206"/>
                </a:lnTo>
                <a:close/>
              </a:path>
              <a:path w="4125594" h="441959">
                <a:moveTo>
                  <a:pt x="4027249" y="77118"/>
                </a:moveTo>
                <a:lnTo>
                  <a:pt x="3980719" y="82346"/>
                </a:lnTo>
                <a:lnTo>
                  <a:pt x="3947132" y="97779"/>
                </a:lnTo>
                <a:lnTo>
                  <a:pt x="3926772" y="123041"/>
                </a:lnTo>
                <a:lnTo>
                  <a:pt x="3919922" y="157754"/>
                </a:lnTo>
                <a:lnTo>
                  <a:pt x="3926946" y="191892"/>
                </a:lnTo>
                <a:lnTo>
                  <a:pt x="3946252" y="213564"/>
                </a:lnTo>
                <a:lnTo>
                  <a:pt x="3975197" y="225222"/>
                </a:lnTo>
                <a:lnTo>
                  <a:pt x="4011134" y="229322"/>
                </a:lnTo>
                <a:lnTo>
                  <a:pt x="4036317" y="230422"/>
                </a:lnTo>
                <a:lnTo>
                  <a:pt x="4055355" y="234036"/>
                </a:lnTo>
                <a:lnTo>
                  <a:pt x="4067400" y="242850"/>
                </a:lnTo>
                <a:lnTo>
                  <a:pt x="4071603" y="259552"/>
                </a:lnTo>
                <a:lnTo>
                  <a:pt x="4068005" y="275765"/>
                </a:lnTo>
                <a:lnTo>
                  <a:pt x="4057178" y="286880"/>
                </a:lnTo>
                <a:lnTo>
                  <a:pt x="4039078" y="293273"/>
                </a:lnTo>
                <a:lnTo>
                  <a:pt x="4013657" y="295320"/>
                </a:lnTo>
                <a:lnTo>
                  <a:pt x="4117591" y="295320"/>
                </a:lnTo>
                <a:lnTo>
                  <a:pt x="4118499" y="294185"/>
                </a:lnTo>
                <a:lnTo>
                  <a:pt x="4125036" y="259552"/>
                </a:lnTo>
                <a:lnTo>
                  <a:pt x="4117237" y="222229"/>
                </a:lnTo>
                <a:lnTo>
                  <a:pt x="4096300" y="199453"/>
                </a:lnTo>
                <a:lnTo>
                  <a:pt x="4065918" y="187826"/>
                </a:lnTo>
                <a:lnTo>
                  <a:pt x="4029783" y="183952"/>
                </a:lnTo>
                <a:lnTo>
                  <a:pt x="4008339" y="182817"/>
                </a:lnTo>
                <a:lnTo>
                  <a:pt x="3990155" y="179362"/>
                </a:lnTo>
                <a:lnTo>
                  <a:pt x="3977548" y="171276"/>
                </a:lnTo>
                <a:lnTo>
                  <a:pt x="3972831" y="156246"/>
                </a:lnTo>
                <a:lnTo>
                  <a:pt x="3975911" y="141108"/>
                </a:lnTo>
                <a:lnTo>
                  <a:pt x="3985747" y="130418"/>
                </a:lnTo>
                <a:lnTo>
                  <a:pt x="4003241" y="124077"/>
                </a:lnTo>
                <a:lnTo>
                  <a:pt x="4029290" y="121985"/>
                </a:lnTo>
                <a:lnTo>
                  <a:pt x="4106911" y="121985"/>
                </a:lnTo>
                <a:lnTo>
                  <a:pt x="4103351" y="89222"/>
                </a:lnTo>
                <a:lnTo>
                  <a:pt x="4084024" y="83929"/>
                </a:lnTo>
                <a:lnTo>
                  <a:pt x="4064365" y="80146"/>
                </a:lnTo>
                <a:lnTo>
                  <a:pt x="4045174" y="77875"/>
                </a:lnTo>
                <a:lnTo>
                  <a:pt x="4027249" y="77118"/>
                </a:lnTo>
                <a:close/>
              </a:path>
              <a:path w="4125594" h="441959">
                <a:moveTo>
                  <a:pt x="4106911" y="121985"/>
                </a:moveTo>
                <a:lnTo>
                  <a:pt x="4029290" y="121985"/>
                </a:lnTo>
                <a:lnTo>
                  <a:pt x="4050221" y="123258"/>
                </a:lnTo>
                <a:lnTo>
                  <a:pt x="4071293" y="126511"/>
                </a:lnTo>
                <a:lnTo>
                  <a:pt x="4091139" y="130900"/>
                </a:lnTo>
                <a:lnTo>
                  <a:pt x="4108387" y="135577"/>
                </a:lnTo>
                <a:lnTo>
                  <a:pt x="4106911" y="121985"/>
                </a:lnTo>
                <a:close/>
              </a:path>
            </a:pathLst>
          </a:custGeom>
          <a:solidFill>
            <a:srgbClr val="FFFFFF"/>
          </a:solidFill>
        </p:spPr>
        <p:txBody>
          <a:bodyPr wrap="square" lIns="0" tIns="0" rIns="0" bIns="0" rtlCol="0"/>
          <a:lstStyle/>
          <a:p>
            <a:endParaRPr lang="en-GB" noProof="0" dirty="0"/>
          </a:p>
        </p:txBody>
      </p:sp>
      <p:grpSp>
        <p:nvGrpSpPr>
          <p:cNvPr id="4" name="object 4"/>
          <p:cNvGrpSpPr/>
          <p:nvPr/>
        </p:nvGrpSpPr>
        <p:grpSpPr>
          <a:xfrm>
            <a:off x="17255650" y="8482234"/>
            <a:ext cx="1832610" cy="1832610"/>
            <a:chOff x="17255650" y="8482234"/>
            <a:chExt cx="1832610" cy="1832610"/>
          </a:xfrm>
        </p:grpSpPr>
        <p:sp>
          <p:nvSpPr>
            <p:cNvPr id="5" name="object 5"/>
            <p:cNvSpPr/>
            <p:nvPr/>
          </p:nvSpPr>
          <p:spPr>
            <a:xfrm>
              <a:off x="17255650" y="8482234"/>
              <a:ext cx="1832610" cy="1832610"/>
            </a:xfrm>
            <a:custGeom>
              <a:avLst/>
              <a:gdLst/>
              <a:ahLst/>
              <a:cxnLst/>
              <a:rect l="l" t="t" r="r" b="b"/>
              <a:pathLst>
                <a:path w="1832609" h="1832609">
                  <a:moveTo>
                    <a:pt x="916202" y="0"/>
                  </a:moveTo>
                  <a:lnTo>
                    <a:pt x="867543" y="1269"/>
                  </a:lnTo>
                  <a:lnTo>
                    <a:pt x="819546" y="5037"/>
                  </a:lnTo>
                  <a:lnTo>
                    <a:pt x="772274" y="11239"/>
                  </a:lnTo>
                  <a:lnTo>
                    <a:pt x="725790" y="19813"/>
                  </a:lnTo>
                  <a:lnTo>
                    <a:pt x="680157" y="30694"/>
                  </a:lnTo>
                  <a:lnTo>
                    <a:pt x="635439" y="43819"/>
                  </a:lnTo>
                  <a:lnTo>
                    <a:pt x="591699" y="59126"/>
                  </a:lnTo>
                  <a:lnTo>
                    <a:pt x="549001" y="76550"/>
                  </a:lnTo>
                  <a:lnTo>
                    <a:pt x="507407" y="96029"/>
                  </a:lnTo>
                  <a:lnTo>
                    <a:pt x="466981" y="117500"/>
                  </a:lnTo>
                  <a:lnTo>
                    <a:pt x="427787" y="140898"/>
                  </a:lnTo>
                  <a:lnTo>
                    <a:pt x="389887" y="166160"/>
                  </a:lnTo>
                  <a:lnTo>
                    <a:pt x="353346" y="193224"/>
                  </a:lnTo>
                  <a:lnTo>
                    <a:pt x="318226" y="222026"/>
                  </a:lnTo>
                  <a:lnTo>
                    <a:pt x="284590" y="252502"/>
                  </a:lnTo>
                  <a:lnTo>
                    <a:pt x="252502" y="284590"/>
                  </a:lnTo>
                  <a:lnTo>
                    <a:pt x="222026" y="318226"/>
                  </a:lnTo>
                  <a:lnTo>
                    <a:pt x="193224" y="353346"/>
                  </a:lnTo>
                  <a:lnTo>
                    <a:pt x="166160" y="389887"/>
                  </a:lnTo>
                  <a:lnTo>
                    <a:pt x="140898" y="427787"/>
                  </a:lnTo>
                  <a:lnTo>
                    <a:pt x="117500" y="466981"/>
                  </a:lnTo>
                  <a:lnTo>
                    <a:pt x="96029" y="507407"/>
                  </a:lnTo>
                  <a:lnTo>
                    <a:pt x="76550" y="549001"/>
                  </a:lnTo>
                  <a:lnTo>
                    <a:pt x="59126" y="591699"/>
                  </a:lnTo>
                  <a:lnTo>
                    <a:pt x="43819" y="635439"/>
                  </a:lnTo>
                  <a:lnTo>
                    <a:pt x="30694" y="680157"/>
                  </a:lnTo>
                  <a:lnTo>
                    <a:pt x="19813" y="725790"/>
                  </a:lnTo>
                  <a:lnTo>
                    <a:pt x="11239" y="772274"/>
                  </a:lnTo>
                  <a:lnTo>
                    <a:pt x="5037" y="819546"/>
                  </a:lnTo>
                  <a:lnTo>
                    <a:pt x="1269" y="867543"/>
                  </a:lnTo>
                  <a:lnTo>
                    <a:pt x="0" y="916202"/>
                  </a:lnTo>
                  <a:lnTo>
                    <a:pt x="1269" y="964860"/>
                  </a:lnTo>
                  <a:lnTo>
                    <a:pt x="5037" y="1012856"/>
                  </a:lnTo>
                  <a:lnTo>
                    <a:pt x="11239" y="1060128"/>
                  </a:lnTo>
                  <a:lnTo>
                    <a:pt x="19813" y="1106611"/>
                  </a:lnTo>
                  <a:lnTo>
                    <a:pt x="30694" y="1152243"/>
                  </a:lnTo>
                  <a:lnTo>
                    <a:pt x="43819" y="1196961"/>
                  </a:lnTo>
                  <a:lnTo>
                    <a:pt x="59126" y="1240701"/>
                  </a:lnTo>
                  <a:lnTo>
                    <a:pt x="76550" y="1283399"/>
                  </a:lnTo>
                  <a:lnTo>
                    <a:pt x="96029" y="1324992"/>
                  </a:lnTo>
                  <a:lnTo>
                    <a:pt x="117500" y="1365418"/>
                  </a:lnTo>
                  <a:lnTo>
                    <a:pt x="140898" y="1404612"/>
                  </a:lnTo>
                  <a:lnTo>
                    <a:pt x="166160" y="1442512"/>
                  </a:lnTo>
                  <a:lnTo>
                    <a:pt x="193224" y="1479054"/>
                  </a:lnTo>
                  <a:lnTo>
                    <a:pt x="222026" y="1514174"/>
                  </a:lnTo>
                  <a:lnTo>
                    <a:pt x="252502" y="1547810"/>
                  </a:lnTo>
                  <a:lnTo>
                    <a:pt x="284590" y="1579898"/>
                  </a:lnTo>
                  <a:lnTo>
                    <a:pt x="318226" y="1610375"/>
                  </a:lnTo>
                  <a:lnTo>
                    <a:pt x="353346" y="1639177"/>
                  </a:lnTo>
                  <a:lnTo>
                    <a:pt x="389887" y="1666241"/>
                  </a:lnTo>
                  <a:lnTo>
                    <a:pt x="427787" y="1691504"/>
                  </a:lnTo>
                  <a:lnTo>
                    <a:pt x="466981" y="1714902"/>
                  </a:lnTo>
                  <a:lnTo>
                    <a:pt x="507407" y="1736373"/>
                  </a:lnTo>
                  <a:lnTo>
                    <a:pt x="549001" y="1755852"/>
                  </a:lnTo>
                  <a:lnTo>
                    <a:pt x="591699" y="1773277"/>
                  </a:lnTo>
                  <a:lnTo>
                    <a:pt x="635439" y="1788584"/>
                  </a:lnTo>
                  <a:lnTo>
                    <a:pt x="680157" y="1801710"/>
                  </a:lnTo>
                  <a:lnTo>
                    <a:pt x="725790" y="1812591"/>
                  </a:lnTo>
                  <a:lnTo>
                    <a:pt x="772274" y="1821164"/>
                  </a:lnTo>
                  <a:lnTo>
                    <a:pt x="819546" y="1827367"/>
                  </a:lnTo>
                  <a:lnTo>
                    <a:pt x="867543" y="1831134"/>
                  </a:lnTo>
                  <a:lnTo>
                    <a:pt x="916202" y="1832404"/>
                  </a:lnTo>
                  <a:lnTo>
                    <a:pt x="964861" y="1831134"/>
                  </a:lnTo>
                  <a:lnTo>
                    <a:pt x="1012858" y="1827367"/>
                  </a:lnTo>
                  <a:lnTo>
                    <a:pt x="1060130" y="1821164"/>
                  </a:lnTo>
                  <a:lnTo>
                    <a:pt x="1106614" y="1812591"/>
                  </a:lnTo>
                  <a:lnTo>
                    <a:pt x="1152247" y="1801710"/>
                  </a:lnTo>
                  <a:lnTo>
                    <a:pt x="1196965" y="1788584"/>
                  </a:lnTo>
                  <a:lnTo>
                    <a:pt x="1240705" y="1773277"/>
                  </a:lnTo>
                  <a:lnTo>
                    <a:pt x="1283403" y="1755852"/>
                  </a:lnTo>
                  <a:lnTo>
                    <a:pt x="1324997" y="1736373"/>
                  </a:lnTo>
                  <a:lnTo>
                    <a:pt x="1365423" y="1714902"/>
                  </a:lnTo>
                  <a:lnTo>
                    <a:pt x="1404617" y="1691504"/>
                  </a:lnTo>
                  <a:lnTo>
                    <a:pt x="1442516" y="1666241"/>
                  </a:lnTo>
                  <a:lnTo>
                    <a:pt x="1479058" y="1639177"/>
                  </a:lnTo>
                  <a:lnTo>
                    <a:pt x="1514178" y="1610375"/>
                  </a:lnTo>
                  <a:lnTo>
                    <a:pt x="1547814" y="1579898"/>
                  </a:lnTo>
                  <a:lnTo>
                    <a:pt x="1579902" y="1547810"/>
                  </a:lnTo>
                  <a:lnTo>
                    <a:pt x="1610378" y="1514174"/>
                  </a:lnTo>
                  <a:lnTo>
                    <a:pt x="1639180" y="1479054"/>
                  </a:lnTo>
                  <a:lnTo>
                    <a:pt x="1666244" y="1442512"/>
                  </a:lnTo>
                  <a:lnTo>
                    <a:pt x="1691506" y="1404612"/>
                  </a:lnTo>
                  <a:lnTo>
                    <a:pt x="1714904" y="1365418"/>
                  </a:lnTo>
                  <a:lnTo>
                    <a:pt x="1736375" y="1324992"/>
                  </a:lnTo>
                  <a:lnTo>
                    <a:pt x="1755854" y="1283399"/>
                  </a:lnTo>
                  <a:lnTo>
                    <a:pt x="1773278" y="1240701"/>
                  </a:lnTo>
                  <a:lnTo>
                    <a:pt x="1788585" y="1196961"/>
                  </a:lnTo>
                  <a:lnTo>
                    <a:pt x="1801710" y="1152243"/>
                  </a:lnTo>
                  <a:lnTo>
                    <a:pt x="1812591" y="1106611"/>
                  </a:lnTo>
                  <a:lnTo>
                    <a:pt x="1821165" y="1060128"/>
                  </a:lnTo>
                  <a:lnTo>
                    <a:pt x="1827367" y="1012856"/>
                  </a:lnTo>
                  <a:lnTo>
                    <a:pt x="1831134" y="964860"/>
                  </a:lnTo>
                  <a:lnTo>
                    <a:pt x="1832404" y="916202"/>
                  </a:lnTo>
                  <a:lnTo>
                    <a:pt x="1831134" y="867543"/>
                  </a:lnTo>
                  <a:lnTo>
                    <a:pt x="1827367" y="819546"/>
                  </a:lnTo>
                  <a:lnTo>
                    <a:pt x="1821165" y="772274"/>
                  </a:lnTo>
                  <a:lnTo>
                    <a:pt x="1812591" y="725790"/>
                  </a:lnTo>
                  <a:lnTo>
                    <a:pt x="1801710" y="680157"/>
                  </a:lnTo>
                  <a:lnTo>
                    <a:pt x="1788585" y="635439"/>
                  </a:lnTo>
                  <a:lnTo>
                    <a:pt x="1773278" y="591699"/>
                  </a:lnTo>
                  <a:lnTo>
                    <a:pt x="1755854" y="549001"/>
                  </a:lnTo>
                  <a:lnTo>
                    <a:pt x="1736375" y="507407"/>
                  </a:lnTo>
                  <a:lnTo>
                    <a:pt x="1714904" y="466981"/>
                  </a:lnTo>
                  <a:lnTo>
                    <a:pt x="1691506" y="427787"/>
                  </a:lnTo>
                  <a:lnTo>
                    <a:pt x="1666244" y="389887"/>
                  </a:lnTo>
                  <a:lnTo>
                    <a:pt x="1639180" y="353346"/>
                  </a:lnTo>
                  <a:lnTo>
                    <a:pt x="1610378" y="318226"/>
                  </a:lnTo>
                  <a:lnTo>
                    <a:pt x="1579902" y="284590"/>
                  </a:lnTo>
                  <a:lnTo>
                    <a:pt x="1547814" y="252502"/>
                  </a:lnTo>
                  <a:lnTo>
                    <a:pt x="1514178" y="222026"/>
                  </a:lnTo>
                  <a:lnTo>
                    <a:pt x="1479058" y="193224"/>
                  </a:lnTo>
                  <a:lnTo>
                    <a:pt x="1442516" y="166160"/>
                  </a:lnTo>
                  <a:lnTo>
                    <a:pt x="1404617" y="140898"/>
                  </a:lnTo>
                  <a:lnTo>
                    <a:pt x="1365423" y="117500"/>
                  </a:lnTo>
                  <a:lnTo>
                    <a:pt x="1324997" y="96029"/>
                  </a:lnTo>
                  <a:lnTo>
                    <a:pt x="1283403" y="76550"/>
                  </a:lnTo>
                  <a:lnTo>
                    <a:pt x="1240705" y="59126"/>
                  </a:lnTo>
                  <a:lnTo>
                    <a:pt x="1196965" y="43819"/>
                  </a:lnTo>
                  <a:lnTo>
                    <a:pt x="1152247" y="30694"/>
                  </a:lnTo>
                  <a:lnTo>
                    <a:pt x="1106614" y="19813"/>
                  </a:lnTo>
                  <a:lnTo>
                    <a:pt x="1060130" y="11239"/>
                  </a:lnTo>
                  <a:lnTo>
                    <a:pt x="1012858" y="5037"/>
                  </a:lnTo>
                  <a:lnTo>
                    <a:pt x="964861" y="1269"/>
                  </a:lnTo>
                  <a:lnTo>
                    <a:pt x="916202" y="0"/>
                  </a:lnTo>
                  <a:close/>
                </a:path>
              </a:pathLst>
            </a:custGeom>
            <a:solidFill>
              <a:srgbClr val="DB1437"/>
            </a:solidFill>
          </p:spPr>
          <p:txBody>
            <a:bodyPr wrap="square" lIns="0" tIns="0" rIns="0" bIns="0" rtlCol="0"/>
            <a:lstStyle/>
            <a:p>
              <a:endParaRPr lang="en-GB" noProof="0" dirty="0"/>
            </a:p>
          </p:txBody>
        </p:sp>
        <p:sp>
          <p:nvSpPr>
            <p:cNvPr id="6" name="object 6"/>
            <p:cNvSpPr/>
            <p:nvPr/>
          </p:nvSpPr>
          <p:spPr>
            <a:xfrm>
              <a:off x="17310242" y="8536132"/>
              <a:ext cx="1724660" cy="1724660"/>
            </a:xfrm>
            <a:custGeom>
              <a:avLst/>
              <a:gdLst/>
              <a:ahLst/>
              <a:cxnLst/>
              <a:rect l="l" t="t" r="r" b="b"/>
              <a:pathLst>
                <a:path w="1724659" h="1724659">
                  <a:moveTo>
                    <a:pt x="1504453" y="766919"/>
                  </a:moveTo>
                  <a:lnTo>
                    <a:pt x="1352911" y="766919"/>
                  </a:lnTo>
                  <a:lnTo>
                    <a:pt x="1383058" y="768124"/>
                  </a:lnTo>
                  <a:lnTo>
                    <a:pt x="1403534" y="773617"/>
                  </a:lnTo>
                  <a:lnTo>
                    <a:pt x="1415192" y="786214"/>
                  </a:lnTo>
                  <a:lnTo>
                    <a:pt x="1418888" y="808729"/>
                  </a:lnTo>
                  <a:lnTo>
                    <a:pt x="1418888" y="819179"/>
                  </a:lnTo>
                  <a:lnTo>
                    <a:pt x="1356178" y="822456"/>
                  </a:lnTo>
                  <a:lnTo>
                    <a:pt x="1307063" y="827640"/>
                  </a:lnTo>
                  <a:lnTo>
                    <a:pt x="1266522" y="841889"/>
                  </a:lnTo>
                  <a:lnTo>
                    <a:pt x="1238965" y="872062"/>
                  </a:lnTo>
                  <a:lnTo>
                    <a:pt x="1228799" y="925018"/>
                  </a:lnTo>
                  <a:lnTo>
                    <a:pt x="1233402" y="963520"/>
                  </a:lnTo>
                  <a:lnTo>
                    <a:pt x="1248382" y="994123"/>
                  </a:lnTo>
                  <a:lnTo>
                    <a:pt x="1275497" y="1016450"/>
                  </a:lnTo>
                  <a:lnTo>
                    <a:pt x="1316504" y="1030122"/>
                  </a:lnTo>
                  <a:lnTo>
                    <a:pt x="1373162" y="1034764"/>
                  </a:lnTo>
                  <a:lnTo>
                    <a:pt x="1410378" y="1032844"/>
                  </a:lnTo>
                  <a:lnTo>
                    <a:pt x="1446002" y="1027740"/>
                  </a:lnTo>
                  <a:lnTo>
                    <a:pt x="1479176" y="1020434"/>
                  </a:lnTo>
                  <a:lnTo>
                    <a:pt x="1509042" y="1011906"/>
                  </a:lnTo>
                  <a:lnTo>
                    <a:pt x="1509042" y="959646"/>
                  </a:lnTo>
                  <a:lnTo>
                    <a:pt x="1375120" y="959646"/>
                  </a:lnTo>
                  <a:lnTo>
                    <a:pt x="1349911" y="957287"/>
                  </a:lnTo>
                  <a:lnTo>
                    <a:pt x="1332664" y="950088"/>
                  </a:lnTo>
                  <a:lnTo>
                    <a:pt x="1322766" y="937868"/>
                  </a:lnTo>
                  <a:lnTo>
                    <a:pt x="1319603" y="920443"/>
                  </a:lnTo>
                  <a:lnTo>
                    <a:pt x="1322563" y="903460"/>
                  </a:lnTo>
                  <a:lnTo>
                    <a:pt x="1331524" y="893334"/>
                  </a:lnTo>
                  <a:lnTo>
                    <a:pt x="1346611" y="888107"/>
                  </a:lnTo>
                  <a:lnTo>
                    <a:pt x="1367947" y="885826"/>
                  </a:lnTo>
                  <a:lnTo>
                    <a:pt x="1418888" y="882549"/>
                  </a:lnTo>
                  <a:lnTo>
                    <a:pt x="1509042" y="882549"/>
                  </a:lnTo>
                  <a:lnTo>
                    <a:pt x="1509042" y="802855"/>
                  </a:lnTo>
                  <a:lnTo>
                    <a:pt x="1504453" y="766919"/>
                  </a:lnTo>
                  <a:close/>
                </a:path>
                <a:path w="1724659" h="1724659">
                  <a:moveTo>
                    <a:pt x="1509042" y="882549"/>
                  </a:moveTo>
                  <a:lnTo>
                    <a:pt x="1418888" y="882549"/>
                  </a:lnTo>
                  <a:lnTo>
                    <a:pt x="1418888" y="955070"/>
                  </a:lnTo>
                  <a:lnTo>
                    <a:pt x="1409390" y="956611"/>
                  </a:lnTo>
                  <a:lnTo>
                    <a:pt x="1398724" y="958092"/>
                  </a:lnTo>
                  <a:lnTo>
                    <a:pt x="1387197" y="959206"/>
                  </a:lnTo>
                  <a:lnTo>
                    <a:pt x="1375120" y="959646"/>
                  </a:lnTo>
                  <a:lnTo>
                    <a:pt x="1509042" y="959646"/>
                  </a:lnTo>
                  <a:lnTo>
                    <a:pt x="1509042" y="882549"/>
                  </a:lnTo>
                  <a:close/>
                </a:path>
                <a:path w="1724659" h="1724659">
                  <a:moveTo>
                    <a:pt x="1362712" y="689832"/>
                  </a:moveTo>
                  <a:lnTo>
                    <a:pt x="1313962" y="693426"/>
                  </a:lnTo>
                  <a:lnTo>
                    <a:pt x="1260798" y="704858"/>
                  </a:lnTo>
                  <a:lnTo>
                    <a:pt x="1253615" y="779337"/>
                  </a:lnTo>
                  <a:lnTo>
                    <a:pt x="1277311" y="774645"/>
                  </a:lnTo>
                  <a:lnTo>
                    <a:pt x="1303514" y="770682"/>
                  </a:lnTo>
                  <a:lnTo>
                    <a:pt x="1329592" y="767942"/>
                  </a:lnTo>
                  <a:lnTo>
                    <a:pt x="1352911" y="766919"/>
                  </a:lnTo>
                  <a:lnTo>
                    <a:pt x="1504453" y="766919"/>
                  </a:lnTo>
                  <a:lnTo>
                    <a:pt x="1503921" y="762753"/>
                  </a:lnTo>
                  <a:lnTo>
                    <a:pt x="1487826" y="731181"/>
                  </a:lnTo>
                  <a:lnTo>
                    <a:pt x="1459658" y="708356"/>
                  </a:lnTo>
                  <a:lnTo>
                    <a:pt x="1418319" y="694500"/>
                  </a:lnTo>
                  <a:lnTo>
                    <a:pt x="1362712" y="689832"/>
                  </a:lnTo>
                  <a:close/>
                </a:path>
                <a:path w="1724659" h="1724659">
                  <a:moveTo>
                    <a:pt x="491237" y="766919"/>
                  </a:moveTo>
                  <a:lnTo>
                    <a:pt x="339696" y="766919"/>
                  </a:lnTo>
                  <a:lnTo>
                    <a:pt x="369848" y="768124"/>
                  </a:lnTo>
                  <a:lnTo>
                    <a:pt x="390322" y="773617"/>
                  </a:lnTo>
                  <a:lnTo>
                    <a:pt x="401978" y="786214"/>
                  </a:lnTo>
                  <a:lnTo>
                    <a:pt x="405673" y="808729"/>
                  </a:lnTo>
                  <a:lnTo>
                    <a:pt x="405673" y="819179"/>
                  </a:lnTo>
                  <a:lnTo>
                    <a:pt x="342952" y="822456"/>
                  </a:lnTo>
                  <a:lnTo>
                    <a:pt x="293841" y="827915"/>
                  </a:lnTo>
                  <a:lnTo>
                    <a:pt x="253300" y="842623"/>
                  </a:lnTo>
                  <a:lnTo>
                    <a:pt x="225741" y="872888"/>
                  </a:lnTo>
                  <a:lnTo>
                    <a:pt x="215574" y="925018"/>
                  </a:lnTo>
                  <a:lnTo>
                    <a:pt x="220179" y="963520"/>
                  </a:lnTo>
                  <a:lnTo>
                    <a:pt x="235163" y="994123"/>
                  </a:lnTo>
                  <a:lnTo>
                    <a:pt x="262283" y="1016450"/>
                  </a:lnTo>
                  <a:lnTo>
                    <a:pt x="303292" y="1030122"/>
                  </a:lnTo>
                  <a:lnTo>
                    <a:pt x="359946" y="1034764"/>
                  </a:lnTo>
                  <a:lnTo>
                    <a:pt x="397161" y="1032844"/>
                  </a:lnTo>
                  <a:lnTo>
                    <a:pt x="432783" y="1027740"/>
                  </a:lnTo>
                  <a:lnTo>
                    <a:pt x="465957" y="1020434"/>
                  </a:lnTo>
                  <a:lnTo>
                    <a:pt x="495827" y="1011906"/>
                  </a:lnTo>
                  <a:lnTo>
                    <a:pt x="495827" y="959646"/>
                  </a:lnTo>
                  <a:lnTo>
                    <a:pt x="361904" y="959646"/>
                  </a:lnTo>
                  <a:lnTo>
                    <a:pt x="336696" y="957287"/>
                  </a:lnTo>
                  <a:lnTo>
                    <a:pt x="319449" y="950088"/>
                  </a:lnTo>
                  <a:lnTo>
                    <a:pt x="309551" y="937868"/>
                  </a:lnTo>
                  <a:lnTo>
                    <a:pt x="306388" y="920443"/>
                  </a:lnTo>
                  <a:lnTo>
                    <a:pt x="309346" y="903460"/>
                  </a:lnTo>
                  <a:lnTo>
                    <a:pt x="318304" y="893334"/>
                  </a:lnTo>
                  <a:lnTo>
                    <a:pt x="333387" y="888107"/>
                  </a:lnTo>
                  <a:lnTo>
                    <a:pt x="354721" y="885826"/>
                  </a:lnTo>
                  <a:lnTo>
                    <a:pt x="405673" y="882549"/>
                  </a:lnTo>
                  <a:lnTo>
                    <a:pt x="495827" y="882549"/>
                  </a:lnTo>
                  <a:lnTo>
                    <a:pt x="495827" y="802855"/>
                  </a:lnTo>
                  <a:lnTo>
                    <a:pt x="491237" y="766919"/>
                  </a:lnTo>
                  <a:close/>
                </a:path>
                <a:path w="1724659" h="1724659">
                  <a:moveTo>
                    <a:pt x="495827" y="882549"/>
                  </a:moveTo>
                  <a:lnTo>
                    <a:pt x="405673" y="882549"/>
                  </a:lnTo>
                  <a:lnTo>
                    <a:pt x="405673" y="955070"/>
                  </a:lnTo>
                  <a:lnTo>
                    <a:pt x="396170" y="956611"/>
                  </a:lnTo>
                  <a:lnTo>
                    <a:pt x="385504" y="958092"/>
                  </a:lnTo>
                  <a:lnTo>
                    <a:pt x="373981" y="959206"/>
                  </a:lnTo>
                  <a:lnTo>
                    <a:pt x="361904" y="959646"/>
                  </a:lnTo>
                  <a:lnTo>
                    <a:pt x="495827" y="959646"/>
                  </a:lnTo>
                  <a:lnTo>
                    <a:pt x="495827" y="882549"/>
                  </a:lnTo>
                  <a:close/>
                </a:path>
                <a:path w="1724659" h="1724659">
                  <a:moveTo>
                    <a:pt x="349486" y="689832"/>
                  </a:moveTo>
                  <a:lnTo>
                    <a:pt x="300741" y="693426"/>
                  </a:lnTo>
                  <a:lnTo>
                    <a:pt x="247583" y="704858"/>
                  </a:lnTo>
                  <a:lnTo>
                    <a:pt x="240400" y="779337"/>
                  </a:lnTo>
                  <a:lnTo>
                    <a:pt x="264090" y="774645"/>
                  </a:lnTo>
                  <a:lnTo>
                    <a:pt x="290291" y="770682"/>
                  </a:lnTo>
                  <a:lnTo>
                    <a:pt x="316371" y="767942"/>
                  </a:lnTo>
                  <a:lnTo>
                    <a:pt x="339696" y="766919"/>
                  </a:lnTo>
                  <a:lnTo>
                    <a:pt x="491237" y="766919"/>
                  </a:lnTo>
                  <a:lnTo>
                    <a:pt x="490705" y="762753"/>
                  </a:lnTo>
                  <a:lnTo>
                    <a:pt x="474607" y="731181"/>
                  </a:lnTo>
                  <a:lnTo>
                    <a:pt x="446436" y="708356"/>
                  </a:lnTo>
                  <a:lnTo>
                    <a:pt x="405095" y="694500"/>
                  </a:lnTo>
                  <a:lnTo>
                    <a:pt x="349486" y="689832"/>
                  </a:lnTo>
                  <a:close/>
                </a:path>
                <a:path w="1724659" h="1724659">
                  <a:moveTo>
                    <a:pt x="913689" y="941343"/>
                  </a:moveTo>
                  <a:lnTo>
                    <a:pt x="920872" y="1015822"/>
                  </a:lnTo>
                  <a:lnTo>
                    <a:pt x="973462" y="1029946"/>
                  </a:lnTo>
                  <a:lnTo>
                    <a:pt x="1035852" y="1034764"/>
                  </a:lnTo>
                  <a:lnTo>
                    <a:pt x="1096011" y="1030123"/>
                  </a:lnTo>
                  <a:lnTo>
                    <a:pt x="1139144" y="1016452"/>
                  </a:lnTo>
                  <a:lnTo>
                    <a:pt x="1167352" y="994125"/>
                  </a:lnTo>
                  <a:lnTo>
                    <a:pt x="1182736" y="963519"/>
                  </a:lnTo>
                  <a:lnTo>
                    <a:pt x="1183443" y="957677"/>
                  </a:lnTo>
                  <a:lnTo>
                    <a:pt x="1028659" y="957677"/>
                  </a:lnTo>
                  <a:lnTo>
                    <a:pt x="992692" y="956321"/>
                  </a:lnTo>
                  <a:lnTo>
                    <a:pt x="961868" y="952698"/>
                  </a:lnTo>
                  <a:lnTo>
                    <a:pt x="935696" y="947482"/>
                  </a:lnTo>
                  <a:lnTo>
                    <a:pt x="913689" y="941343"/>
                  </a:lnTo>
                  <a:close/>
                </a:path>
                <a:path w="1724659" h="1724659">
                  <a:moveTo>
                    <a:pt x="1056742" y="689842"/>
                  </a:moveTo>
                  <a:lnTo>
                    <a:pt x="999481" y="694509"/>
                  </a:lnTo>
                  <a:lnTo>
                    <a:pt x="957015" y="708363"/>
                  </a:lnTo>
                  <a:lnTo>
                    <a:pt x="911712" y="762755"/>
                  </a:lnTo>
                  <a:lnTo>
                    <a:pt x="906495" y="802855"/>
                  </a:lnTo>
                  <a:lnTo>
                    <a:pt x="914487" y="846901"/>
                  </a:lnTo>
                  <a:lnTo>
                    <a:pt x="937607" y="874470"/>
                  </a:lnTo>
                  <a:lnTo>
                    <a:pt x="974567" y="888932"/>
                  </a:lnTo>
                  <a:lnTo>
                    <a:pt x="1024083" y="893658"/>
                  </a:lnTo>
                  <a:lnTo>
                    <a:pt x="1055536" y="894320"/>
                  </a:lnTo>
                  <a:lnTo>
                    <a:pt x="1078229" y="897496"/>
                  </a:lnTo>
                  <a:lnTo>
                    <a:pt x="1091980" y="906427"/>
                  </a:lnTo>
                  <a:lnTo>
                    <a:pt x="1096605" y="924359"/>
                  </a:lnTo>
                  <a:lnTo>
                    <a:pt x="1092511" y="941143"/>
                  </a:lnTo>
                  <a:lnTo>
                    <a:pt x="1080027" y="951310"/>
                  </a:lnTo>
                  <a:lnTo>
                    <a:pt x="1058845" y="956330"/>
                  </a:lnTo>
                  <a:lnTo>
                    <a:pt x="1028659" y="957677"/>
                  </a:lnTo>
                  <a:lnTo>
                    <a:pt x="1183443" y="957677"/>
                  </a:lnTo>
                  <a:lnTo>
                    <a:pt x="1177232" y="871691"/>
                  </a:lnTo>
                  <a:lnTo>
                    <a:pt x="1149675" y="840910"/>
                  </a:lnTo>
                  <a:lnTo>
                    <a:pt x="1109134" y="826540"/>
                  </a:lnTo>
                  <a:lnTo>
                    <a:pt x="1060019" y="822456"/>
                  </a:lnTo>
                  <a:lnTo>
                    <a:pt x="1033959" y="821645"/>
                  </a:lnTo>
                  <a:lnTo>
                    <a:pt x="1014205" y="818938"/>
                  </a:lnTo>
                  <a:lnTo>
                    <a:pt x="1001679" y="812437"/>
                  </a:lnTo>
                  <a:lnTo>
                    <a:pt x="997299" y="800247"/>
                  </a:lnTo>
                  <a:lnTo>
                    <a:pt x="1000627" y="783462"/>
                  </a:lnTo>
                  <a:lnTo>
                    <a:pt x="1011673" y="773291"/>
                  </a:lnTo>
                  <a:lnTo>
                    <a:pt x="1032028" y="768267"/>
                  </a:lnTo>
                  <a:lnTo>
                    <a:pt x="1063286" y="766919"/>
                  </a:lnTo>
                  <a:lnTo>
                    <a:pt x="1161373" y="766919"/>
                  </a:lnTo>
                  <a:lnTo>
                    <a:pt x="1155388" y="704858"/>
                  </a:lnTo>
                  <a:lnTo>
                    <a:pt x="1128955" y="698103"/>
                  </a:lnTo>
                  <a:lnTo>
                    <a:pt x="1102641" y="693431"/>
                  </a:lnTo>
                  <a:lnTo>
                    <a:pt x="1078039" y="690719"/>
                  </a:lnTo>
                  <a:lnTo>
                    <a:pt x="1056742" y="689842"/>
                  </a:lnTo>
                  <a:close/>
                </a:path>
                <a:path w="1724659" h="1724659">
                  <a:moveTo>
                    <a:pt x="1161373" y="766919"/>
                  </a:moveTo>
                  <a:lnTo>
                    <a:pt x="1063286" y="766919"/>
                  </a:lnTo>
                  <a:lnTo>
                    <a:pt x="1087708" y="767940"/>
                  </a:lnTo>
                  <a:lnTo>
                    <a:pt x="1114154" y="770678"/>
                  </a:lnTo>
                  <a:lnTo>
                    <a:pt x="1139987" y="774640"/>
                  </a:lnTo>
                  <a:lnTo>
                    <a:pt x="1162571" y="779337"/>
                  </a:lnTo>
                  <a:lnTo>
                    <a:pt x="1161373" y="766919"/>
                  </a:lnTo>
                  <a:close/>
                </a:path>
                <a:path w="1724659" h="1724659">
                  <a:moveTo>
                    <a:pt x="51820" y="567207"/>
                  </a:moveTo>
                  <a:lnTo>
                    <a:pt x="36339" y="613833"/>
                  </a:lnTo>
                  <a:lnTo>
                    <a:pt x="23483" y="661594"/>
                  </a:lnTo>
                  <a:lnTo>
                    <a:pt x="13336" y="710406"/>
                  </a:lnTo>
                  <a:lnTo>
                    <a:pt x="5983" y="760183"/>
                  </a:lnTo>
                  <a:lnTo>
                    <a:pt x="1509" y="810842"/>
                  </a:lnTo>
                  <a:lnTo>
                    <a:pt x="0" y="862308"/>
                  </a:lnTo>
                  <a:lnTo>
                    <a:pt x="1509" y="913758"/>
                  </a:lnTo>
                  <a:lnTo>
                    <a:pt x="5983" y="964420"/>
                  </a:lnTo>
                  <a:lnTo>
                    <a:pt x="13336" y="1014199"/>
                  </a:lnTo>
                  <a:lnTo>
                    <a:pt x="23483" y="1063012"/>
                  </a:lnTo>
                  <a:lnTo>
                    <a:pt x="36339" y="1110773"/>
                  </a:lnTo>
                  <a:lnTo>
                    <a:pt x="51820" y="1157399"/>
                  </a:lnTo>
                  <a:lnTo>
                    <a:pt x="153125" y="1120510"/>
                  </a:lnTo>
                  <a:lnTo>
                    <a:pt x="137144" y="1071432"/>
                  </a:lnTo>
                  <a:lnTo>
                    <a:pt x="124491" y="1020945"/>
                  </a:lnTo>
                  <a:lnTo>
                    <a:pt x="115296" y="969176"/>
                  </a:lnTo>
                  <a:lnTo>
                    <a:pt x="109685" y="916251"/>
                  </a:lnTo>
                  <a:lnTo>
                    <a:pt x="107786" y="862298"/>
                  </a:lnTo>
                  <a:lnTo>
                    <a:pt x="109685" y="808354"/>
                  </a:lnTo>
                  <a:lnTo>
                    <a:pt x="115296" y="755432"/>
                  </a:lnTo>
                  <a:lnTo>
                    <a:pt x="124491" y="703661"/>
                  </a:lnTo>
                  <a:lnTo>
                    <a:pt x="137144" y="653170"/>
                  </a:lnTo>
                  <a:lnTo>
                    <a:pt x="153125" y="604086"/>
                  </a:lnTo>
                  <a:lnTo>
                    <a:pt x="51820" y="567207"/>
                  </a:lnTo>
                  <a:close/>
                </a:path>
                <a:path w="1724659" h="1724659">
                  <a:moveTo>
                    <a:pt x="1672786" y="567207"/>
                  </a:moveTo>
                  <a:lnTo>
                    <a:pt x="1571480" y="604086"/>
                  </a:lnTo>
                  <a:lnTo>
                    <a:pt x="1587463" y="653170"/>
                  </a:lnTo>
                  <a:lnTo>
                    <a:pt x="1600118" y="703661"/>
                  </a:lnTo>
                  <a:lnTo>
                    <a:pt x="1609316" y="755432"/>
                  </a:lnTo>
                  <a:lnTo>
                    <a:pt x="1614930" y="808354"/>
                  </a:lnTo>
                  <a:lnTo>
                    <a:pt x="1616829" y="862308"/>
                  </a:lnTo>
                  <a:lnTo>
                    <a:pt x="1614930" y="916251"/>
                  </a:lnTo>
                  <a:lnTo>
                    <a:pt x="1609316" y="969176"/>
                  </a:lnTo>
                  <a:lnTo>
                    <a:pt x="1600118" y="1020945"/>
                  </a:lnTo>
                  <a:lnTo>
                    <a:pt x="1587463" y="1071432"/>
                  </a:lnTo>
                  <a:lnTo>
                    <a:pt x="1571480" y="1120510"/>
                  </a:lnTo>
                  <a:lnTo>
                    <a:pt x="1672786" y="1157399"/>
                  </a:lnTo>
                  <a:lnTo>
                    <a:pt x="1688271" y="1110773"/>
                  </a:lnTo>
                  <a:lnTo>
                    <a:pt x="1701129" y="1063012"/>
                  </a:lnTo>
                  <a:lnTo>
                    <a:pt x="1711278" y="1014199"/>
                  </a:lnTo>
                  <a:lnTo>
                    <a:pt x="1718632" y="964420"/>
                  </a:lnTo>
                  <a:lnTo>
                    <a:pt x="1723107" y="913758"/>
                  </a:lnTo>
                  <a:lnTo>
                    <a:pt x="1724617" y="862298"/>
                  </a:lnTo>
                  <a:lnTo>
                    <a:pt x="1723107" y="810842"/>
                  </a:lnTo>
                  <a:lnTo>
                    <a:pt x="1718632" y="760183"/>
                  </a:lnTo>
                  <a:lnTo>
                    <a:pt x="1711278" y="710406"/>
                  </a:lnTo>
                  <a:lnTo>
                    <a:pt x="1701129" y="661594"/>
                  </a:lnTo>
                  <a:lnTo>
                    <a:pt x="1688271" y="613833"/>
                  </a:lnTo>
                  <a:lnTo>
                    <a:pt x="1672786" y="567207"/>
                  </a:lnTo>
                  <a:close/>
                </a:path>
                <a:path w="1724659" h="1724659">
                  <a:moveTo>
                    <a:pt x="646733" y="517376"/>
                  </a:moveTo>
                  <a:lnTo>
                    <a:pt x="556579" y="527188"/>
                  </a:lnTo>
                  <a:lnTo>
                    <a:pt x="556579" y="1011906"/>
                  </a:lnTo>
                  <a:lnTo>
                    <a:pt x="586410" y="1020434"/>
                  </a:lnTo>
                  <a:lnTo>
                    <a:pt x="619301" y="1027740"/>
                  </a:lnTo>
                  <a:lnTo>
                    <a:pt x="654149" y="1032844"/>
                  </a:lnTo>
                  <a:lnTo>
                    <a:pt x="689853" y="1034764"/>
                  </a:lnTo>
                  <a:lnTo>
                    <a:pt x="740279" y="1031424"/>
                  </a:lnTo>
                  <a:lnTo>
                    <a:pt x="782760" y="1020244"/>
                  </a:lnTo>
                  <a:lnTo>
                    <a:pt x="816749" y="999483"/>
                  </a:lnTo>
                  <a:lnTo>
                    <a:pt x="841702" y="967401"/>
                  </a:lnTo>
                  <a:lnTo>
                    <a:pt x="845013" y="957677"/>
                  </a:lnTo>
                  <a:lnTo>
                    <a:pt x="697046" y="957677"/>
                  </a:lnTo>
                  <a:lnTo>
                    <a:pt x="685044" y="957300"/>
                  </a:lnTo>
                  <a:lnTo>
                    <a:pt x="673107" y="956126"/>
                  </a:lnTo>
                  <a:lnTo>
                    <a:pt x="660561" y="954095"/>
                  </a:lnTo>
                  <a:lnTo>
                    <a:pt x="646733" y="951143"/>
                  </a:lnTo>
                  <a:lnTo>
                    <a:pt x="646733" y="773568"/>
                  </a:lnTo>
                  <a:lnTo>
                    <a:pt x="658908" y="770956"/>
                  </a:lnTo>
                  <a:lnTo>
                    <a:pt x="671218" y="768845"/>
                  </a:lnTo>
                  <a:lnTo>
                    <a:pt x="683865" y="767433"/>
                  </a:lnTo>
                  <a:lnTo>
                    <a:pt x="697046" y="766919"/>
                  </a:lnTo>
                  <a:lnTo>
                    <a:pt x="845660" y="766919"/>
                  </a:lnTo>
                  <a:lnTo>
                    <a:pt x="842501" y="757196"/>
                  </a:lnTo>
                  <a:lnTo>
                    <a:pt x="819444" y="725111"/>
                  </a:lnTo>
                  <a:lnTo>
                    <a:pt x="789148" y="704350"/>
                  </a:lnTo>
                  <a:lnTo>
                    <a:pt x="768269" y="697936"/>
                  </a:lnTo>
                  <a:lnTo>
                    <a:pt x="646733" y="697936"/>
                  </a:lnTo>
                  <a:lnTo>
                    <a:pt x="646733" y="517376"/>
                  </a:lnTo>
                  <a:close/>
                </a:path>
                <a:path w="1724659" h="1724659">
                  <a:moveTo>
                    <a:pt x="845660" y="766919"/>
                  </a:moveTo>
                  <a:lnTo>
                    <a:pt x="697046" y="766919"/>
                  </a:lnTo>
                  <a:lnTo>
                    <a:pt x="729039" y="771532"/>
                  </a:lnTo>
                  <a:lnTo>
                    <a:pt x="751665" y="787171"/>
                  </a:lnTo>
                  <a:lnTo>
                    <a:pt x="765106" y="816530"/>
                  </a:lnTo>
                  <a:lnTo>
                    <a:pt x="769546" y="862308"/>
                  </a:lnTo>
                  <a:lnTo>
                    <a:pt x="765106" y="908074"/>
                  </a:lnTo>
                  <a:lnTo>
                    <a:pt x="751665" y="937428"/>
                  </a:lnTo>
                  <a:lnTo>
                    <a:pt x="729039" y="953064"/>
                  </a:lnTo>
                  <a:lnTo>
                    <a:pt x="697046" y="957677"/>
                  </a:lnTo>
                  <a:lnTo>
                    <a:pt x="845013" y="957677"/>
                  </a:lnTo>
                  <a:lnTo>
                    <a:pt x="857074" y="922256"/>
                  </a:lnTo>
                  <a:lnTo>
                    <a:pt x="862318" y="862298"/>
                  </a:lnTo>
                  <a:lnTo>
                    <a:pt x="857173" y="802348"/>
                  </a:lnTo>
                  <a:lnTo>
                    <a:pt x="845660" y="766919"/>
                  </a:lnTo>
                  <a:close/>
                </a:path>
                <a:path w="1724659" h="1724659">
                  <a:moveTo>
                    <a:pt x="711412" y="689832"/>
                  </a:moveTo>
                  <a:lnTo>
                    <a:pt x="695050" y="690496"/>
                  </a:lnTo>
                  <a:lnTo>
                    <a:pt x="678519" y="692278"/>
                  </a:lnTo>
                  <a:lnTo>
                    <a:pt x="662266" y="694863"/>
                  </a:lnTo>
                  <a:lnTo>
                    <a:pt x="646733" y="697936"/>
                  </a:lnTo>
                  <a:lnTo>
                    <a:pt x="768269" y="697936"/>
                  </a:lnTo>
                  <a:lnTo>
                    <a:pt x="752756" y="693171"/>
                  </a:lnTo>
                  <a:lnTo>
                    <a:pt x="711412" y="689832"/>
                  </a:lnTo>
                  <a:close/>
                </a:path>
                <a:path w="1724659" h="1724659">
                  <a:moveTo>
                    <a:pt x="862308" y="0"/>
                  </a:moveTo>
                  <a:lnTo>
                    <a:pt x="810788" y="1513"/>
                  </a:lnTo>
                  <a:lnTo>
                    <a:pt x="760067" y="5997"/>
                  </a:lnTo>
                  <a:lnTo>
                    <a:pt x="710230" y="13367"/>
                  </a:lnTo>
                  <a:lnTo>
                    <a:pt x="661362" y="23536"/>
                  </a:lnTo>
                  <a:lnTo>
                    <a:pt x="613547" y="36422"/>
                  </a:lnTo>
                  <a:lnTo>
                    <a:pt x="566871" y="51937"/>
                  </a:lnTo>
                  <a:lnTo>
                    <a:pt x="521419" y="69998"/>
                  </a:lnTo>
                  <a:lnTo>
                    <a:pt x="477276" y="90519"/>
                  </a:lnTo>
                  <a:lnTo>
                    <a:pt x="434528" y="113415"/>
                  </a:lnTo>
                  <a:lnTo>
                    <a:pt x="393258" y="138601"/>
                  </a:lnTo>
                  <a:lnTo>
                    <a:pt x="353553" y="165993"/>
                  </a:lnTo>
                  <a:lnTo>
                    <a:pt x="315497" y="195504"/>
                  </a:lnTo>
                  <a:lnTo>
                    <a:pt x="279176" y="227051"/>
                  </a:lnTo>
                  <a:lnTo>
                    <a:pt x="244674" y="260547"/>
                  </a:lnTo>
                  <a:lnTo>
                    <a:pt x="212076" y="295908"/>
                  </a:lnTo>
                  <a:lnTo>
                    <a:pt x="181469" y="333049"/>
                  </a:lnTo>
                  <a:lnTo>
                    <a:pt x="152936" y="371885"/>
                  </a:lnTo>
                  <a:lnTo>
                    <a:pt x="126562" y="412331"/>
                  </a:lnTo>
                  <a:lnTo>
                    <a:pt x="102434" y="454302"/>
                  </a:lnTo>
                  <a:lnTo>
                    <a:pt x="80635" y="497712"/>
                  </a:lnTo>
                  <a:lnTo>
                    <a:pt x="178339" y="543292"/>
                  </a:lnTo>
                  <a:lnTo>
                    <a:pt x="199662" y="501164"/>
                  </a:lnTo>
                  <a:lnTo>
                    <a:pt x="223492" y="460601"/>
                  </a:lnTo>
                  <a:lnTo>
                    <a:pt x="249725" y="421705"/>
                  </a:lnTo>
                  <a:lnTo>
                    <a:pt x="278260" y="384579"/>
                  </a:lnTo>
                  <a:lnTo>
                    <a:pt x="308996" y="349324"/>
                  </a:lnTo>
                  <a:lnTo>
                    <a:pt x="341829" y="316043"/>
                  </a:lnTo>
                  <a:lnTo>
                    <a:pt x="376658" y="284837"/>
                  </a:lnTo>
                  <a:lnTo>
                    <a:pt x="413381" y="255810"/>
                  </a:lnTo>
                  <a:lnTo>
                    <a:pt x="451895" y="229062"/>
                  </a:lnTo>
                  <a:lnTo>
                    <a:pt x="492099" y="204696"/>
                  </a:lnTo>
                  <a:lnTo>
                    <a:pt x="533891" y="182814"/>
                  </a:lnTo>
                  <a:lnTo>
                    <a:pt x="577168" y="163519"/>
                  </a:lnTo>
                  <a:lnTo>
                    <a:pt x="621828" y="146912"/>
                  </a:lnTo>
                  <a:lnTo>
                    <a:pt x="667770" y="133095"/>
                  </a:lnTo>
                  <a:lnTo>
                    <a:pt x="714891" y="122172"/>
                  </a:lnTo>
                  <a:lnTo>
                    <a:pt x="763089" y="114242"/>
                  </a:lnTo>
                  <a:lnTo>
                    <a:pt x="812262" y="109410"/>
                  </a:lnTo>
                  <a:lnTo>
                    <a:pt x="862308" y="107776"/>
                  </a:lnTo>
                  <a:lnTo>
                    <a:pt x="1279560" y="107776"/>
                  </a:lnTo>
                  <a:lnTo>
                    <a:pt x="1247339" y="90519"/>
                  </a:lnTo>
                  <a:lnTo>
                    <a:pt x="1203196" y="69998"/>
                  </a:lnTo>
                  <a:lnTo>
                    <a:pt x="1157745" y="51937"/>
                  </a:lnTo>
                  <a:lnTo>
                    <a:pt x="1111069" y="36422"/>
                  </a:lnTo>
                  <a:lnTo>
                    <a:pt x="1063254" y="23536"/>
                  </a:lnTo>
                  <a:lnTo>
                    <a:pt x="1014386" y="13367"/>
                  </a:lnTo>
                  <a:lnTo>
                    <a:pt x="964549" y="5997"/>
                  </a:lnTo>
                  <a:lnTo>
                    <a:pt x="913828" y="1513"/>
                  </a:lnTo>
                  <a:lnTo>
                    <a:pt x="862308" y="0"/>
                  </a:lnTo>
                  <a:close/>
                </a:path>
                <a:path w="1724659" h="1724659">
                  <a:moveTo>
                    <a:pt x="1279560" y="107776"/>
                  </a:moveTo>
                  <a:lnTo>
                    <a:pt x="862308" y="107776"/>
                  </a:lnTo>
                  <a:lnTo>
                    <a:pt x="912356" y="109410"/>
                  </a:lnTo>
                  <a:lnTo>
                    <a:pt x="961531" y="114242"/>
                  </a:lnTo>
                  <a:lnTo>
                    <a:pt x="1009731" y="122172"/>
                  </a:lnTo>
                  <a:lnTo>
                    <a:pt x="1056853" y="133095"/>
                  </a:lnTo>
                  <a:lnTo>
                    <a:pt x="1102796" y="146912"/>
                  </a:lnTo>
                  <a:lnTo>
                    <a:pt x="1147457" y="163519"/>
                  </a:lnTo>
                  <a:lnTo>
                    <a:pt x="1190735" y="182814"/>
                  </a:lnTo>
                  <a:lnTo>
                    <a:pt x="1232527" y="204696"/>
                  </a:lnTo>
                  <a:lnTo>
                    <a:pt x="1272731" y="229062"/>
                  </a:lnTo>
                  <a:lnTo>
                    <a:pt x="1311246" y="255810"/>
                  </a:lnTo>
                  <a:lnTo>
                    <a:pt x="1347968" y="284837"/>
                  </a:lnTo>
                  <a:lnTo>
                    <a:pt x="1382796" y="316043"/>
                  </a:lnTo>
                  <a:lnTo>
                    <a:pt x="1415627" y="349324"/>
                  </a:lnTo>
                  <a:lnTo>
                    <a:pt x="1446360" y="384579"/>
                  </a:lnTo>
                  <a:lnTo>
                    <a:pt x="1474893" y="421705"/>
                  </a:lnTo>
                  <a:lnTo>
                    <a:pt x="1501123" y="460601"/>
                  </a:lnTo>
                  <a:lnTo>
                    <a:pt x="1524948" y="501164"/>
                  </a:lnTo>
                  <a:lnTo>
                    <a:pt x="1546266" y="543292"/>
                  </a:lnTo>
                  <a:lnTo>
                    <a:pt x="1643970" y="497712"/>
                  </a:lnTo>
                  <a:lnTo>
                    <a:pt x="1622173" y="454302"/>
                  </a:lnTo>
                  <a:lnTo>
                    <a:pt x="1598046" y="412331"/>
                  </a:lnTo>
                  <a:lnTo>
                    <a:pt x="1571674" y="371885"/>
                  </a:lnTo>
                  <a:lnTo>
                    <a:pt x="1543142" y="333049"/>
                  </a:lnTo>
                  <a:lnTo>
                    <a:pt x="1512535" y="295908"/>
                  </a:lnTo>
                  <a:lnTo>
                    <a:pt x="1479939" y="260547"/>
                  </a:lnTo>
                  <a:lnTo>
                    <a:pt x="1445437" y="227051"/>
                  </a:lnTo>
                  <a:lnTo>
                    <a:pt x="1409117" y="195504"/>
                  </a:lnTo>
                  <a:lnTo>
                    <a:pt x="1371061" y="165993"/>
                  </a:lnTo>
                  <a:lnTo>
                    <a:pt x="1331357" y="138601"/>
                  </a:lnTo>
                  <a:lnTo>
                    <a:pt x="1290087" y="113415"/>
                  </a:lnTo>
                  <a:lnTo>
                    <a:pt x="1279560" y="107776"/>
                  </a:lnTo>
                  <a:close/>
                </a:path>
                <a:path w="1724659" h="1724659">
                  <a:moveTo>
                    <a:pt x="178339" y="1181304"/>
                  </a:moveTo>
                  <a:lnTo>
                    <a:pt x="80635" y="1226884"/>
                  </a:lnTo>
                  <a:lnTo>
                    <a:pt x="102434" y="1270295"/>
                  </a:lnTo>
                  <a:lnTo>
                    <a:pt x="126562" y="1312267"/>
                  </a:lnTo>
                  <a:lnTo>
                    <a:pt x="152936" y="1352714"/>
                  </a:lnTo>
                  <a:lnTo>
                    <a:pt x="181469" y="1391551"/>
                  </a:lnTo>
                  <a:lnTo>
                    <a:pt x="212076" y="1428694"/>
                  </a:lnTo>
                  <a:lnTo>
                    <a:pt x="244674" y="1464056"/>
                  </a:lnTo>
                  <a:lnTo>
                    <a:pt x="279176" y="1497553"/>
                  </a:lnTo>
                  <a:lnTo>
                    <a:pt x="315497" y="1529100"/>
                  </a:lnTo>
                  <a:lnTo>
                    <a:pt x="353553" y="1558612"/>
                  </a:lnTo>
                  <a:lnTo>
                    <a:pt x="393258" y="1586004"/>
                  </a:lnTo>
                  <a:lnTo>
                    <a:pt x="434528" y="1611190"/>
                  </a:lnTo>
                  <a:lnTo>
                    <a:pt x="477276" y="1634087"/>
                  </a:lnTo>
                  <a:lnTo>
                    <a:pt x="521419" y="1654608"/>
                  </a:lnTo>
                  <a:lnTo>
                    <a:pt x="566871" y="1672669"/>
                  </a:lnTo>
                  <a:lnTo>
                    <a:pt x="613547" y="1688184"/>
                  </a:lnTo>
                  <a:lnTo>
                    <a:pt x="661362" y="1701070"/>
                  </a:lnTo>
                  <a:lnTo>
                    <a:pt x="710230" y="1711240"/>
                  </a:lnTo>
                  <a:lnTo>
                    <a:pt x="760067" y="1718609"/>
                  </a:lnTo>
                  <a:lnTo>
                    <a:pt x="810788" y="1723093"/>
                  </a:lnTo>
                  <a:lnTo>
                    <a:pt x="862308" y="1724607"/>
                  </a:lnTo>
                  <a:lnTo>
                    <a:pt x="913828" y="1723093"/>
                  </a:lnTo>
                  <a:lnTo>
                    <a:pt x="964549" y="1718609"/>
                  </a:lnTo>
                  <a:lnTo>
                    <a:pt x="1014386" y="1711240"/>
                  </a:lnTo>
                  <a:lnTo>
                    <a:pt x="1063254" y="1701070"/>
                  </a:lnTo>
                  <a:lnTo>
                    <a:pt x="1111069" y="1688184"/>
                  </a:lnTo>
                  <a:lnTo>
                    <a:pt x="1157745" y="1672669"/>
                  </a:lnTo>
                  <a:lnTo>
                    <a:pt x="1203196" y="1654608"/>
                  </a:lnTo>
                  <a:lnTo>
                    <a:pt x="1247339" y="1634087"/>
                  </a:lnTo>
                  <a:lnTo>
                    <a:pt x="1279578" y="1616819"/>
                  </a:lnTo>
                  <a:lnTo>
                    <a:pt x="862308" y="1616819"/>
                  </a:lnTo>
                  <a:lnTo>
                    <a:pt x="812262" y="1615186"/>
                  </a:lnTo>
                  <a:lnTo>
                    <a:pt x="763089" y="1610354"/>
                  </a:lnTo>
                  <a:lnTo>
                    <a:pt x="714891" y="1602425"/>
                  </a:lnTo>
                  <a:lnTo>
                    <a:pt x="667770" y="1591501"/>
                  </a:lnTo>
                  <a:lnTo>
                    <a:pt x="621828" y="1577685"/>
                  </a:lnTo>
                  <a:lnTo>
                    <a:pt x="577168" y="1561079"/>
                  </a:lnTo>
                  <a:lnTo>
                    <a:pt x="533891" y="1541784"/>
                  </a:lnTo>
                  <a:lnTo>
                    <a:pt x="492099" y="1519903"/>
                  </a:lnTo>
                  <a:lnTo>
                    <a:pt x="451895" y="1495538"/>
                  </a:lnTo>
                  <a:lnTo>
                    <a:pt x="413381" y="1468790"/>
                  </a:lnTo>
                  <a:lnTo>
                    <a:pt x="376658" y="1439763"/>
                  </a:lnTo>
                  <a:lnTo>
                    <a:pt x="341829" y="1408557"/>
                  </a:lnTo>
                  <a:lnTo>
                    <a:pt x="308996" y="1375276"/>
                  </a:lnTo>
                  <a:lnTo>
                    <a:pt x="278260" y="1340021"/>
                  </a:lnTo>
                  <a:lnTo>
                    <a:pt x="249725" y="1302894"/>
                  </a:lnTo>
                  <a:lnTo>
                    <a:pt x="223492" y="1263997"/>
                  </a:lnTo>
                  <a:lnTo>
                    <a:pt x="199662" y="1223433"/>
                  </a:lnTo>
                  <a:lnTo>
                    <a:pt x="178339" y="1181304"/>
                  </a:lnTo>
                  <a:close/>
                </a:path>
                <a:path w="1724659" h="1724659">
                  <a:moveTo>
                    <a:pt x="1546266" y="1181304"/>
                  </a:moveTo>
                  <a:lnTo>
                    <a:pt x="1524948" y="1223433"/>
                  </a:lnTo>
                  <a:lnTo>
                    <a:pt x="1501123" y="1263997"/>
                  </a:lnTo>
                  <a:lnTo>
                    <a:pt x="1474893" y="1302894"/>
                  </a:lnTo>
                  <a:lnTo>
                    <a:pt x="1446360" y="1340021"/>
                  </a:lnTo>
                  <a:lnTo>
                    <a:pt x="1415627" y="1375276"/>
                  </a:lnTo>
                  <a:lnTo>
                    <a:pt x="1382796" y="1408557"/>
                  </a:lnTo>
                  <a:lnTo>
                    <a:pt x="1347968" y="1439763"/>
                  </a:lnTo>
                  <a:lnTo>
                    <a:pt x="1311246" y="1468790"/>
                  </a:lnTo>
                  <a:lnTo>
                    <a:pt x="1272731" y="1495538"/>
                  </a:lnTo>
                  <a:lnTo>
                    <a:pt x="1232527" y="1519903"/>
                  </a:lnTo>
                  <a:lnTo>
                    <a:pt x="1190735" y="1541784"/>
                  </a:lnTo>
                  <a:lnTo>
                    <a:pt x="1147457" y="1561079"/>
                  </a:lnTo>
                  <a:lnTo>
                    <a:pt x="1102796" y="1577685"/>
                  </a:lnTo>
                  <a:lnTo>
                    <a:pt x="1056853" y="1591501"/>
                  </a:lnTo>
                  <a:lnTo>
                    <a:pt x="1009731" y="1602425"/>
                  </a:lnTo>
                  <a:lnTo>
                    <a:pt x="961531" y="1610354"/>
                  </a:lnTo>
                  <a:lnTo>
                    <a:pt x="912356" y="1615186"/>
                  </a:lnTo>
                  <a:lnTo>
                    <a:pt x="862308" y="1616819"/>
                  </a:lnTo>
                  <a:lnTo>
                    <a:pt x="1279578" y="1616819"/>
                  </a:lnTo>
                  <a:lnTo>
                    <a:pt x="1331357" y="1586004"/>
                  </a:lnTo>
                  <a:lnTo>
                    <a:pt x="1371061" y="1558612"/>
                  </a:lnTo>
                  <a:lnTo>
                    <a:pt x="1409117" y="1529100"/>
                  </a:lnTo>
                  <a:lnTo>
                    <a:pt x="1445437" y="1497553"/>
                  </a:lnTo>
                  <a:lnTo>
                    <a:pt x="1479939" y="1464056"/>
                  </a:lnTo>
                  <a:lnTo>
                    <a:pt x="1512535" y="1428694"/>
                  </a:lnTo>
                  <a:lnTo>
                    <a:pt x="1543142" y="1391551"/>
                  </a:lnTo>
                  <a:lnTo>
                    <a:pt x="1571674" y="1352714"/>
                  </a:lnTo>
                  <a:lnTo>
                    <a:pt x="1598046" y="1312267"/>
                  </a:lnTo>
                  <a:lnTo>
                    <a:pt x="1622173" y="1270295"/>
                  </a:lnTo>
                  <a:lnTo>
                    <a:pt x="1643970" y="1226884"/>
                  </a:lnTo>
                  <a:lnTo>
                    <a:pt x="1546266" y="1181304"/>
                  </a:lnTo>
                  <a:close/>
                </a:path>
              </a:pathLst>
            </a:custGeom>
            <a:solidFill>
              <a:srgbClr val="FFFFFF"/>
            </a:solidFill>
          </p:spPr>
          <p:txBody>
            <a:bodyPr wrap="square" lIns="0" tIns="0" rIns="0" bIns="0" rtlCol="0"/>
            <a:lstStyle/>
            <a:p>
              <a:endParaRPr lang="en-GB" noProof="0" dirty="0"/>
            </a:p>
          </p:txBody>
        </p:sp>
      </p:grpSp>
      <p:sp>
        <p:nvSpPr>
          <p:cNvPr id="7" name="object 7"/>
          <p:cNvSpPr/>
          <p:nvPr/>
        </p:nvSpPr>
        <p:spPr>
          <a:xfrm>
            <a:off x="19905121" y="0"/>
            <a:ext cx="199390" cy="707390"/>
          </a:xfrm>
          <a:custGeom>
            <a:avLst/>
            <a:gdLst/>
            <a:ahLst/>
            <a:cxnLst/>
            <a:rect l="l" t="t" r="r" b="b"/>
            <a:pathLst>
              <a:path w="199390" h="707390">
                <a:moveTo>
                  <a:pt x="0" y="707381"/>
                </a:moveTo>
                <a:lnTo>
                  <a:pt x="198978" y="707381"/>
                </a:lnTo>
                <a:lnTo>
                  <a:pt x="198978" y="0"/>
                </a:lnTo>
                <a:lnTo>
                  <a:pt x="0" y="0"/>
                </a:lnTo>
                <a:lnTo>
                  <a:pt x="0" y="707381"/>
                </a:lnTo>
                <a:close/>
              </a:path>
            </a:pathLst>
          </a:custGeom>
          <a:solidFill>
            <a:srgbClr val="940F2A"/>
          </a:solidFill>
        </p:spPr>
        <p:txBody>
          <a:bodyPr wrap="square" lIns="0" tIns="0" rIns="0" bIns="0" rtlCol="0"/>
          <a:lstStyle/>
          <a:p>
            <a:endParaRPr lang="en-GB" noProof="0" dirty="0"/>
          </a:p>
        </p:txBody>
      </p:sp>
      <p:grpSp>
        <p:nvGrpSpPr>
          <p:cNvPr id="8" name="object 8"/>
          <p:cNvGrpSpPr/>
          <p:nvPr/>
        </p:nvGrpSpPr>
        <p:grpSpPr>
          <a:xfrm>
            <a:off x="19905121" y="707381"/>
            <a:ext cx="199390" cy="2120265"/>
            <a:chOff x="19905121" y="707381"/>
            <a:chExt cx="199390" cy="2120265"/>
          </a:xfrm>
        </p:grpSpPr>
        <p:sp>
          <p:nvSpPr>
            <p:cNvPr id="9" name="object 9"/>
            <p:cNvSpPr/>
            <p:nvPr/>
          </p:nvSpPr>
          <p:spPr>
            <a:xfrm>
              <a:off x="19905117" y="707383"/>
              <a:ext cx="199390" cy="1413510"/>
            </a:xfrm>
            <a:custGeom>
              <a:avLst/>
              <a:gdLst/>
              <a:ahLst/>
              <a:cxnLst/>
              <a:rect l="l" t="t" r="r" b="b"/>
              <a:pathLst>
                <a:path w="199390" h="1413510">
                  <a:moveTo>
                    <a:pt x="198983" y="706755"/>
                  </a:moveTo>
                  <a:lnTo>
                    <a:pt x="0" y="706755"/>
                  </a:lnTo>
                  <a:lnTo>
                    <a:pt x="0" y="1413497"/>
                  </a:lnTo>
                  <a:lnTo>
                    <a:pt x="198983" y="1413497"/>
                  </a:lnTo>
                  <a:lnTo>
                    <a:pt x="198983" y="706755"/>
                  </a:lnTo>
                  <a:close/>
                </a:path>
                <a:path w="199390" h="1413510">
                  <a:moveTo>
                    <a:pt x="198983" y="0"/>
                  </a:moveTo>
                  <a:lnTo>
                    <a:pt x="0" y="0"/>
                  </a:lnTo>
                  <a:lnTo>
                    <a:pt x="0" y="706742"/>
                  </a:lnTo>
                  <a:lnTo>
                    <a:pt x="198983" y="706742"/>
                  </a:lnTo>
                  <a:lnTo>
                    <a:pt x="198983" y="0"/>
                  </a:lnTo>
                  <a:close/>
                </a:path>
              </a:pathLst>
            </a:custGeom>
            <a:solidFill>
              <a:srgbClr val="B40532"/>
            </a:solidFill>
          </p:spPr>
          <p:txBody>
            <a:bodyPr wrap="square" lIns="0" tIns="0" rIns="0" bIns="0" rtlCol="0"/>
            <a:lstStyle/>
            <a:p>
              <a:endParaRPr lang="en-GB" noProof="0" dirty="0"/>
            </a:p>
          </p:txBody>
        </p:sp>
        <p:sp>
          <p:nvSpPr>
            <p:cNvPr id="10" name="object 10"/>
            <p:cNvSpPr/>
            <p:nvPr/>
          </p:nvSpPr>
          <p:spPr>
            <a:xfrm>
              <a:off x="19905121" y="2120877"/>
              <a:ext cx="199390" cy="706755"/>
            </a:xfrm>
            <a:custGeom>
              <a:avLst/>
              <a:gdLst/>
              <a:ahLst/>
              <a:cxnLst/>
              <a:rect l="l" t="t" r="r" b="b"/>
              <a:pathLst>
                <a:path w="199390" h="706755">
                  <a:moveTo>
                    <a:pt x="0" y="706742"/>
                  </a:moveTo>
                  <a:lnTo>
                    <a:pt x="198978" y="706742"/>
                  </a:lnTo>
                  <a:lnTo>
                    <a:pt x="198978" y="0"/>
                  </a:lnTo>
                  <a:lnTo>
                    <a:pt x="0" y="0"/>
                  </a:lnTo>
                  <a:lnTo>
                    <a:pt x="0" y="706742"/>
                  </a:lnTo>
                  <a:close/>
                </a:path>
              </a:pathLst>
            </a:custGeom>
            <a:solidFill>
              <a:srgbClr val="940F2A"/>
            </a:solidFill>
          </p:spPr>
          <p:txBody>
            <a:bodyPr wrap="square" lIns="0" tIns="0" rIns="0" bIns="0" rtlCol="0"/>
            <a:lstStyle/>
            <a:p>
              <a:endParaRPr lang="en-GB" noProof="0" dirty="0"/>
            </a:p>
          </p:txBody>
        </p:sp>
      </p:grpSp>
      <p:sp>
        <p:nvSpPr>
          <p:cNvPr id="11" name="object 11"/>
          <p:cNvSpPr/>
          <p:nvPr/>
        </p:nvSpPr>
        <p:spPr>
          <a:xfrm>
            <a:off x="19905121" y="5654602"/>
            <a:ext cx="199390" cy="706755"/>
          </a:xfrm>
          <a:custGeom>
            <a:avLst/>
            <a:gdLst/>
            <a:ahLst/>
            <a:cxnLst/>
            <a:rect l="l" t="t" r="r" b="b"/>
            <a:pathLst>
              <a:path w="199390" h="706754">
                <a:moveTo>
                  <a:pt x="0" y="706742"/>
                </a:moveTo>
                <a:lnTo>
                  <a:pt x="198978" y="706742"/>
                </a:lnTo>
                <a:lnTo>
                  <a:pt x="198978" y="0"/>
                </a:lnTo>
                <a:lnTo>
                  <a:pt x="0" y="0"/>
                </a:lnTo>
                <a:lnTo>
                  <a:pt x="0" y="706742"/>
                </a:lnTo>
                <a:close/>
              </a:path>
            </a:pathLst>
          </a:custGeom>
          <a:solidFill>
            <a:srgbClr val="B40532"/>
          </a:solidFill>
        </p:spPr>
        <p:txBody>
          <a:bodyPr wrap="square" lIns="0" tIns="0" rIns="0" bIns="0" rtlCol="0"/>
          <a:lstStyle/>
          <a:p>
            <a:endParaRPr lang="en-GB" noProof="0" dirty="0"/>
          </a:p>
        </p:txBody>
      </p:sp>
      <p:grpSp>
        <p:nvGrpSpPr>
          <p:cNvPr id="12" name="object 12"/>
          <p:cNvGrpSpPr/>
          <p:nvPr/>
        </p:nvGrpSpPr>
        <p:grpSpPr>
          <a:xfrm>
            <a:off x="19905121" y="6361345"/>
            <a:ext cx="199390" cy="2120265"/>
            <a:chOff x="19905121" y="6361345"/>
            <a:chExt cx="199390" cy="2120265"/>
          </a:xfrm>
        </p:grpSpPr>
        <p:sp>
          <p:nvSpPr>
            <p:cNvPr id="13" name="object 13"/>
            <p:cNvSpPr/>
            <p:nvPr/>
          </p:nvSpPr>
          <p:spPr>
            <a:xfrm>
              <a:off x="19905121" y="7068088"/>
              <a:ext cx="199390" cy="706755"/>
            </a:xfrm>
            <a:custGeom>
              <a:avLst/>
              <a:gdLst/>
              <a:ahLst/>
              <a:cxnLst/>
              <a:rect l="l" t="t" r="r" b="b"/>
              <a:pathLst>
                <a:path w="199390" h="706754">
                  <a:moveTo>
                    <a:pt x="0" y="706742"/>
                  </a:moveTo>
                  <a:lnTo>
                    <a:pt x="198978" y="706742"/>
                  </a:lnTo>
                  <a:lnTo>
                    <a:pt x="198978" y="0"/>
                  </a:lnTo>
                  <a:lnTo>
                    <a:pt x="0" y="0"/>
                  </a:lnTo>
                  <a:lnTo>
                    <a:pt x="0" y="706742"/>
                  </a:lnTo>
                  <a:close/>
                </a:path>
              </a:pathLst>
            </a:custGeom>
            <a:solidFill>
              <a:srgbClr val="B40532"/>
            </a:solidFill>
          </p:spPr>
          <p:txBody>
            <a:bodyPr wrap="square" lIns="0" tIns="0" rIns="0" bIns="0" rtlCol="0"/>
            <a:lstStyle/>
            <a:p>
              <a:endParaRPr lang="en-GB" noProof="0" dirty="0"/>
            </a:p>
          </p:txBody>
        </p:sp>
        <p:sp>
          <p:nvSpPr>
            <p:cNvPr id="14" name="object 14"/>
            <p:cNvSpPr/>
            <p:nvPr/>
          </p:nvSpPr>
          <p:spPr>
            <a:xfrm>
              <a:off x="19905121" y="6361345"/>
              <a:ext cx="199390" cy="706755"/>
            </a:xfrm>
            <a:custGeom>
              <a:avLst/>
              <a:gdLst/>
              <a:ahLst/>
              <a:cxnLst/>
              <a:rect l="l" t="t" r="r" b="b"/>
              <a:pathLst>
                <a:path w="199390" h="706754">
                  <a:moveTo>
                    <a:pt x="0" y="706742"/>
                  </a:moveTo>
                  <a:lnTo>
                    <a:pt x="198978" y="706742"/>
                  </a:lnTo>
                  <a:lnTo>
                    <a:pt x="198978" y="0"/>
                  </a:lnTo>
                  <a:lnTo>
                    <a:pt x="0" y="0"/>
                  </a:lnTo>
                  <a:lnTo>
                    <a:pt x="0" y="706742"/>
                  </a:lnTo>
                  <a:close/>
                </a:path>
              </a:pathLst>
            </a:custGeom>
            <a:solidFill>
              <a:srgbClr val="940F2A"/>
            </a:solidFill>
          </p:spPr>
          <p:txBody>
            <a:bodyPr wrap="square" lIns="0" tIns="0" rIns="0" bIns="0" rtlCol="0"/>
            <a:lstStyle/>
            <a:p>
              <a:endParaRPr lang="en-GB" noProof="0" dirty="0"/>
            </a:p>
          </p:txBody>
        </p:sp>
        <p:sp>
          <p:nvSpPr>
            <p:cNvPr id="15" name="object 15"/>
            <p:cNvSpPr/>
            <p:nvPr/>
          </p:nvSpPr>
          <p:spPr>
            <a:xfrm>
              <a:off x="19905121" y="7774831"/>
              <a:ext cx="199390" cy="706755"/>
            </a:xfrm>
            <a:custGeom>
              <a:avLst/>
              <a:gdLst/>
              <a:ahLst/>
              <a:cxnLst/>
              <a:rect l="l" t="t" r="r" b="b"/>
              <a:pathLst>
                <a:path w="199390" h="706754">
                  <a:moveTo>
                    <a:pt x="0" y="706742"/>
                  </a:moveTo>
                  <a:lnTo>
                    <a:pt x="198978" y="706742"/>
                  </a:lnTo>
                  <a:lnTo>
                    <a:pt x="198978" y="0"/>
                  </a:lnTo>
                  <a:lnTo>
                    <a:pt x="0" y="0"/>
                  </a:lnTo>
                  <a:lnTo>
                    <a:pt x="0" y="706742"/>
                  </a:lnTo>
                  <a:close/>
                </a:path>
              </a:pathLst>
            </a:custGeom>
            <a:solidFill>
              <a:srgbClr val="B40532"/>
            </a:solidFill>
          </p:spPr>
          <p:txBody>
            <a:bodyPr wrap="square" lIns="0" tIns="0" rIns="0" bIns="0" rtlCol="0"/>
            <a:lstStyle/>
            <a:p>
              <a:endParaRPr lang="en-GB" noProof="0" dirty="0"/>
            </a:p>
          </p:txBody>
        </p:sp>
      </p:grpSp>
      <p:sp>
        <p:nvSpPr>
          <p:cNvPr id="16" name="object 16"/>
          <p:cNvSpPr/>
          <p:nvPr/>
        </p:nvSpPr>
        <p:spPr>
          <a:xfrm>
            <a:off x="19905121" y="2827620"/>
            <a:ext cx="199390" cy="706755"/>
          </a:xfrm>
          <a:custGeom>
            <a:avLst/>
            <a:gdLst/>
            <a:ahLst/>
            <a:cxnLst/>
            <a:rect l="l" t="t" r="r" b="b"/>
            <a:pathLst>
              <a:path w="199390" h="706754">
                <a:moveTo>
                  <a:pt x="0" y="706742"/>
                </a:moveTo>
                <a:lnTo>
                  <a:pt x="198978" y="706742"/>
                </a:lnTo>
                <a:lnTo>
                  <a:pt x="198978" y="0"/>
                </a:lnTo>
                <a:lnTo>
                  <a:pt x="0" y="0"/>
                </a:lnTo>
                <a:lnTo>
                  <a:pt x="0" y="706742"/>
                </a:lnTo>
                <a:close/>
              </a:path>
            </a:pathLst>
          </a:custGeom>
          <a:solidFill>
            <a:srgbClr val="B40532"/>
          </a:solidFill>
        </p:spPr>
        <p:txBody>
          <a:bodyPr wrap="square" lIns="0" tIns="0" rIns="0" bIns="0" rtlCol="0"/>
          <a:lstStyle/>
          <a:p>
            <a:endParaRPr lang="en-GB" noProof="0" dirty="0"/>
          </a:p>
        </p:txBody>
      </p:sp>
      <p:grpSp>
        <p:nvGrpSpPr>
          <p:cNvPr id="17" name="object 17"/>
          <p:cNvGrpSpPr/>
          <p:nvPr/>
        </p:nvGrpSpPr>
        <p:grpSpPr>
          <a:xfrm>
            <a:off x="19905121" y="3534363"/>
            <a:ext cx="199390" cy="2120265"/>
            <a:chOff x="19905121" y="3534363"/>
            <a:chExt cx="199390" cy="2120265"/>
          </a:xfrm>
        </p:grpSpPr>
        <p:sp>
          <p:nvSpPr>
            <p:cNvPr id="18" name="object 18"/>
            <p:cNvSpPr/>
            <p:nvPr/>
          </p:nvSpPr>
          <p:spPr>
            <a:xfrm>
              <a:off x="19905121" y="4241106"/>
              <a:ext cx="199390" cy="706755"/>
            </a:xfrm>
            <a:custGeom>
              <a:avLst/>
              <a:gdLst/>
              <a:ahLst/>
              <a:cxnLst/>
              <a:rect l="l" t="t" r="r" b="b"/>
              <a:pathLst>
                <a:path w="199390" h="706754">
                  <a:moveTo>
                    <a:pt x="0" y="706742"/>
                  </a:moveTo>
                  <a:lnTo>
                    <a:pt x="198978" y="706742"/>
                  </a:lnTo>
                  <a:lnTo>
                    <a:pt x="198978" y="0"/>
                  </a:lnTo>
                  <a:lnTo>
                    <a:pt x="0" y="0"/>
                  </a:lnTo>
                  <a:lnTo>
                    <a:pt x="0" y="706742"/>
                  </a:lnTo>
                  <a:close/>
                </a:path>
              </a:pathLst>
            </a:custGeom>
            <a:solidFill>
              <a:srgbClr val="940F2A"/>
            </a:solidFill>
          </p:spPr>
          <p:txBody>
            <a:bodyPr wrap="square" lIns="0" tIns="0" rIns="0" bIns="0" rtlCol="0"/>
            <a:lstStyle/>
            <a:p>
              <a:endParaRPr lang="en-GB" noProof="0" dirty="0"/>
            </a:p>
          </p:txBody>
        </p:sp>
        <p:sp>
          <p:nvSpPr>
            <p:cNvPr id="19" name="object 19"/>
            <p:cNvSpPr/>
            <p:nvPr/>
          </p:nvSpPr>
          <p:spPr>
            <a:xfrm>
              <a:off x="19905117" y="3534365"/>
              <a:ext cx="199390" cy="2120265"/>
            </a:xfrm>
            <a:custGeom>
              <a:avLst/>
              <a:gdLst/>
              <a:ahLst/>
              <a:cxnLst/>
              <a:rect l="l" t="t" r="r" b="b"/>
              <a:pathLst>
                <a:path w="199390" h="2120265">
                  <a:moveTo>
                    <a:pt x="198983" y="1413497"/>
                  </a:moveTo>
                  <a:lnTo>
                    <a:pt x="0" y="1413497"/>
                  </a:lnTo>
                  <a:lnTo>
                    <a:pt x="0" y="2120239"/>
                  </a:lnTo>
                  <a:lnTo>
                    <a:pt x="198983" y="2120239"/>
                  </a:lnTo>
                  <a:lnTo>
                    <a:pt x="198983" y="1413497"/>
                  </a:lnTo>
                  <a:close/>
                </a:path>
                <a:path w="199390" h="2120265">
                  <a:moveTo>
                    <a:pt x="198983" y="0"/>
                  </a:moveTo>
                  <a:lnTo>
                    <a:pt x="0" y="0"/>
                  </a:lnTo>
                  <a:lnTo>
                    <a:pt x="0" y="706742"/>
                  </a:lnTo>
                  <a:lnTo>
                    <a:pt x="198983" y="706742"/>
                  </a:lnTo>
                  <a:lnTo>
                    <a:pt x="198983" y="0"/>
                  </a:lnTo>
                  <a:close/>
                </a:path>
              </a:pathLst>
            </a:custGeom>
            <a:solidFill>
              <a:srgbClr val="B40532"/>
            </a:solidFill>
          </p:spPr>
          <p:txBody>
            <a:bodyPr wrap="square" lIns="0" tIns="0" rIns="0" bIns="0" rtlCol="0"/>
            <a:lstStyle/>
            <a:p>
              <a:endParaRPr lang="en-GB" noProof="0" dirty="0"/>
            </a:p>
          </p:txBody>
        </p:sp>
      </p:grpSp>
      <p:sp>
        <p:nvSpPr>
          <p:cNvPr id="20" name="object 20"/>
          <p:cNvSpPr/>
          <p:nvPr/>
        </p:nvSpPr>
        <p:spPr>
          <a:xfrm>
            <a:off x="19905121" y="8481584"/>
            <a:ext cx="199390" cy="706755"/>
          </a:xfrm>
          <a:custGeom>
            <a:avLst/>
            <a:gdLst/>
            <a:ahLst/>
            <a:cxnLst/>
            <a:rect l="l" t="t" r="r" b="b"/>
            <a:pathLst>
              <a:path w="199390" h="706754">
                <a:moveTo>
                  <a:pt x="0" y="706742"/>
                </a:moveTo>
                <a:lnTo>
                  <a:pt x="198978" y="706742"/>
                </a:lnTo>
                <a:lnTo>
                  <a:pt x="198978" y="0"/>
                </a:lnTo>
                <a:lnTo>
                  <a:pt x="0" y="0"/>
                </a:lnTo>
                <a:lnTo>
                  <a:pt x="0" y="706742"/>
                </a:lnTo>
                <a:close/>
              </a:path>
            </a:pathLst>
          </a:custGeom>
          <a:solidFill>
            <a:srgbClr val="940F2A"/>
          </a:solidFill>
        </p:spPr>
        <p:txBody>
          <a:bodyPr wrap="square" lIns="0" tIns="0" rIns="0" bIns="0" rtlCol="0"/>
          <a:lstStyle/>
          <a:p>
            <a:endParaRPr lang="en-GB" noProof="0" dirty="0"/>
          </a:p>
        </p:txBody>
      </p:sp>
      <p:grpSp>
        <p:nvGrpSpPr>
          <p:cNvPr id="21" name="object 21"/>
          <p:cNvGrpSpPr/>
          <p:nvPr/>
        </p:nvGrpSpPr>
        <p:grpSpPr>
          <a:xfrm>
            <a:off x="19905121" y="9188327"/>
            <a:ext cx="199390" cy="2120265"/>
            <a:chOff x="19905121" y="9188327"/>
            <a:chExt cx="199390" cy="2120265"/>
          </a:xfrm>
        </p:grpSpPr>
        <p:sp>
          <p:nvSpPr>
            <p:cNvPr id="22" name="object 22"/>
            <p:cNvSpPr/>
            <p:nvPr/>
          </p:nvSpPr>
          <p:spPr>
            <a:xfrm>
              <a:off x="19905117" y="9188329"/>
              <a:ext cx="199390" cy="1413510"/>
            </a:xfrm>
            <a:custGeom>
              <a:avLst/>
              <a:gdLst/>
              <a:ahLst/>
              <a:cxnLst/>
              <a:rect l="l" t="t" r="r" b="b"/>
              <a:pathLst>
                <a:path w="199390" h="1413509">
                  <a:moveTo>
                    <a:pt x="198983" y="0"/>
                  </a:moveTo>
                  <a:lnTo>
                    <a:pt x="0" y="0"/>
                  </a:lnTo>
                  <a:lnTo>
                    <a:pt x="0" y="706742"/>
                  </a:lnTo>
                  <a:lnTo>
                    <a:pt x="0" y="1413484"/>
                  </a:lnTo>
                  <a:lnTo>
                    <a:pt x="198983" y="1413484"/>
                  </a:lnTo>
                  <a:lnTo>
                    <a:pt x="198983" y="706742"/>
                  </a:lnTo>
                  <a:lnTo>
                    <a:pt x="198983" y="0"/>
                  </a:lnTo>
                  <a:close/>
                </a:path>
              </a:pathLst>
            </a:custGeom>
            <a:solidFill>
              <a:srgbClr val="B40532"/>
            </a:solidFill>
          </p:spPr>
          <p:txBody>
            <a:bodyPr wrap="square" lIns="0" tIns="0" rIns="0" bIns="0" rtlCol="0"/>
            <a:lstStyle/>
            <a:p>
              <a:endParaRPr lang="en-GB" noProof="0" dirty="0"/>
            </a:p>
          </p:txBody>
        </p:sp>
        <p:sp>
          <p:nvSpPr>
            <p:cNvPr id="23" name="object 23"/>
            <p:cNvSpPr/>
            <p:nvPr/>
          </p:nvSpPr>
          <p:spPr>
            <a:xfrm>
              <a:off x="19905121" y="10601813"/>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940F2A"/>
            </a:solidFill>
          </p:spPr>
          <p:txBody>
            <a:bodyPr wrap="square" lIns="0" tIns="0" rIns="0" bIns="0" rtlCol="0"/>
            <a:lstStyle/>
            <a:p>
              <a:endParaRPr lang="en-GB" noProof="0" dirty="0"/>
            </a:p>
          </p:txBody>
        </p:sp>
      </p:grpSp>
      <p:sp>
        <p:nvSpPr>
          <p:cNvPr id="24" name="object 24"/>
          <p:cNvSpPr txBox="1">
            <a:spLocks noGrp="1"/>
          </p:cNvSpPr>
          <p:nvPr>
            <p:ph type="title"/>
          </p:nvPr>
        </p:nvSpPr>
        <p:spPr>
          <a:xfrm>
            <a:off x="1139097" y="3133376"/>
            <a:ext cx="1929130" cy="2035810"/>
          </a:xfrm>
          <a:prstGeom prst="rect">
            <a:avLst/>
          </a:prstGeom>
        </p:spPr>
        <p:txBody>
          <a:bodyPr vert="horz" wrap="square" lIns="0" tIns="11430" rIns="0" bIns="0" rtlCol="0">
            <a:spAutoFit/>
          </a:bodyPr>
          <a:lstStyle/>
          <a:p>
            <a:pPr marL="12700">
              <a:lnSpc>
                <a:spcPct val="100000"/>
              </a:lnSpc>
              <a:spcBef>
                <a:spcPts val="90"/>
              </a:spcBef>
            </a:pPr>
            <a:r>
              <a:rPr lang="en-GB" sz="13200" spc="-25" noProof="0" dirty="0">
                <a:solidFill>
                  <a:schemeClr val="bg1"/>
                </a:solidFill>
              </a:rPr>
              <a:t>1</a:t>
            </a:r>
            <a:endParaRPr lang="en-GB" sz="13200" noProof="0" dirty="0">
              <a:solidFill>
                <a:schemeClr val="bg1"/>
              </a:solidFill>
            </a:endParaRPr>
          </a:p>
        </p:txBody>
      </p:sp>
      <p:sp>
        <p:nvSpPr>
          <p:cNvPr id="25" name="object 25"/>
          <p:cNvSpPr txBox="1"/>
          <p:nvPr/>
        </p:nvSpPr>
        <p:spPr>
          <a:xfrm>
            <a:off x="1159640" y="6007979"/>
            <a:ext cx="9556486" cy="1267014"/>
          </a:xfrm>
          <a:prstGeom prst="rect">
            <a:avLst/>
          </a:prstGeom>
        </p:spPr>
        <p:txBody>
          <a:bodyPr vert="horz" wrap="square" lIns="0" tIns="81280" rIns="0" bIns="0" rtlCol="0" anchor="t">
            <a:spAutoFit/>
          </a:bodyPr>
          <a:lstStyle/>
          <a:p>
            <a:pPr marL="12700">
              <a:spcBef>
                <a:spcPts val="640"/>
              </a:spcBef>
            </a:pPr>
            <a:r>
              <a:rPr lang="en-GB" sz="4400" b="1" noProof="0" dirty="0">
                <a:solidFill>
                  <a:schemeClr val="bg1"/>
                </a:solidFill>
                <a:latin typeface="Brave Sans Bold"/>
              </a:rPr>
              <a:t>April 2025</a:t>
            </a:r>
          </a:p>
          <a:p>
            <a:pPr marL="12700">
              <a:spcBef>
                <a:spcPts val="640"/>
              </a:spcBef>
            </a:pPr>
            <a:r>
              <a:rPr lang="en-GB" sz="2800" noProof="0" dirty="0">
                <a:solidFill>
                  <a:schemeClr val="bg1"/>
                </a:solidFill>
                <a:latin typeface="Brave Sans Bold"/>
                <a:cs typeface="Brave Sans Bold"/>
              </a:rPr>
              <a:t>Month-to-month (MTM) performance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object 102"/>
          <p:cNvSpPr txBox="1">
            <a:spLocks noGrp="1"/>
          </p:cNvSpPr>
          <p:nvPr>
            <p:ph type="title"/>
          </p:nvPr>
        </p:nvSpPr>
        <p:spPr>
          <a:xfrm>
            <a:off x="265120" y="268256"/>
            <a:ext cx="10495915" cy="686116"/>
          </a:xfrm>
          <a:prstGeom prst="rect">
            <a:avLst/>
          </a:prstGeom>
        </p:spPr>
        <p:txBody>
          <a:bodyPr vert="horz" wrap="square" lIns="0" tIns="69880" rIns="0" bIns="0" rtlCol="0" anchor="t">
            <a:spAutoFit/>
          </a:bodyPr>
          <a:lstStyle/>
          <a:p>
            <a:pPr marL="12700">
              <a:spcBef>
                <a:spcPts val="105"/>
              </a:spcBef>
            </a:pPr>
            <a:r>
              <a:rPr lang="en-GB" spc="-20" noProof="0" dirty="0">
                <a:solidFill>
                  <a:srgbClr val="DC0037"/>
                </a:solidFill>
              </a:rPr>
              <a:t>MTM | April 2025</a:t>
            </a:r>
            <a:endParaRPr lang="en-GB" b="0" spc="-20" noProof="0" dirty="0">
              <a:solidFill>
                <a:srgbClr val="DC0037"/>
              </a:solidFill>
              <a:latin typeface="Brave Sans"/>
              <a:cs typeface="Brave Sans"/>
            </a:endParaRPr>
          </a:p>
        </p:txBody>
      </p:sp>
      <p:sp>
        <p:nvSpPr>
          <p:cNvPr id="9" name="object 127">
            <a:extLst>
              <a:ext uri="{FF2B5EF4-FFF2-40B4-BE49-F238E27FC236}">
                <a16:creationId xmlns:a16="http://schemas.microsoft.com/office/drawing/2014/main" id="{3A6C6434-E6EE-4B19-A200-052F2454C1CB}"/>
              </a:ext>
            </a:extLst>
          </p:cNvPr>
          <p:cNvSpPr txBox="1"/>
          <p:nvPr/>
        </p:nvSpPr>
        <p:spPr>
          <a:xfrm>
            <a:off x="9912065" y="4358042"/>
            <a:ext cx="2047598" cy="411010"/>
          </a:xfrm>
          <a:prstGeom prst="rect">
            <a:avLst/>
          </a:prstGeom>
        </p:spPr>
        <p:txBody>
          <a:bodyPr vert="horz" wrap="square" lIns="0" tIns="15875" rIns="0" bIns="0" rtlCol="0" anchor="t">
            <a:spAutoFit/>
          </a:bodyPr>
          <a:lstStyle/>
          <a:p>
            <a:pPr marL="12700">
              <a:lnSpc>
                <a:spcPct val="100000"/>
              </a:lnSpc>
              <a:spcBef>
                <a:spcPts val="125"/>
              </a:spcBef>
            </a:pPr>
            <a:r>
              <a:rPr lang="en-GB" sz="800" b="1" noProof="0" dirty="0">
                <a:solidFill>
                  <a:srgbClr val="DB1437"/>
                </a:solidFill>
                <a:latin typeface="Brave Sans Bold"/>
                <a:cs typeface="Brave Sans Bold"/>
              </a:rPr>
              <a:t>Graph 1</a:t>
            </a:r>
          </a:p>
          <a:p>
            <a:pPr marL="12700">
              <a:lnSpc>
                <a:spcPct val="100000"/>
              </a:lnSpc>
              <a:spcBef>
                <a:spcPts val="125"/>
              </a:spcBef>
            </a:pPr>
            <a:r>
              <a:rPr lang="en-GB" sz="800" b="1" noProof="0" dirty="0">
                <a:solidFill>
                  <a:srgbClr val="DB1437"/>
                </a:solidFill>
                <a:latin typeface="Brave Sans Bold"/>
                <a:cs typeface="Brave Sans Bold"/>
              </a:rPr>
              <a:t>Source:</a:t>
            </a:r>
            <a:r>
              <a:rPr lang="en-GB" sz="800" b="1" spc="75" noProof="0" dirty="0">
                <a:solidFill>
                  <a:srgbClr val="DB1437"/>
                </a:solidFill>
                <a:latin typeface="Brave Sans Bold"/>
                <a:cs typeface="Brave Sans Bold"/>
              </a:rPr>
              <a:t> </a:t>
            </a:r>
            <a:r>
              <a:rPr lang="en-GB" sz="800" noProof="0" dirty="0">
                <a:solidFill>
                  <a:srgbClr val="DB1437"/>
                </a:solidFill>
                <a:latin typeface="Brave Sans"/>
                <a:cs typeface="Brave Sans"/>
              </a:rPr>
              <a:t>Absa’s</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Merchant</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Spend</a:t>
            </a:r>
            <a:r>
              <a:rPr lang="en-GB" sz="800" spc="45" noProof="0" dirty="0">
                <a:solidFill>
                  <a:srgbClr val="DB1437"/>
                </a:solidFill>
                <a:latin typeface="Brave Sans"/>
                <a:cs typeface="Brave Sans"/>
              </a:rPr>
              <a:t> </a:t>
            </a:r>
            <a:r>
              <a:rPr lang="en-GB" sz="800" spc="-10" noProof="0" dirty="0">
                <a:solidFill>
                  <a:srgbClr val="DB1437"/>
                </a:solidFill>
                <a:latin typeface="Brave Sans"/>
                <a:cs typeface="Brave Sans"/>
              </a:rPr>
              <a:t>Analytics</a:t>
            </a:r>
          </a:p>
          <a:p>
            <a:pPr marL="12700">
              <a:lnSpc>
                <a:spcPct val="100000"/>
              </a:lnSpc>
              <a:spcBef>
                <a:spcPts val="125"/>
              </a:spcBef>
            </a:pPr>
            <a:endParaRPr lang="en-GB" sz="800" noProof="0" dirty="0">
              <a:latin typeface="Brave Sans"/>
              <a:cs typeface="Brave Sans"/>
            </a:endParaRPr>
          </a:p>
        </p:txBody>
      </p:sp>
      <p:sp>
        <p:nvSpPr>
          <p:cNvPr id="2" name="object 126">
            <a:extLst>
              <a:ext uri="{FF2B5EF4-FFF2-40B4-BE49-F238E27FC236}">
                <a16:creationId xmlns:a16="http://schemas.microsoft.com/office/drawing/2014/main" id="{66453AB5-0E52-FEE2-71C0-063E7B7E9A41}"/>
              </a:ext>
            </a:extLst>
          </p:cNvPr>
          <p:cNvSpPr/>
          <p:nvPr/>
        </p:nvSpPr>
        <p:spPr>
          <a:xfrm>
            <a:off x="8754142" y="1292773"/>
            <a:ext cx="45719" cy="9503540"/>
          </a:xfrm>
          <a:custGeom>
            <a:avLst/>
            <a:gdLst/>
            <a:ahLst/>
            <a:cxnLst/>
            <a:rect l="l" t="t" r="r" b="b"/>
            <a:pathLst>
              <a:path h="7588884">
                <a:moveTo>
                  <a:pt x="0" y="7588795"/>
                </a:moveTo>
                <a:lnTo>
                  <a:pt x="0" y="0"/>
                </a:lnTo>
              </a:path>
            </a:pathLst>
          </a:custGeom>
          <a:ln w="5235">
            <a:solidFill>
              <a:srgbClr val="DB1437"/>
            </a:solidFill>
          </a:ln>
        </p:spPr>
        <p:txBody>
          <a:bodyPr wrap="square" lIns="0" tIns="0" rIns="0" bIns="0" rtlCol="0"/>
          <a:lstStyle/>
          <a:p>
            <a:pPr algn="l" rtl="0"/>
            <a:endParaRPr lang="en-GB" noProof="0" dirty="0"/>
          </a:p>
        </p:txBody>
      </p:sp>
      <p:sp>
        <p:nvSpPr>
          <p:cNvPr id="10" name="object 127">
            <a:extLst>
              <a:ext uri="{FF2B5EF4-FFF2-40B4-BE49-F238E27FC236}">
                <a16:creationId xmlns:a16="http://schemas.microsoft.com/office/drawing/2014/main" id="{D549C0EA-102E-B736-82A6-C0F7ECC5E33A}"/>
              </a:ext>
            </a:extLst>
          </p:cNvPr>
          <p:cNvSpPr txBox="1"/>
          <p:nvPr/>
        </p:nvSpPr>
        <p:spPr>
          <a:xfrm>
            <a:off x="15183502" y="4397648"/>
            <a:ext cx="2047598" cy="411010"/>
          </a:xfrm>
          <a:prstGeom prst="rect">
            <a:avLst/>
          </a:prstGeom>
        </p:spPr>
        <p:txBody>
          <a:bodyPr vert="horz" wrap="square" lIns="0" tIns="15875" rIns="0" bIns="0" rtlCol="0" anchor="t">
            <a:spAutoFit/>
          </a:bodyPr>
          <a:lstStyle/>
          <a:p>
            <a:pPr marL="12700">
              <a:lnSpc>
                <a:spcPct val="100000"/>
              </a:lnSpc>
              <a:spcBef>
                <a:spcPts val="125"/>
              </a:spcBef>
            </a:pPr>
            <a:r>
              <a:rPr lang="en-GB" sz="800" b="1" noProof="0" dirty="0">
                <a:solidFill>
                  <a:srgbClr val="DB1437"/>
                </a:solidFill>
                <a:latin typeface="Brave Sans Bold"/>
                <a:cs typeface="Brave Sans Bold"/>
              </a:rPr>
              <a:t>Graph 2</a:t>
            </a:r>
          </a:p>
          <a:p>
            <a:pPr marL="12700">
              <a:lnSpc>
                <a:spcPct val="100000"/>
              </a:lnSpc>
              <a:spcBef>
                <a:spcPts val="125"/>
              </a:spcBef>
            </a:pPr>
            <a:r>
              <a:rPr lang="en-GB" sz="800" b="1" noProof="0" dirty="0">
                <a:solidFill>
                  <a:srgbClr val="DB1437"/>
                </a:solidFill>
                <a:latin typeface="Brave Sans Bold"/>
                <a:cs typeface="Brave Sans Bold"/>
              </a:rPr>
              <a:t>Source:</a:t>
            </a:r>
            <a:r>
              <a:rPr lang="en-GB" sz="800" b="1" spc="75" noProof="0" dirty="0">
                <a:solidFill>
                  <a:srgbClr val="DB1437"/>
                </a:solidFill>
                <a:latin typeface="Brave Sans Bold"/>
                <a:cs typeface="Brave Sans Bold"/>
              </a:rPr>
              <a:t> </a:t>
            </a:r>
            <a:r>
              <a:rPr lang="en-GB" sz="800" noProof="0" dirty="0">
                <a:solidFill>
                  <a:srgbClr val="DB1437"/>
                </a:solidFill>
                <a:latin typeface="Brave Sans"/>
                <a:cs typeface="Brave Sans"/>
              </a:rPr>
              <a:t>Absa’s</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Merchant</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Spend</a:t>
            </a:r>
            <a:r>
              <a:rPr lang="en-GB" sz="800" spc="45" noProof="0" dirty="0">
                <a:solidFill>
                  <a:srgbClr val="DB1437"/>
                </a:solidFill>
                <a:latin typeface="Brave Sans"/>
                <a:cs typeface="Brave Sans"/>
              </a:rPr>
              <a:t> </a:t>
            </a:r>
            <a:r>
              <a:rPr lang="en-GB" sz="800" spc="-10" noProof="0" dirty="0">
                <a:solidFill>
                  <a:srgbClr val="DB1437"/>
                </a:solidFill>
                <a:latin typeface="Brave Sans"/>
                <a:cs typeface="Brave Sans"/>
              </a:rPr>
              <a:t>Analytics</a:t>
            </a:r>
          </a:p>
          <a:p>
            <a:pPr marL="12700">
              <a:lnSpc>
                <a:spcPct val="100000"/>
              </a:lnSpc>
              <a:spcBef>
                <a:spcPts val="125"/>
              </a:spcBef>
            </a:pPr>
            <a:endParaRPr lang="en-GB" sz="800" noProof="0" dirty="0">
              <a:latin typeface="Brave Sans"/>
              <a:cs typeface="Brave Sans"/>
            </a:endParaRPr>
          </a:p>
        </p:txBody>
      </p:sp>
      <p:sp>
        <p:nvSpPr>
          <p:cNvPr id="6" name="object 102">
            <a:extLst>
              <a:ext uri="{FF2B5EF4-FFF2-40B4-BE49-F238E27FC236}">
                <a16:creationId xmlns:a16="http://schemas.microsoft.com/office/drawing/2014/main" id="{7D7F9E76-4AF8-654C-7862-0A2F55CA1858}"/>
              </a:ext>
            </a:extLst>
          </p:cNvPr>
          <p:cNvSpPr txBox="1">
            <a:spLocks/>
          </p:cNvSpPr>
          <p:nvPr/>
        </p:nvSpPr>
        <p:spPr>
          <a:xfrm>
            <a:off x="265119" y="1076435"/>
            <a:ext cx="10495915" cy="439894"/>
          </a:xfrm>
          <a:prstGeom prst="rect">
            <a:avLst/>
          </a:prstGeom>
        </p:spPr>
        <p:txBody>
          <a:bodyPr vert="horz" wrap="square" lIns="0" tIns="69880" rIns="0" bIns="0" rtlCol="0" anchor="t">
            <a:spAutoFit/>
          </a:bodyPr>
          <a:lstStyle>
            <a:lvl1pPr>
              <a:defRPr sz="3950" b="1" i="0">
                <a:solidFill>
                  <a:srgbClr val="DB1437"/>
                </a:solidFill>
                <a:latin typeface="Brave Sans Bold"/>
                <a:ea typeface="+mj-ea"/>
                <a:cs typeface="Brave Sans Bold"/>
              </a:defRPr>
            </a:lvl1pPr>
          </a:lstStyle>
          <a:p>
            <a:pPr marL="12700">
              <a:spcBef>
                <a:spcPts val="105"/>
              </a:spcBef>
            </a:pPr>
            <a:r>
              <a:rPr lang="en-GB" sz="2400" b="0" spc="-20" noProof="0" dirty="0">
                <a:solidFill>
                  <a:srgbClr val="DC0037"/>
                </a:solidFill>
                <a:latin typeface="Brave Sans"/>
                <a:cs typeface="Brave Sans"/>
              </a:rPr>
              <a:t>The payday effect: April’s spending reversal</a:t>
            </a:r>
          </a:p>
        </p:txBody>
      </p:sp>
      <p:sp>
        <p:nvSpPr>
          <p:cNvPr id="12" name="object 127">
            <a:extLst>
              <a:ext uri="{FF2B5EF4-FFF2-40B4-BE49-F238E27FC236}">
                <a16:creationId xmlns:a16="http://schemas.microsoft.com/office/drawing/2014/main" id="{3A6C6434-E6EE-4B19-A200-052F2454C1CB}"/>
              </a:ext>
            </a:extLst>
          </p:cNvPr>
          <p:cNvSpPr txBox="1"/>
          <p:nvPr/>
        </p:nvSpPr>
        <p:spPr>
          <a:xfrm>
            <a:off x="16321662" y="10227823"/>
            <a:ext cx="2047598" cy="411010"/>
          </a:xfrm>
          <a:prstGeom prst="rect">
            <a:avLst/>
          </a:prstGeom>
        </p:spPr>
        <p:txBody>
          <a:bodyPr vert="horz" wrap="square" lIns="0" tIns="15875" rIns="0" bIns="0" rtlCol="0" anchor="t">
            <a:spAutoFit/>
          </a:bodyPr>
          <a:lstStyle/>
          <a:p>
            <a:pPr marL="12700">
              <a:lnSpc>
                <a:spcPct val="100000"/>
              </a:lnSpc>
              <a:spcBef>
                <a:spcPts val="125"/>
              </a:spcBef>
            </a:pPr>
            <a:r>
              <a:rPr lang="en-GB" sz="800" b="1" noProof="0" dirty="0">
                <a:solidFill>
                  <a:srgbClr val="DB1437"/>
                </a:solidFill>
                <a:latin typeface="Brave Sans Bold"/>
                <a:cs typeface="Brave Sans Bold"/>
              </a:rPr>
              <a:t>Table 1</a:t>
            </a:r>
          </a:p>
          <a:p>
            <a:pPr marL="12700">
              <a:lnSpc>
                <a:spcPct val="100000"/>
              </a:lnSpc>
              <a:spcBef>
                <a:spcPts val="125"/>
              </a:spcBef>
            </a:pPr>
            <a:r>
              <a:rPr lang="en-GB" sz="800" b="1" noProof="0" dirty="0">
                <a:solidFill>
                  <a:srgbClr val="DB1437"/>
                </a:solidFill>
                <a:latin typeface="Brave Sans Bold"/>
                <a:cs typeface="Brave Sans Bold"/>
              </a:rPr>
              <a:t>Source:</a:t>
            </a:r>
            <a:r>
              <a:rPr lang="en-GB" sz="800" b="1" spc="75" noProof="0" dirty="0">
                <a:solidFill>
                  <a:srgbClr val="DB1437"/>
                </a:solidFill>
                <a:latin typeface="Brave Sans Bold"/>
                <a:cs typeface="Brave Sans Bold"/>
              </a:rPr>
              <a:t> </a:t>
            </a:r>
            <a:r>
              <a:rPr lang="en-GB" sz="800" noProof="0" dirty="0">
                <a:solidFill>
                  <a:srgbClr val="DB1437"/>
                </a:solidFill>
                <a:latin typeface="Brave Sans"/>
                <a:cs typeface="Brave Sans"/>
              </a:rPr>
              <a:t>Absa’s</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Merchant</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Spend</a:t>
            </a:r>
            <a:r>
              <a:rPr lang="en-GB" sz="800" spc="45" noProof="0" dirty="0">
                <a:solidFill>
                  <a:srgbClr val="DB1437"/>
                </a:solidFill>
                <a:latin typeface="Brave Sans"/>
                <a:cs typeface="Brave Sans"/>
              </a:rPr>
              <a:t> </a:t>
            </a:r>
            <a:r>
              <a:rPr lang="en-GB" sz="800" spc="-10" noProof="0" dirty="0">
                <a:solidFill>
                  <a:srgbClr val="DB1437"/>
                </a:solidFill>
                <a:latin typeface="Brave Sans"/>
                <a:cs typeface="Brave Sans"/>
              </a:rPr>
              <a:t>Analytics</a:t>
            </a:r>
          </a:p>
          <a:p>
            <a:pPr marL="12700">
              <a:lnSpc>
                <a:spcPct val="100000"/>
              </a:lnSpc>
              <a:spcBef>
                <a:spcPts val="125"/>
              </a:spcBef>
            </a:pPr>
            <a:endParaRPr lang="en-GB" sz="800" noProof="0" dirty="0">
              <a:latin typeface="Brave Sans"/>
              <a:cs typeface="Brave Sans"/>
            </a:endParaRPr>
          </a:p>
        </p:txBody>
      </p:sp>
      <p:sp>
        <p:nvSpPr>
          <p:cNvPr id="3" name="Slide Number Placeholder 2">
            <a:extLst>
              <a:ext uri="{FF2B5EF4-FFF2-40B4-BE49-F238E27FC236}">
                <a16:creationId xmlns:a16="http://schemas.microsoft.com/office/drawing/2014/main" id="{95D56E7F-4AF9-2154-1C2D-7C8D959EB3DB}"/>
              </a:ext>
            </a:extLst>
          </p:cNvPr>
          <p:cNvSpPr>
            <a:spLocks noGrp="1"/>
          </p:cNvSpPr>
          <p:nvPr>
            <p:ph type="sldNum" sz="quarter" idx="7"/>
          </p:nvPr>
        </p:nvSpPr>
        <p:spPr/>
        <p:txBody>
          <a:bodyPr/>
          <a:lstStyle/>
          <a:p>
            <a:fld id="{B6F15528-21DE-4FAA-801E-634DDDAF4B2B}" type="slidenum">
              <a:rPr lang="en-GB" noProof="0" smtClean="0"/>
              <a:t>4</a:t>
            </a:fld>
            <a:endParaRPr lang="en-GB" noProof="0" dirty="0"/>
          </a:p>
        </p:txBody>
      </p:sp>
      <p:sp>
        <p:nvSpPr>
          <p:cNvPr id="4" name="object 13">
            <a:extLst>
              <a:ext uri="{FF2B5EF4-FFF2-40B4-BE49-F238E27FC236}">
                <a16:creationId xmlns:a16="http://schemas.microsoft.com/office/drawing/2014/main" id="{F8484D33-4AF3-3344-6B55-1814910C8BC5}"/>
              </a:ext>
            </a:extLst>
          </p:cNvPr>
          <p:cNvSpPr txBox="1">
            <a:spLocks noGrp="1"/>
          </p:cNvSpPr>
          <p:nvPr/>
        </p:nvSpPr>
        <p:spPr>
          <a:xfrm>
            <a:off x="282756" y="10480625"/>
            <a:ext cx="3715815" cy="421719"/>
          </a:xfrm>
          <a:prstGeom prst="rect">
            <a:avLst/>
          </a:prstGeom>
        </p:spPr>
        <p:txBody>
          <a:bodyPr vert="horz" wrap="square" lIns="0" tIns="6985" rIns="0" bIns="0" rtlCol="0">
            <a:spAutoFit/>
          </a:bodyPr>
          <a:lstStyle>
            <a:defPPr>
              <a:defRPr kern="0"/>
            </a:defPPr>
            <a:lvl1pPr>
              <a:defRPr sz="1150" b="0" i="0">
                <a:solidFill>
                  <a:srgbClr val="A09E9E"/>
                </a:solidFill>
                <a:latin typeface="Brave Sans"/>
                <a:cs typeface="Brave Sans"/>
              </a:defRPr>
            </a:lvl1pPr>
          </a:lstStyle>
          <a:p>
            <a:pPr marL="12700" marR="5080">
              <a:lnSpc>
                <a:spcPct val="120000"/>
              </a:lnSpc>
              <a:spcBef>
                <a:spcPts val="55"/>
              </a:spcBef>
            </a:pPr>
            <a:r>
              <a:rPr lang="en-GB" b="1" noProof="0" dirty="0">
                <a:latin typeface="Brave Sans Bold"/>
                <a:cs typeface="Brave Sans Bold"/>
              </a:rPr>
              <a:t>Absa’s</a:t>
            </a:r>
            <a:r>
              <a:rPr lang="en-GB" b="1" spc="-15" noProof="0" dirty="0">
                <a:latin typeface="Brave Sans Bold"/>
                <a:cs typeface="Brave Sans Bold"/>
              </a:rPr>
              <a:t> </a:t>
            </a:r>
            <a:r>
              <a:rPr lang="en-GB" b="1" noProof="0" dirty="0">
                <a:latin typeface="Brave Sans Bold"/>
                <a:cs typeface="Brave Sans Bold"/>
              </a:rPr>
              <a:t>Merchant</a:t>
            </a:r>
            <a:r>
              <a:rPr lang="en-GB" b="1" spc="-15" noProof="0" dirty="0">
                <a:latin typeface="Brave Sans Bold"/>
                <a:cs typeface="Brave Sans Bold"/>
              </a:rPr>
              <a:t> </a:t>
            </a:r>
            <a:r>
              <a:rPr lang="en-GB" b="1" noProof="0" dirty="0">
                <a:latin typeface="Brave Sans Bold"/>
                <a:cs typeface="Brave Sans Bold"/>
              </a:rPr>
              <a:t>Spend</a:t>
            </a:r>
            <a:r>
              <a:rPr lang="en-GB" b="1" spc="-30" noProof="0" dirty="0">
                <a:latin typeface="Brave Sans Bold"/>
                <a:cs typeface="Brave Sans Bold"/>
              </a:rPr>
              <a:t> </a:t>
            </a:r>
            <a:r>
              <a:rPr lang="en-GB" b="1" noProof="0" dirty="0">
                <a:latin typeface="Brave Sans Bold"/>
                <a:cs typeface="Brave Sans Bold"/>
              </a:rPr>
              <a:t>Analytics: April </a:t>
            </a:r>
            <a:r>
              <a:rPr lang="en-GB" spc="-20" noProof="0" dirty="0"/>
              <a:t>2025 </a:t>
            </a:r>
          </a:p>
          <a:p>
            <a:pPr marL="12700" marR="5080">
              <a:lnSpc>
                <a:spcPct val="120000"/>
              </a:lnSpc>
              <a:spcBef>
                <a:spcPts val="55"/>
              </a:spcBef>
            </a:pPr>
            <a:r>
              <a:rPr lang="en-GB" b="1" noProof="0" dirty="0"/>
              <a:t>Consumer</a:t>
            </a:r>
            <a:r>
              <a:rPr lang="en-GB" b="1" spc="-30" noProof="0" dirty="0"/>
              <a:t> Sector</a:t>
            </a:r>
            <a:endParaRPr lang="en-GB" b="1" spc="-10" noProof="0" dirty="0"/>
          </a:p>
        </p:txBody>
      </p:sp>
      <p:graphicFrame>
        <p:nvGraphicFramePr>
          <p:cNvPr id="5" name="Chart 4">
            <a:extLst>
              <a:ext uri="{FF2B5EF4-FFF2-40B4-BE49-F238E27FC236}">
                <a16:creationId xmlns:a16="http://schemas.microsoft.com/office/drawing/2014/main" id="{D06BFE8E-6C64-8249-696D-4E9C7F89AE1B}"/>
              </a:ext>
            </a:extLst>
          </p:cNvPr>
          <p:cNvGraphicFramePr>
            <a:graphicFrameLocks/>
          </p:cNvGraphicFramePr>
          <p:nvPr>
            <p:extLst>
              <p:ext uri="{D42A27DB-BD31-4B8C-83A1-F6EECF244321}">
                <p14:modId xmlns:p14="http://schemas.microsoft.com/office/powerpoint/2010/main" val="3760308008"/>
              </p:ext>
            </p:extLst>
          </p:nvPr>
        </p:nvGraphicFramePr>
        <p:xfrm>
          <a:off x="9673663" y="838834"/>
          <a:ext cx="5171246" cy="31375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40E527AC-6F11-2429-F648-38049A922FA9}"/>
              </a:ext>
            </a:extLst>
          </p:cNvPr>
          <p:cNvGraphicFramePr>
            <a:graphicFrameLocks/>
          </p:cNvGraphicFramePr>
          <p:nvPr>
            <p:extLst>
              <p:ext uri="{D42A27DB-BD31-4B8C-83A1-F6EECF244321}">
                <p14:modId xmlns:p14="http://schemas.microsoft.com/office/powerpoint/2010/main" val="1578221464"/>
              </p:ext>
            </p:extLst>
          </p:nvPr>
        </p:nvGraphicFramePr>
        <p:xfrm>
          <a:off x="14851942" y="986952"/>
          <a:ext cx="4987038" cy="29236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Table 13">
            <a:extLst>
              <a:ext uri="{FF2B5EF4-FFF2-40B4-BE49-F238E27FC236}">
                <a16:creationId xmlns:a16="http://schemas.microsoft.com/office/drawing/2014/main" id="{FEE54449-2CE8-3AD6-64AF-FF1773CFE665}"/>
              </a:ext>
            </a:extLst>
          </p:cNvPr>
          <p:cNvGraphicFramePr>
            <a:graphicFrameLocks noGrp="1"/>
          </p:cNvGraphicFramePr>
          <p:nvPr>
            <p:extLst>
              <p:ext uri="{D42A27DB-BD31-4B8C-83A1-F6EECF244321}">
                <p14:modId xmlns:p14="http://schemas.microsoft.com/office/powerpoint/2010/main" val="555596047"/>
              </p:ext>
            </p:extLst>
          </p:nvPr>
        </p:nvGraphicFramePr>
        <p:xfrm>
          <a:off x="9673663" y="5101633"/>
          <a:ext cx="6477000" cy="5694680"/>
        </p:xfrm>
        <a:graphic>
          <a:graphicData uri="http://schemas.openxmlformats.org/drawingml/2006/table">
            <a:tbl>
              <a:tblPr/>
              <a:tblGrid>
                <a:gridCol w="2133600">
                  <a:extLst>
                    <a:ext uri="{9D8B030D-6E8A-4147-A177-3AD203B41FA5}">
                      <a16:colId xmlns:a16="http://schemas.microsoft.com/office/drawing/2014/main" val="3968328088"/>
                    </a:ext>
                  </a:extLst>
                </a:gridCol>
                <a:gridCol w="1041400">
                  <a:extLst>
                    <a:ext uri="{9D8B030D-6E8A-4147-A177-3AD203B41FA5}">
                      <a16:colId xmlns:a16="http://schemas.microsoft.com/office/drawing/2014/main" val="4230443029"/>
                    </a:ext>
                  </a:extLst>
                </a:gridCol>
                <a:gridCol w="1041400">
                  <a:extLst>
                    <a:ext uri="{9D8B030D-6E8A-4147-A177-3AD203B41FA5}">
                      <a16:colId xmlns:a16="http://schemas.microsoft.com/office/drawing/2014/main" val="2333562530"/>
                    </a:ext>
                  </a:extLst>
                </a:gridCol>
                <a:gridCol w="1041400">
                  <a:extLst>
                    <a:ext uri="{9D8B030D-6E8A-4147-A177-3AD203B41FA5}">
                      <a16:colId xmlns:a16="http://schemas.microsoft.com/office/drawing/2014/main" val="3490492912"/>
                    </a:ext>
                  </a:extLst>
                </a:gridCol>
                <a:gridCol w="1219200">
                  <a:extLst>
                    <a:ext uri="{9D8B030D-6E8A-4147-A177-3AD203B41FA5}">
                      <a16:colId xmlns:a16="http://schemas.microsoft.com/office/drawing/2014/main" val="3787613287"/>
                    </a:ext>
                  </a:extLst>
                </a:gridCol>
              </a:tblGrid>
              <a:tr h="190500">
                <a:tc>
                  <a:txBody>
                    <a:bodyPr/>
                    <a:lstStyle/>
                    <a:p>
                      <a:pPr algn="l"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Tracked card spending categories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Jan-25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Feb-25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Mar-25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Apr-25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7806421"/>
                  </a:ext>
                </a:extLst>
              </a:tr>
              <a:tr h="184150">
                <a:tc>
                  <a:txBody>
                    <a:bodyPr/>
                    <a:lstStyle/>
                    <a:p>
                      <a:pPr algn="l"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Automotive*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FCFF"/>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DEE1"/>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3F9F7"/>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CFE"/>
                    </a:solidFill>
                  </a:tcPr>
                </a:tc>
                <a:extLst>
                  <a:ext uri="{0D108BD9-81ED-4DB2-BD59-A6C34878D82A}">
                    <a16:rowId xmlns:a16="http://schemas.microsoft.com/office/drawing/2014/main" val="3235570271"/>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Books and newspaper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FCFF"/>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-30%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C1C4"/>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FCFF"/>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F5F8"/>
                    </a:solidFill>
                  </a:tcPr>
                </a:tc>
                <a:extLst>
                  <a:ext uri="{0D108BD9-81ED-4DB2-BD59-A6C34878D82A}">
                    <a16:rowId xmlns:a16="http://schemas.microsoft.com/office/drawing/2014/main" val="2382750429"/>
                  </a:ext>
                </a:extLst>
              </a:tr>
              <a:tr h="184150">
                <a:tc>
                  <a:txBody>
                    <a:bodyPr/>
                    <a:lstStyle/>
                    <a:p>
                      <a:pPr algn="l"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Building and hardware*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DBDE"/>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E7"/>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3F9F7"/>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FBFE"/>
                    </a:solidFill>
                  </a:tcPr>
                </a:tc>
                <a:extLst>
                  <a:ext uri="{0D108BD9-81ED-4DB2-BD59-A6C34878D82A}">
                    <a16:rowId xmlns:a16="http://schemas.microsoft.com/office/drawing/2014/main" val="2216813522"/>
                  </a:ext>
                </a:extLst>
              </a:tr>
              <a:tr h="184150">
                <a:tc>
                  <a:txBody>
                    <a:bodyPr/>
                    <a:lstStyle/>
                    <a:p>
                      <a:pPr algn="l"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Business and professional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DDE0"/>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F8FB"/>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5FAF9"/>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F1F4"/>
                    </a:solidFill>
                  </a:tcPr>
                </a:tc>
                <a:extLst>
                  <a:ext uri="{0D108BD9-81ED-4DB2-BD59-A6C34878D82A}">
                    <a16:rowId xmlns:a16="http://schemas.microsoft.com/office/drawing/2014/main" val="243978803"/>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Care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6FAFA"/>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C5C8"/>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F9F8"/>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FCFF"/>
                    </a:solidFill>
                  </a:tcPr>
                </a:tc>
                <a:extLst>
                  <a:ext uri="{0D108BD9-81ED-4DB2-BD59-A6C34878D82A}">
                    <a16:rowId xmlns:a16="http://schemas.microsoft.com/office/drawing/2014/main" val="2996096304"/>
                  </a:ext>
                </a:extLst>
              </a:tr>
              <a:tr h="184150">
                <a:tc>
                  <a:txBody>
                    <a:bodyPr/>
                    <a:lstStyle/>
                    <a:p>
                      <a:pPr algn="l"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Clothing*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9A1A4"/>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F2F5"/>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3F9F7"/>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FBFD"/>
                    </a:solidFill>
                  </a:tcPr>
                </a:tc>
                <a:extLst>
                  <a:ext uri="{0D108BD9-81ED-4DB2-BD59-A6C34878D82A}">
                    <a16:rowId xmlns:a16="http://schemas.microsoft.com/office/drawing/2014/main" val="4033233012"/>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Commercial and industrial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FCFE"/>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BEE"/>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F9F8"/>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FCFF"/>
                    </a:solidFill>
                  </a:tcPr>
                </a:tc>
                <a:extLst>
                  <a:ext uri="{0D108BD9-81ED-4DB2-BD59-A6C34878D82A}">
                    <a16:rowId xmlns:a16="http://schemas.microsoft.com/office/drawing/2014/main" val="3948931052"/>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Digital print media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5E8"/>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1E4"/>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EF1"/>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FCFF"/>
                    </a:solidFill>
                  </a:tcPr>
                </a:tc>
                <a:extLst>
                  <a:ext uri="{0D108BD9-81ED-4DB2-BD59-A6C34878D82A}">
                    <a16:rowId xmlns:a16="http://schemas.microsoft.com/office/drawing/2014/main" val="3822911241"/>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Domestic and cleaning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FBFD"/>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-30%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C2C4"/>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DF6F2"/>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FCFE"/>
                    </a:solidFill>
                  </a:tcPr>
                </a:tc>
                <a:extLst>
                  <a:ext uri="{0D108BD9-81ED-4DB2-BD59-A6C34878D82A}">
                    <a16:rowId xmlns:a16="http://schemas.microsoft.com/office/drawing/2014/main" val="451080618"/>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Education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494%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63BE7B"/>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-38%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9ACAE"/>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99294"/>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C6C8"/>
                    </a:solidFill>
                  </a:tcPr>
                </a:tc>
                <a:extLst>
                  <a:ext uri="{0D108BD9-81ED-4DB2-BD59-A6C34878D82A}">
                    <a16:rowId xmlns:a16="http://schemas.microsoft.com/office/drawing/2014/main" val="2355671123"/>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Electronic and computers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6E9"/>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F3F6"/>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5FAF9"/>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8EB"/>
                    </a:solidFill>
                  </a:tcPr>
                </a:tc>
                <a:extLst>
                  <a:ext uri="{0D108BD9-81ED-4DB2-BD59-A6C34878D82A}">
                    <a16:rowId xmlns:a16="http://schemas.microsoft.com/office/drawing/2014/main" val="1483353150"/>
                  </a:ext>
                </a:extLst>
              </a:tr>
              <a:tr h="184150">
                <a:tc>
                  <a:txBody>
                    <a:bodyPr/>
                    <a:lstStyle/>
                    <a:p>
                      <a:pPr algn="l"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Food*</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D9DC"/>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F7FA"/>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5FAF9"/>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FCFF"/>
                    </a:solidFill>
                  </a:tcPr>
                </a:tc>
                <a:extLst>
                  <a:ext uri="{0D108BD9-81ED-4DB2-BD59-A6C34878D82A}">
                    <a16:rowId xmlns:a16="http://schemas.microsoft.com/office/drawing/2014/main" val="2830354567"/>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Funeral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FCFE"/>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1E4"/>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5F9F9"/>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FCFF"/>
                    </a:solidFill>
                  </a:tcPr>
                </a:tc>
                <a:extLst>
                  <a:ext uri="{0D108BD9-81ED-4DB2-BD59-A6C34878D82A}">
                    <a16:rowId xmlns:a16="http://schemas.microsoft.com/office/drawing/2014/main" val="1979787698"/>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Gambling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AED"/>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-36%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B2B5"/>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58%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9F4EE"/>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FCFE"/>
                    </a:solidFill>
                  </a:tcPr>
                </a:tc>
                <a:extLst>
                  <a:ext uri="{0D108BD9-81ED-4DB2-BD59-A6C34878D82A}">
                    <a16:rowId xmlns:a16="http://schemas.microsoft.com/office/drawing/2014/main" val="2866712941"/>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Games and gaming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98E90"/>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BEE"/>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F9F8"/>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FBFC"/>
                    </a:solidFill>
                  </a:tcPr>
                </a:tc>
                <a:extLst>
                  <a:ext uri="{0D108BD9-81ED-4DB2-BD59-A6C34878D82A}">
                    <a16:rowId xmlns:a16="http://schemas.microsoft.com/office/drawing/2014/main" val="1365854842"/>
                  </a:ext>
                </a:extLst>
              </a:tr>
              <a:tr h="184150">
                <a:tc>
                  <a:txBody>
                    <a:bodyPr/>
                    <a:lstStyle/>
                    <a:p>
                      <a:pPr algn="l"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Garages*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FCFF"/>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DFE1"/>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32%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8F5"/>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FAFD"/>
                    </a:solidFill>
                  </a:tcPr>
                </a:tc>
                <a:extLst>
                  <a:ext uri="{0D108BD9-81ED-4DB2-BD59-A6C34878D82A}">
                    <a16:rowId xmlns:a16="http://schemas.microsoft.com/office/drawing/2014/main" val="1645682358"/>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Government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6FAFA"/>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DFE2"/>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5FAF9"/>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FCFF"/>
                    </a:solidFill>
                  </a:tcPr>
                </a:tc>
                <a:extLst>
                  <a:ext uri="{0D108BD9-81ED-4DB2-BD59-A6C34878D82A}">
                    <a16:rowId xmlns:a16="http://schemas.microsoft.com/office/drawing/2014/main" val="3823907695"/>
                  </a:ext>
                </a:extLst>
              </a:tr>
              <a:tr h="184150">
                <a:tc>
                  <a:txBody>
                    <a:bodyPr/>
                    <a:lstStyle/>
                    <a:p>
                      <a:pPr algn="l"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Health and beauty*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D7DA"/>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0E3"/>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33%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0F8F5"/>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FCFF"/>
                    </a:solidFill>
                  </a:tcPr>
                </a:tc>
                <a:extLst>
                  <a:ext uri="{0D108BD9-81ED-4DB2-BD59-A6C34878D82A}">
                    <a16:rowId xmlns:a16="http://schemas.microsoft.com/office/drawing/2014/main" val="1296673084"/>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Health practitioner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5FAF9"/>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F6F9"/>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7FAFB"/>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F9FC"/>
                    </a:solidFill>
                  </a:tcPr>
                </a:tc>
                <a:extLst>
                  <a:ext uri="{0D108BD9-81ED-4DB2-BD59-A6C34878D82A}">
                    <a16:rowId xmlns:a16="http://schemas.microsoft.com/office/drawing/2014/main" val="850296786"/>
                  </a:ext>
                </a:extLst>
              </a:tr>
              <a:tr h="184150">
                <a:tc>
                  <a:txBody>
                    <a:bodyPr/>
                    <a:lstStyle/>
                    <a:p>
                      <a:pPr algn="l"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Home and garden*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C6C8"/>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FBFE"/>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F9F8"/>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F1F4"/>
                    </a:solidFill>
                  </a:tcPr>
                </a:tc>
                <a:extLst>
                  <a:ext uri="{0D108BD9-81ED-4DB2-BD59-A6C34878D82A}">
                    <a16:rowId xmlns:a16="http://schemas.microsoft.com/office/drawing/2014/main" val="3660924130"/>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Medical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9FBFC"/>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F8FB"/>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38%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FF7F4"/>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DBDE"/>
                    </a:solidFill>
                  </a:tcPr>
                </a:tc>
                <a:extLst>
                  <a:ext uri="{0D108BD9-81ED-4DB2-BD59-A6C34878D82A}">
                    <a16:rowId xmlns:a16="http://schemas.microsoft.com/office/drawing/2014/main" val="2645667477"/>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NGO – social and religious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-52%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888A"/>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DFE2"/>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52%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5F0"/>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FBFD"/>
                    </a:solidFill>
                  </a:tcPr>
                </a:tc>
                <a:extLst>
                  <a:ext uri="{0D108BD9-81ED-4DB2-BD59-A6C34878D82A}">
                    <a16:rowId xmlns:a16="http://schemas.microsoft.com/office/drawing/2014/main" val="4266906294"/>
                  </a:ext>
                </a:extLst>
              </a:tr>
              <a:tr h="184150">
                <a:tc>
                  <a:txBody>
                    <a:bodyPr/>
                    <a:lstStyle/>
                    <a:p>
                      <a:pPr algn="l"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Speciality*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9A3A5"/>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AED"/>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31%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8F6"/>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FCFE"/>
                    </a:solidFill>
                  </a:tcPr>
                </a:tc>
                <a:extLst>
                  <a:ext uri="{0D108BD9-81ED-4DB2-BD59-A6C34878D82A}">
                    <a16:rowId xmlns:a16="http://schemas.microsoft.com/office/drawing/2014/main" val="938452236"/>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Sports; outdoors and travel</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D3D6"/>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-31%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BEC1"/>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43%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DF6F2"/>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F6F9"/>
                    </a:solidFill>
                  </a:tcPr>
                </a:tc>
                <a:extLst>
                  <a:ext uri="{0D108BD9-81ED-4DB2-BD59-A6C34878D82A}">
                    <a16:rowId xmlns:a16="http://schemas.microsoft.com/office/drawing/2014/main" val="3296548875"/>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Stationery and office furniture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52%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5F0"/>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-65%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696B"/>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7FAFB"/>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F2F5"/>
                    </a:solidFill>
                  </a:tcPr>
                </a:tc>
                <a:extLst>
                  <a:ext uri="{0D108BD9-81ED-4DB2-BD59-A6C34878D82A}">
                    <a16:rowId xmlns:a16="http://schemas.microsoft.com/office/drawing/2014/main" val="2651378137"/>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Telecommunication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DADC"/>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FCFF"/>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5F9F9"/>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FCFF"/>
                    </a:solidFill>
                  </a:tcPr>
                </a:tc>
                <a:extLst>
                  <a:ext uri="{0D108BD9-81ED-4DB2-BD59-A6C34878D82A}">
                    <a16:rowId xmlns:a16="http://schemas.microsoft.com/office/drawing/2014/main" val="1311077151"/>
                  </a:ext>
                </a:extLst>
              </a:tr>
              <a:tr h="184150">
                <a:tc>
                  <a:txBody>
                    <a:bodyPr/>
                    <a:lstStyle/>
                    <a:p>
                      <a:pPr algn="l" fontAlgn="b"/>
                      <a:r>
                        <a:rPr lang="en-GB" sz="1100" b="1" i="0" u="none" strike="noStrike" noProof="0" dirty="0">
                          <a:solidFill>
                            <a:srgbClr val="000000"/>
                          </a:solidFill>
                          <a:effectLst/>
                          <a:latin typeface="Brave Sans" panose="020B0504020101010102" pitchFamily="34" charset="0"/>
                          <a:cs typeface="Brave Sans" panose="020B0504020101010102" pitchFamily="34" charset="0"/>
                        </a:rPr>
                        <a:t>Tourism*</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F7FA"/>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D6D8"/>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32%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8F5"/>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FCFF"/>
                    </a:solidFill>
                  </a:tcPr>
                </a:tc>
                <a:extLst>
                  <a:ext uri="{0D108BD9-81ED-4DB2-BD59-A6C34878D82A}">
                    <a16:rowId xmlns:a16="http://schemas.microsoft.com/office/drawing/2014/main" val="737006566"/>
                  </a:ext>
                </a:extLst>
              </a:tr>
              <a:tr h="18415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Transportation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189%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1E4CC"/>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54%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5F0"/>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17%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5FAF9"/>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FCFE"/>
                    </a:solidFill>
                  </a:tcPr>
                </a:tc>
                <a:extLst>
                  <a:ext uri="{0D108BD9-81ED-4DB2-BD59-A6C34878D82A}">
                    <a16:rowId xmlns:a16="http://schemas.microsoft.com/office/drawing/2014/main" val="2477508727"/>
                  </a:ext>
                </a:extLst>
              </a:tr>
              <a:tr h="190500">
                <a:tc>
                  <a:txBody>
                    <a:bodyPr/>
                    <a:lstStyle/>
                    <a:p>
                      <a:pPr algn="l"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Warehousing and storage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-38%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9ABAE"/>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-22%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AD6D9"/>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FBFC"/>
                    </a:solidFill>
                  </a:tcPr>
                </a:tc>
                <a:tc>
                  <a:txBody>
                    <a:bodyPr/>
                    <a:lstStyle/>
                    <a:p>
                      <a:pPr algn="r" fontAlgn="b"/>
                      <a:r>
                        <a:rPr lang="en-GB" sz="11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AFD"/>
                    </a:solidFill>
                  </a:tcPr>
                </a:tc>
                <a:extLst>
                  <a:ext uri="{0D108BD9-81ED-4DB2-BD59-A6C34878D82A}">
                    <a16:rowId xmlns:a16="http://schemas.microsoft.com/office/drawing/2014/main" val="2611795490"/>
                  </a:ext>
                </a:extLst>
              </a:tr>
            </a:tbl>
          </a:graphicData>
        </a:graphic>
      </p:graphicFrame>
      <p:sp>
        <p:nvSpPr>
          <p:cNvPr id="17" name="TextBox 16">
            <a:extLst>
              <a:ext uri="{FF2B5EF4-FFF2-40B4-BE49-F238E27FC236}">
                <a16:creationId xmlns:a16="http://schemas.microsoft.com/office/drawing/2014/main" id="{22F34F93-7646-4ABC-30BA-AE4237E86577}"/>
              </a:ext>
            </a:extLst>
          </p:cNvPr>
          <p:cNvSpPr txBox="1"/>
          <p:nvPr/>
        </p:nvSpPr>
        <p:spPr>
          <a:xfrm>
            <a:off x="328476" y="1730524"/>
            <a:ext cx="7901126" cy="7971413"/>
          </a:xfrm>
          <a:prstGeom prst="rect">
            <a:avLst/>
          </a:prstGeom>
          <a:noFill/>
        </p:spPr>
        <p:txBody>
          <a:bodyPr wrap="square">
            <a:spAutoFit/>
          </a:bodyPr>
          <a:lstStyle/>
          <a:p>
            <a:r>
              <a:rPr lang="en-GB" sz="1600" noProof="0" dirty="0">
                <a:latin typeface="Brave Sans" panose="020B0504020101010102" pitchFamily="34" charset="0"/>
                <a:cs typeface="Brave Sans" panose="020B0504020101010102" pitchFamily="34" charset="0"/>
              </a:rPr>
              <a:t>The brief glimmer of positive card spending and transaction volume growth observed in March 2025 proved to be fleeting. April, a month that was boosted by numerous public holidays creating long weekends, saw a significant reversal in card activity. Card spending declined by 5% and transaction volumes by a notable 7%. A key factor was the timing of the Easter weekend, which occurred before payday for many South Africans. While there was a slight uptick in spending in core categories such as food, clothing and specialty goods (including alcoholic beverages) just before Good Friday, this activity was insufficient to counteract the overall negative trend. This mirrors a pattern observed during events like Black Friday, where pre-payday timing has historically led to subdued consumer enthusiasm. Despite retailers' efforts to stimulate spending with month-long Easter specials, our data indicates that this year's Easter weekend simply didn't deliver the same boost as the previous year, when the holiday aligned more favourably with pay cycles. </a:t>
            </a:r>
          </a:p>
          <a:p>
            <a:endParaRPr lang="en-GB" sz="1600" noProof="0" dirty="0">
              <a:latin typeface="Brave Sans" panose="020B0504020101010102" pitchFamily="34" charset="0"/>
              <a:cs typeface="Brave Sans" panose="020B0504020101010102" pitchFamily="34" charset="0"/>
            </a:endParaRPr>
          </a:p>
          <a:p>
            <a:r>
              <a:rPr lang="en-GB" sz="1600" noProof="0" dirty="0">
                <a:latin typeface="Brave Sans" panose="020B0504020101010102" pitchFamily="34" charset="0"/>
                <a:cs typeface="Brave Sans" panose="020B0504020101010102" pitchFamily="34" charset="0"/>
              </a:rPr>
              <a:t>The data reveals a performance that deviates sharply from typical long weekend behaviour, with restaurants experiencing a 2% decline and the tourism sector a 7% decline. What does this tell us? The figures strongly suggest a consumer base that is heavily reliant on their monthly salaries, effectively living from pay cheque to pay cheque. This reliance leads to overall muted card spending, as discretionary funds are scarce until after payday.</a:t>
            </a:r>
          </a:p>
          <a:p>
            <a:endParaRPr lang="en-GB" sz="1600" noProof="0" dirty="0">
              <a:latin typeface="Brave Sans" panose="020B0504020101010102" pitchFamily="34" charset="0"/>
              <a:cs typeface="Brave Sans" panose="020B0504020101010102" pitchFamily="34" charset="0"/>
            </a:endParaRPr>
          </a:p>
          <a:p>
            <a:r>
              <a:rPr lang="en-GB" sz="1600" noProof="0" dirty="0">
                <a:latin typeface="Brave Sans" panose="020B0504020101010102" pitchFamily="34" charset="0"/>
                <a:cs typeface="Brave Sans" panose="020B0504020101010102" pitchFamily="34" charset="0"/>
              </a:rPr>
              <a:t>While the broader picture is one of decline, a few niche categories did manage to result in positive growth. Games and gaming saw a 6% increase; social and religious services rose by 3%; and clothing managed a modest 2% uptick. However, it's crucial to note that these categories typically have a low base and do not significantly influence the overall card spending landscape. The growth in social and religious services is understandable given the religious holidays in April and driven by the increasing adoption of digital payment methods by churches and NGOs.</a:t>
            </a:r>
          </a:p>
          <a:p>
            <a:endParaRPr lang="en-GB" sz="1600" noProof="0" dirty="0">
              <a:latin typeface="Brave Sans" panose="020B0504020101010102" pitchFamily="34" charset="0"/>
              <a:cs typeface="Brave Sans" panose="020B0504020101010102" pitchFamily="34" charset="0"/>
            </a:endParaRPr>
          </a:p>
          <a:p>
            <a:r>
              <a:rPr lang="en-GB" sz="1600" noProof="0" dirty="0">
                <a:latin typeface="Brave Sans" panose="020B0504020101010102" pitchFamily="34" charset="0"/>
                <a:cs typeface="Brave Sans" panose="020B0504020101010102" pitchFamily="34" charset="0"/>
              </a:rPr>
              <a:t>April's spending figures serve as a sobering reminder of the prevailing economic pressures on South African households and the profound impact that payday cycles have on consumer behaviour.</a:t>
            </a:r>
          </a:p>
        </p:txBody>
      </p:sp>
    </p:spTree>
    <p:extLst>
      <p:ext uri="{BB962C8B-B14F-4D97-AF65-F5344CB8AC3E}">
        <p14:creationId xmlns:p14="http://schemas.microsoft.com/office/powerpoint/2010/main" val="2647000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5BCC3-FFAB-6D21-60C8-92A888B25064}"/>
            </a:ext>
          </a:extLst>
        </p:cNvPr>
        <p:cNvGrpSpPr/>
        <p:nvPr/>
      </p:nvGrpSpPr>
      <p:grpSpPr>
        <a:xfrm>
          <a:off x="0" y="0"/>
          <a:ext cx="0" cy="0"/>
          <a:chOff x="0" y="0"/>
          <a:chExt cx="0" cy="0"/>
        </a:xfrm>
      </p:grpSpPr>
      <p:sp>
        <p:nvSpPr>
          <p:cNvPr id="102" name="object 102">
            <a:extLst>
              <a:ext uri="{FF2B5EF4-FFF2-40B4-BE49-F238E27FC236}">
                <a16:creationId xmlns:a16="http://schemas.microsoft.com/office/drawing/2014/main" id="{97577D4D-F791-77E8-E167-82C2CEFA3D44}"/>
              </a:ext>
            </a:extLst>
          </p:cNvPr>
          <p:cNvSpPr txBox="1">
            <a:spLocks noGrp="1"/>
          </p:cNvSpPr>
          <p:nvPr>
            <p:ph type="title"/>
          </p:nvPr>
        </p:nvSpPr>
        <p:spPr>
          <a:xfrm>
            <a:off x="253630" y="255951"/>
            <a:ext cx="10495915" cy="678421"/>
          </a:xfrm>
          <a:prstGeom prst="rect">
            <a:avLst/>
          </a:prstGeom>
        </p:spPr>
        <p:txBody>
          <a:bodyPr vert="horz" wrap="square" lIns="0" tIns="69880" rIns="0" bIns="0" rtlCol="0" anchor="t">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lang="en-GB" spc="-20" noProof="0" dirty="0">
                <a:solidFill>
                  <a:srgbClr val="DC0037"/>
                </a:solidFill>
              </a:rPr>
              <a:t>Heat map | Day-to-day </a:t>
            </a:r>
            <a:r>
              <a:rPr lang="en-GB" spc="-20" dirty="0">
                <a:solidFill>
                  <a:srgbClr val="DC0037"/>
                </a:solidFill>
              </a:rPr>
              <a:t>s</a:t>
            </a:r>
            <a:r>
              <a:rPr lang="en-GB" spc="-20" noProof="0" dirty="0">
                <a:solidFill>
                  <a:srgbClr val="DC0037"/>
                </a:solidFill>
              </a:rPr>
              <a:t>pend: April 2025 </a:t>
            </a:r>
            <a:endParaRPr lang="en-GB" b="0" spc="-20" noProof="0" dirty="0">
              <a:solidFill>
                <a:srgbClr val="DC0037"/>
              </a:solidFill>
              <a:highlight>
                <a:srgbClr val="FFFF00"/>
              </a:highlight>
              <a:latin typeface="Brave Sans"/>
              <a:cs typeface="Brave Sans"/>
            </a:endParaRPr>
          </a:p>
        </p:txBody>
      </p:sp>
      <p:sp>
        <p:nvSpPr>
          <p:cNvPr id="13" name="object 127">
            <a:extLst>
              <a:ext uri="{FF2B5EF4-FFF2-40B4-BE49-F238E27FC236}">
                <a16:creationId xmlns:a16="http://schemas.microsoft.com/office/drawing/2014/main" id="{D62EB781-606D-8233-4213-B3B609116D1B}"/>
              </a:ext>
            </a:extLst>
          </p:cNvPr>
          <p:cNvSpPr txBox="1"/>
          <p:nvPr/>
        </p:nvSpPr>
        <p:spPr>
          <a:xfrm>
            <a:off x="478372" y="9960815"/>
            <a:ext cx="2047598" cy="275075"/>
          </a:xfrm>
          <a:prstGeom prst="rect">
            <a:avLst/>
          </a:prstGeom>
        </p:spPr>
        <p:txBody>
          <a:bodyPr vert="horz" wrap="square" lIns="0" tIns="15875" rIns="0" bIns="0" rtlCol="0" anchor="t">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lang="en-GB" sz="800" b="1" i="0" u="none" strike="noStrike" kern="0" cap="none" spc="0" normalizeH="0" baseline="0" noProof="0" dirty="0">
                <a:ln>
                  <a:noFill/>
                </a:ln>
                <a:solidFill>
                  <a:srgbClr val="DB1437"/>
                </a:solidFill>
                <a:effectLst/>
                <a:uLnTx/>
                <a:uFillTx/>
                <a:latin typeface="Brave Sans Bold"/>
                <a:cs typeface="Brave Sans Bold"/>
              </a:rPr>
              <a:t>Table 2</a:t>
            </a:r>
          </a:p>
          <a:p>
            <a:pPr marL="12700" marR="0" lvl="0" indent="0" defTabSz="914400" eaLnBrk="1" fontAlgn="auto" latinLnBrk="0" hangingPunct="1">
              <a:lnSpc>
                <a:spcPct val="100000"/>
              </a:lnSpc>
              <a:spcBef>
                <a:spcPts val="125"/>
              </a:spcBef>
              <a:spcAft>
                <a:spcPts val="0"/>
              </a:spcAft>
              <a:buClrTx/>
              <a:buSzTx/>
              <a:buFontTx/>
              <a:buNone/>
              <a:tabLst/>
              <a:defRPr/>
            </a:pPr>
            <a:r>
              <a:rPr kumimoji="0" lang="en-GB" sz="800" b="1" i="0" u="none" strike="noStrike" kern="0" cap="none" spc="0" normalizeH="0" baseline="0" noProof="0" dirty="0">
                <a:ln>
                  <a:noFill/>
                </a:ln>
                <a:solidFill>
                  <a:srgbClr val="DB1437"/>
                </a:solidFill>
                <a:effectLst/>
                <a:uLnTx/>
                <a:uFillTx/>
                <a:latin typeface="Brave Sans Bold"/>
                <a:cs typeface="Brave Sans Bold"/>
              </a:rPr>
              <a:t>Source:</a:t>
            </a:r>
            <a:r>
              <a:rPr kumimoji="0" lang="en-GB" sz="800" b="1" i="0" u="none" strike="noStrike" kern="0" cap="none" spc="75" normalizeH="0" baseline="0" noProof="0" dirty="0">
                <a:ln>
                  <a:noFill/>
                </a:ln>
                <a:solidFill>
                  <a:srgbClr val="DB1437"/>
                </a:solidFill>
                <a:effectLst/>
                <a:uLnTx/>
                <a:uFillTx/>
                <a:latin typeface="Brave Sans Bold"/>
                <a:cs typeface="Brave Sans Bold"/>
              </a:rPr>
              <a:t> </a:t>
            </a:r>
            <a:r>
              <a:rPr kumimoji="0" lang="en-GB" sz="800" b="0" i="0" u="none" strike="noStrike" kern="0" cap="none" spc="0" normalizeH="0" baseline="0" noProof="0" dirty="0">
                <a:ln>
                  <a:noFill/>
                </a:ln>
                <a:solidFill>
                  <a:srgbClr val="DB1437"/>
                </a:solidFill>
                <a:effectLst/>
                <a:uLnTx/>
                <a:uFillTx/>
                <a:latin typeface="Brave Sans"/>
                <a:cs typeface="Brave Sans"/>
              </a:rPr>
              <a:t>Absa’s</a:t>
            </a:r>
            <a:r>
              <a:rPr kumimoji="0" lang="en-GB" sz="800" b="0" i="0" u="none" strike="noStrike" kern="0" cap="none" spc="75" normalizeH="0" baseline="0" noProof="0" dirty="0">
                <a:ln>
                  <a:noFill/>
                </a:ln>
                <a:solidFill>
                  <a:srgbClr val="DB1437"/>
                </a:solidFill>
                <a:effectLst/>
                <a:uLnTx/>
                <a:uFillTx/>
                <a:latin typeface="Brave Sans"/>
                <a:cs typeface="Brave Sans"/>
              </a:rPr>
              <a:t> </a:t>
            </a:r>
            <a:r>
              <a:rPr kumimoji="0" lang="en-GB" sz="800" b="0" i="0" u="none" strike="noStrike" kern="0" cap="none" spc="0" normalizeH="0" baseline="0" noProof="0" dirty="0">
                <a:ln>
                  <a:noFill/>
                </a:ln>
                <a:solidFill>
                  <a:srgbClr val="DB1437"/>
                </a:solidFill>
                <a:effectLst/>
                <a:uLnTx/>
                <a:uFillTx/>
                <a:latin typeface="Brave Sans"/>
                <a:cs typeface="Brave Sans"/>
              </a:rPr>
              <a:t>Merchant</a:t>
            </a:r>
            <a:r>
              <a:rPr kumimoji="0" lang="en-GB" sz="800" b="0" i="0" u="none" strike="noStrike" kern="0" cap="none" spc="75" normalizeH="0" baseline="0" noProof="0" dirty="0">
                <a:ln>
                  <a:noFill/>
                </a:ln>
                <a:solidFill>
                  <a:srgbClr val="DB1437"/>
                </a:solidFill>
                <a:effectLst/>
                <a:uLnTx/>
                <a:uFillTx/>
                <a:latin typeface="Brave Sans"/>
                <a:cs typeface="Brave Sans"/>
              </a:rPr>
              <a:t> </a:t>
            </a:r>
            <a:r>
              <a:rPr kumimoji="0" lang="en-GB" sz="800" b="0" i="0" u="none" strike="noStrike" kern="0" cap="none" spc="0" normalizeH="0" baseline="0" noProof="0" dirty="0">
                <a:ln>
                  <a:noFill/>
                </a:ln>
                <a:solidFill>
                  <a:srgbClr val="DB1437"/>
                </a:solidFill>
                <a:effectLst/>
                <a:uLnTx/>
                <a:uFillTx/>
                <a:latin typeface="Brave Sans"/>
                <a:cs typeface="Brave Sans"/>
              </a:rPr>
              <a:t>Spend</a:t>
            </a:r>
            <a:r>
              <a:rPr kumimoji="0" lang="en-GB" sz="800" b="0" i="0" u="none" strike="noStrike" kern="0" cap="none" spc="45" normalizeH="0" baseline="0" noProof="0" dirty="0">
                <a:ln>
                  <a:noFill/>
                </a:ln>
                <a:solidFill>
                  <a:srgbClr val="DB1437"/>
                </a:solidFill>
                <a:effectLst/>
                <a:uLnTx/>
                <a:uFillTx/>
                <a:latin typeface="Brave Sans"/>
                <a:cs typeface="Brave Sans"/>
              </a:rPr>
              <a:t> </a:t>
            </a:r>
            <a:r>
              <a:rPr kumimoji="0" lang="en-GB" sz="800" b="0" i="0" u="none" strike="noStrike" kern="0" cap="none" spc="-10" normalizeH="0" baseline="0" noProof="0" dirty="0">
                <a:ln>
                  <a:noFill/>
                </a:ln>
                <a:solidFill>
                  <a:srgbClr val="DB1437"/>
                </a:solidFill>
                <a:effectLst/>
                <a:uLnTx/>
                <a:uFillTx/>
                <a:latin typeface="Brave Sans"/>
                <a:cs typeface="Brave Sans"/>
              </a:rPr>
              <a:t>Analytics</a:t>
            </a:r>
          </a:p>
        </p:txBody>
      </p:sp>
      <p:sp>
        <p:nvSpPr>
          <p:cNvPr id="3" name="Slide Number Placeholder 2">
            <a:extLst>
              <a:ext uri="{FF2B5EF4-FFF2-40B4-BE49-F238E27FC236}">
                <a16:creationId xmlns:a16="http://schemas.microsoft.com/office/drawing/2014/main" id="{5ABE090A-9EFD-27C9-E097-4E1A6293D10A}"/>
              </a:ext>
            </a:extLst>
          </p:cNvPr>
          <p:cNvSpPr>
            <a:spLocks noGrp="1"/>
          </p:cNvSpPr>
          <p:nvPr>
            <p:ph type="sldNum" sz="quarter" idx="7"/>
          </p:nvPr>
        </p:nvSpPr>
        <p:spPr/>
        <p:txBody>
          <a:bodyPr/>
          <a:lstStyle/>
          <a:p>
            <a:fld id="{B6F15528-21DE-4FAA-801E-634DDDAF4B2B}" type="slidenum">
              <a:rPr lang="en-GB" noProof="0" smtClean="0"/>
              <a:t>5</a:t>
            </a:fld>
            <a:endParaRPr lang="en-GB" noProof="0" dirty="0"/>
          </a:p>
        </p:txBody>
      </p:sp>
      <p:sp>
        <p:nvSpPr>
          <p:cNvPr id="5" name="object 13">
            <a:extLst>
              <a:ext uri="{FF2B5EF4-FFF2-40B4-BE49-F238E27FC236}">
                <a16:creationId xmlns:a16="http://schemas.microsoft.com/office/drawing/2014/main" id="{3A054CEB-347E-9976-7ED5-6B2C02EA763A}"/>
              </a:ext>
            </a:extLst>
          </p:cNvPr>
          <p:cNvSpPr txBox="1">
            <a:spLocks noGrp="1"/>
          </p:cNvSpPr>
          <p:nvPr/>
        </p:nvSpPr>
        <p:spPr>
          <a:xfrm>
            <a:off x="282756" y="10480625"/>
            <a:ext cx="3715815" cy="421719"/>
          </a:xfrm>
          <a:prstGeom prst="rect">
            <a:avLst/>
          </a:prstGeom>
        </p:spPr>
        <p:txBody>
          <a:bodyPr vert="horz" wrap="square" lIns="0" tIns="6985" rIns="0" bIns="0" rtlCol="0">
            <a:spAutoFit/>
          </a:bodyPr>
          <a:lstStyle>
            <a:defPPr>
              <a:defRPr kern="0"/>
            </a:defPPr>
            <a:lvl1pPr>
              <a:defRPr sz="1150" b="0" i="0">
                <a:solidFill>
                  <a:srgbClr val="A09E9E"/>
                </a:solidFill>
                <a:latin typeface="Brave Sans"/>
                <a:cs typeface="Brave Sans"/>
              </a:defRPr>
            </a:lvl1pPr>
          </a:lstStyle>
          <a:p>
            <a:pPr marL="12700" marR="5080">
              <a:lnSpc>
                <a:spcPct val="120000"/>
              </a:lnSpc>
              <a:spcBef>
                <a:spcPts val="55"/>
              </a:spcBef>
            </a:pPr>
            <a:r>
              <a:rPr lang="en-GB" b="1" noProof="0" dirty="0">
                <a:latin typeface="Brave Sans Bold"/>
                <a:cs typeface="Brave Sans Bold"/>
              </a:rPr>
              <a:t>Absa’s</a:t>
            </a:r>
            <a:r>
              <a:rPr lang="en-GB" b="1" spc="-15" noProof="0" dirty="0">
                <a:latin typeface="Brave Sans Bold"/>
                <a:cs typeface="Brave Sans Bold"/>
              </a:rPr>
              <a:t> </a:t>
            </a:r>
            <a:r>
              <a:rPr lang="en-GB" b="1" noProof="0" dirty="0">
                <a:latin typeface="Brave Sans Bold"/>
                <a:cs typeface="Brave Sans Bold"/>
              </a:rPr>
              <a:t>Merchant</a:t>
            </a:r>
            <a:r>
              <a:rPr lang="en-GB" b="1" spc="-15" noProof="0" dirty="0">
                <a:latin typeface="Brave Sans Bold"/>
                <a:cs typeface="Brave Sans Bold"/>
              </a:rPr>
              <a:t> </a:t>
            </a:r>
            <a:r>
              <a:rPr lang="en-GB" b="1" noProof="0" dirty="0">
                <a:latin typeface="Brave Sans Bold"/>
                <a:cs typeface="Brave Sans Bold"/>
              </a:rPr>
              <a:t>Spend</a:t>
            </a:r>
            <a:r>
              <a:rPr lang="en-GB" b="1" spc="-30" noProof="0" dirty="0">
                <a:latin typeface="Brave Sans Bold"/>
                <a:cs typeface="Brave Sans Bold"/>
              </a:rPr>
              <a:t> </a:t>
            </a:r>
            <a:r>
              <a:rPr lang="en-GB" b="1" noProof="0" dirty="0">
                <a:latin typeface="Brave Sans Bold"/>
                <a:cs typeface="Brave Sans Bold"/>
              </a:rPr>
              <a:t>Analytics: April </a:t>
            </a:r>
            <a:r>
              <a:rPr lang="en-GB" spc="-20" noProof="0" dirty="0"/>
              <a:t>2025 </a:t>
            </a:r>
          </a:p>
          <a:p>
            <a:pPr marL="12700" marR="5080">
              <a:lnSpc>
                <a:spcPct val="120000"/>
              </a:lnSpc>
              <a:spcBef>
                <a:spcPts val="55"/>
              </a:spcBef>
            </a:pPr>
            <a:r>
              <a:rPr lang="en-GB" b="1" noProof="0" dirty="0"/>
              <a:t>Consumer</a:t>
            </a:r>
            <a:r>
              <a:rPr lang="en-GB" b="1" spc="-30" noProof="0" dirty="0"/>
              <a:t> Sector</a:t>
            </a:r>
            <a:endParaRPr lang="en-GB" b="1" spc="-10" noProof="0" dirty="0"/>
          </a:p>
        </p:txBody>
      </p:sp>
      <p:graphicFrame>
        <p:nvGraphicFramePr>
          <p:cNvPr id="7" name="Table 6">
            <a:extLst>
              <a:ext uri="{FF2B5EF4-FFF2-40B4-BE49-F238E27FC236}">
                <a16:creationId xmlns:a16="http://schemas.microsoft.com/office/drawing/2014/main" id="{C296552E-4C6C-3CDA-5FBE-4253E4D72188}"/>
              </a:ext>
            </a:extLst>
          </p:cNvPr>
          <p:cNvGraphicFramePr>
            <a:graphicFrameLocks noGrp="1"/>
          </p:cNvGraphicFramePr>
          <p:nvPr>
            <p:extLst>
              <p:ext uri="{D42A27DB-BD31-4B8C-83A1-F6EECF244321}">
                <p14:modId xmlns:p14="http://schemas.microsoft.com/office/powerpoint/2010/main" val="2219521645"/>
              </p:ext>
            </p:extLst>
          </p:nvPr>
        </p:nvGraphicFramePr>
        <p:xfrm>
          <a:off x="478372" y="1638228"/>
          <a:ext cx="16910468" cy="8077859"/>
        </p:xfrm>
        <a:graphic>
          <a:graphicData uri="http://schemas.openxmlformats.org/drawingml/2006/table">
            <a:tbl>
              <a:tblPr/>
              <a:tblGrid>
                <a:gridCol w="1380999">
                  <a:extLst>
                    <a:ext uri="{9D8B030D-6E8A-4147-A177-3AD203B41FA5}">
                      <a16:colId xmlns:a16="http://schemas.microsoft.com/office/drawing/2014/main" val="3924255756"/>
                    </a:ext>
                  </a:extLst>
                </a:gridCol>
                <a:gridCol w="825892">
                  <a:extLst>
                    <a:ext uri="{9D8B030D-6E8A-4147-A177-3AD203B41FA5}">
                      <a16:colId xmlns:a16="http://schemas.microsoft.com/office/drawing/2014/main" val="554589122"/>
                    </a:ext>
                  </a:extLst>
                </a:gridCol>
                <a:gridCol w="3154634">
                  <a:extLst>
                    <a:ext uri="{9D8B030D-6E8A-4147-A177-3AD203B41FA5}">
                      <a16:colId xmlns:a16="http://schemas.microsoft.com/office/drawing/2014/main" val="1450670871"/>
                    </a:ext>
                  </a:extLst>
                </a:gridCol>
                <a:gridCol w="1340381">
                  <a:extLst>
                    <a:ext uri="{9D8B030D-6E8A-4147-A177-3AD203B41FA5}">
                      <a16:colId xmlns:a16="http://schemas.microsoft.com/office/drawing/2014/main" val="3331296150"/>
                    </a:ext>
                  </a:extLst>
                </a:gridCol>
                <a:gridCol w="1733018">
                  <a:extLst>
                    <a:ext uri="{9D8B030D-6E8A-4147-A177-3AD203B41FA5}">
                      <a16:colId xmlns:a16="http://schemas.microsoft.com/office/drawing/2014/main" val="2565760080"/>
                    </a:ext>
                  </a:extLst>
                </a:gridCol>
                <a:gridCol w="1096675">
                  <a:extLst>
                    <a:ext uri="{9D8B030D-6E8A-4147-A177-3AD203B41FA5}">
                      <a16:colId xmlns:a16="http://schemas.microsoft.com/office/drawing/2014/main" val="1999091385"/>
                    </a:ext>
                  </a:extLst>
                </a:gridCol>
                <a:gridCol w="1083137">
                  <a:extLst>
                    <a:ext uri="{9D8B030D-6E8A-4147-A177-3AD203B41FA5}">
                      <a16:colId xmlns:a16="http://schemas.microsoft.com/office/drawing/2014/main" val="1603307229"/>
                    </a:ext>
                  </a:extLst>
                </a:gridCol>
                <a:gridCol w="2030881">
                  <a:extLst>
                    <a:ext uri="{9D8B030D-6E8A-4147-A177-3AD203B41FA5}">
                      <a16:colId xmlns:a16="http://schemas.microsoft.com/office/drawing/2014/main" val="2151848000"/>
                    </a:ext>
                  </a:extLst>
                </a:gridCol>
                <a:gridCol w="1218529">
                  <a:extLst>
                    <a:ext uri="{9D8B030D-6E8A-4147-A177-3AD203B41FA5}">
                      <a16:colId xmlns:a16="http://schemas.microsoft.com/office/drawing/2014/main" val="1504806740"/>
                    </a:ext>
                  </a:extLst>
                </a:gridCol>
                <a:gridCol w="1597627">
                  <a:extLst>
                    <a:ext uri="{9D8B030D-6E8A-4147-A177-3AD203B41FA5}">
                      <a16:colId xmlns:a16="http://schemas.microsoft.com/office/drawing/2014/main" val="2285288255"/>
                    </a:ext>
                  </a:extLst>
                </a:gridCol>
                <a:gridCol w="1448695">
                  <a:extLst>
                    <a:ext uri="{9D8B030D-6E8A-4147-A177-3AD203B41FA5}">
                      <a16:colId xmlns:a16="http://schemas.microsoft.com/office/drawing/2014/main" val="471075718"/>
                    </a:ext>
                  </a:extLst>
                </a:gridCol>
              </a:tblGrid>
              <a:tr h="246577">
                <a:tc>
                  <a:txBody>
                    <a:bodyPr/>
                    <a:lstStyle/>
                    <a:p>
                      <a:pPr algn="l" fontAlgn="b"/>
                      <a:endParaRPr lang="en-GB" sz="14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10">
                  <a:txBody>
                    <a:bodyPr/>
                    <a:lstStyle/>
                    <a:p>
                      <a:pPr algn="ct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Top 10 core card spending categories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3007957"/>
                  </a:ext>
                </a:extLst>
              </a:tr>
              <a:tr h="481648">
                <a:tc>
                  <a:txBody>
                    <a:bodyPr/>
                    <a:lstStyle/>
                    <a:p>
                      <a:pPr algn="l"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Date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Food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Business and professional services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Clothing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Home and garden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Garages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Specialty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Building and hardware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Automotive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Health and beauty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Tourism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2164660"/>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01-04-25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21%</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BF6F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47%</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9CD5AC"/>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52%</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93D2A4"/>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82%</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A2D8B2"/>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AFCF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56%</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C8E7D2"/>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105%</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ADDCB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716%</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AFDDBC"/>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59%</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78C78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69%</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DAB5"/>
                    </a:solidFill>
                  </a:tcPr>
                </a:tc>
                <a:extLst>
                  <a:ext uri="{0D108BD9-81ED-4DB2-BD59-A6C34878D82A}">
                    <a16:rowId xmlns:a16="http://schemas.microsoft.com/office/drawing/2014/main" val="3400476262"/>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02-04-25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72%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8BCF9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BF1F4"/>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-34%</a:t>
                      </a:r>
                    </a:p>
                  </a:txBody>
                  <a:tcPr marL="6350" marR="6350" marT="6350" marB="0" anchor="b">
                    <a:lnL>
                      <a:noFill/>
                    </a:lnL>
                    <a:lnR>
                      <a:noFill/>
                    </a:lnR>
                    <a:lnT>
                      <a:noFill/>
                    </a:lnT>
                    <a:lnB>
                      <a:noFill/>
                    </a:lnB>
                    <a:solidFill>
                      <a:srgbClr val="F99FA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23%</a:t>
                      </a:r>
                    </a:p>
                  </a:txBody>
                  <a:tcPr marL="6350" marR="6350" marT="6350" marB="0" anchor="b">
                    <a:lnL>
                      <a:noFill/>
                    </a:lnL>
                    <a:lnR>
                      <a:noFill/>
                    </a:lnR>
                    <a:lnT>
                      <a:noFill/>
                    </a:lnT>
                    <a:lnB>
                      <a:noFill/>
                    </a:lnB>
                    <a:solidFill>
                      <a:srgbClr val="F8FBFC"/>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6FAFA"/>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BF1F3"/>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BE9EC"/>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6FAFA"/>
                    </a:solidFill>
                  </a:tcPr>
                </a:tc>
                <a:extLst>
                  <a:ext uri="{0D108BD9-81ED-4DB2-BD59-A6C34878D82A}">
                    <a16:rowId xmlns:a16="http://schemas.microsoft.com/office/drawing/2014/main" val="1454371489"/>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03-04-25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9EA0"/>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BEFF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E2E5"/>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ECF6F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17%</a:t>
                      </a:r>
                    </a:p>
                  </a:txBody>
                  <a:tcPr marL="6350" marR="6350" marT="6350" marB="0" anchor="b">
                    <a:lnL>
                      <a:noFill/>
                    </a:lnL>
                    <a:lnR>
                      <a:noFill/>
                    </a:lnR>
                    <a:lnT>
                      <a:noFill/>
                    </a:lnT>
                    <a:lnB>
                      <a:noFill/>
                    </a:lnB>
                    <a:solidFill>
                      <a:srgbClr val="FBF5F8"/>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BF2F5"/>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FBFBF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BE7EA"/>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CFCFF"/>
                    </a:solidFill>
                  </a:tcPr>
                </a:tc>
                <a:extLst>
                  <a:ext uri="{0D108BD9-81ED-4DB2-BD59-A6C34878D82A}">
                    <a16:rowId xmlns:a16="http://schemas.microsoft.com/office/drawing/2014/main" val="178644928"/>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04-04-25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31%</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D9EEE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33%</a:t>
                      </a:r>
                    </a:p>
                  </a:txBody>
                  <a:tcPr marL="6350" marR="6350" marT="6350" marB="0" anchor="b">
                    <a:lnL>
                      <a:noFill/>
                    </a:lnL>
                    <a:lnR>
                      <a:noFill/>
                    </a:lnR>
                    <a:lnT>
                      <a:noFill/>
                    </a:lnT>
                    <a:lnB>
                      <a:noFill/>
                    </a:lnB>
                    <a:solidFill>
                      <a:srgbClr val="C1E5C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45%</a:t>
                      </a:r>
                    </a:p>
                  </a:txBody>
                  <a:tcPr marL="6350" marR="6350" marT="6350" marB="0" anchor="b">
                    <a:lnL>
                      <a:noFill/>
                    </a:lnL>
                    <a:lnR>
                      <a:noFill/>
                    </a:lnR>
                    <a:lnT>
                      <a:noFill/>
                    </a:lnT>
                    <a:lnB>
                      <a:noFill/>
                    </a:lnB>
                    <a:solidFill>
                      <a:srgbClr val="A6DAB5"/>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E5E8"/>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CDE9D6"/>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65%</a:t>
                      </a:r>
                    </a:p>
                  </a:txBody>
                  <a:tcPr marL="6350" marR="6350" marT="6350" marB="0" anchor="b">
                    <a:lnL>
                      <a:noFill/>
                    </a:lnL>
                    <a:lnR>
                      <a:noFill/>
                    </a:lnR>
                    <a:lnT>
                      <a:noFill/>
                    </a:lnT>
                    <a:lnB>
                      <a:noFill/>
                    </a:lnB>
                    <a:solidFill>
                      <a:srgbClr val="BAE2C6"/>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F4F7"/>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FBFBF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a:noFill/>
                    </a:lnB>
                    <a:solidFill>
                      <a:srgbClr val="FAFBF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E2F2E9"/>
                    </a:solidFill>
                  </a:tcPr>
                </a:tc>
                <a:extLst>
                  <a:ext uri="{0D108BD9-81ED-4DB2-BD59-A6C34878D82A}">
                    <a16:rowId xmlns:a16="http://schemas.microsoft.com/office/drawing/2014/main" val="1624959825"/>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05-04-25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888A"/>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BEBE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BF1F4"/>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E7EA"/>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-28%</a:t>
                      </a:r>
                    </a:p>
                  </a:txBody>
                  <a:tcPr marL="6350" marR="6350" marT="6350" marB="0" anchor="b">
                    <a:lnL>
                      <a:noFill/>
                    </a:lnL>
                    <a:lnR>
                      <a:noFill/>
                    </a:lnR>
                    <a:lnT>
                      <a:noFill/>
                    </a:lnT>
                    <a:lnB>
                      <a:noFill/>
                    </a:lnB>
                    <a:solidFill>
                      <a:srgbClr val="FAB6B8"/>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ACED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BEEF0"/>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-40%</a:t>
                      </a:r>
                    </a:p>
                  </a:txBody>
                  <a:tcPr marL="6350" marR="6350" marT="6350" marB="0" anchor="b">
                    <a:lnL>
                      <a:noFill/>
                    </a:lnL>
                    <a:lnR>
                      <a:noFill/>
                    </a:lnR>
                    <a:lnT>
                      <a:noFill/>
                    </a:lnT>
                    <a:lnB>
                      <a:noFill/>
                    </a:lnB>
                    <a:solidFill>
                      <a:srgbClr val="F9AFB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FBF2F5"/>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9989A"/>
                    </a:solidFill>
                  </a:tcPr>
                </a:tc>
                <a:extLst>
                  <a:ext uri="{0D108BD9-81ED-4DB2-BD59-A6C34878D82A}">
                    <a16:rowId xmlns:a16="http://schemas.microsoft.com/office/drawing/2014/main" val="1965917240"/>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06-04-25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8B8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-26%</a:t>
                      </a:r>
                    </a:p>
                  </a:txBody>
                  <a:tcPr marL="6350" marR="6350" marT="6350" marB="0" anchor="b">
                    <a:lnL>
                      <a:noFill/>
                    </a:lnL>
                    <a:lnR>
                      <a:noFill/>
                    </a:lnR>
                    <a:lnT>
                      <a:noFill/>
                    </a:lnT>
                    <a:lnB>
                      <a:noFill/>
                    </a:lnB>
                    <a:solidFill>
                      <a:srgbClr val="F88082"/>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-42%</a:t>
                      </a:r>
                    </a:p>
                  </a:txBody>
                  <a:tcPr marL="6350" marR="6350" marT="6350" marB="0" anchor="b">
                    <a:lnL>
                      <a:noFill/>
                    </a:lnL>
                    <a:lnR>
                      <a:noFill/>
                    </a:lnR>
                    <a:lnT>
                      <a:noFill/>
                    </a:lnT>
                    <a:lnB>
                      <a:noFill/>
                    </a:lnB>
                    <a:solidFill>
                      <a:srgbClr val="F88285"/>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-23%</a:t>
                      </a:r>
                    </a:p>
                  </a:txBody>
                  <a:tcPr marL="6350" marR="6350" marT="6350" marB="0" anchor="b">
                    <a:lnL>
                      <a:noFill/>
                    </a:lnL>
                    <a:lnR>
                      <a:noFill/>
                    </a:lnR>
                    <a:lnT>
                      <a:noFill/>
                    </a:lnT>
                    <a:lnB>
                      <a:noFill/>
                    </a:lnB>
                    <a:solidFill>
                      <a:srgbClr val="F9A3A5"/>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AFCF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-47%</a:t>
                      </a:r>
                    </a:p>
                  </a:txBody>
                  <a:tcPr marL="6350" marR="6350" marT="6350" marB="0" anchor="b">
                    <a:lnL>
                      <a:noFill/>
                    </a:lnL>
                    <a:lnR>
                      <a:noFill/>
                    </a:lnR>
                    <a:lnT>
                      <a:noFill/>
                    </a:lnT>
                    <a:lnB>
                      <a:noFill/>
                    </a:lnB>
                    <a:solidFill>
                      <a:srgbClr val="F86B6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-45%</a:t>
                      </a:r>
                    </a:p>
                  </a:txBody>
                  <a:tcPr marL="6350" marR="6350" marT="6350" marB="0" anchor="b">
                    <a:lnL>
                      <a:noFill/>
                    </a:lnL>
                    <a:lnR>
                      <a:noFill/>
                    </a:lnR>
                    <a:lnT>
                      <a:noFill/>
                    </a:lnT>
                    <a:lnB>
                      <a:noFill/>
                    </a:lnB>
                    <a:solidFill>
                      <a:srgbClr val="F9B1B3"/>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-80%</a:t>
                      </a:r>
                    </a:p>
                  </a:txBody>
                  <a:tcPr marL="6350" marR="6350" marT="6350" marB="0" anchor="b">
                    <a:lnL>
                      <a:noFill/>
                    </a:lnL>
                    <a:lnR>
                      <a:noFill/>
                    </a:lnR>
                    <a:lnT>
                      <a:noFill/>
                    </a:lnT>
                    <a:lnB>
                      <a:noFill/>
                    </a:lnB>
                    <a:solidFill>
                      <a:srgbClr val="F87476"/>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-27%</a:t>
                      </a:r>
                    </a:p>
                  </a:txBody>
                  <a:tcPr marL="6350" marR="6350" marT="6350" marB="0" anchor="b">
                    <a:lnL>
                      <a:noFill/>
                    </a:lnL>
                    <a:lnR>
                      <a:noFill/>
                    </a:lnR>
                    <a:lnT>
                      <a:noFill/>
                    </a:lnT>
                    <a:lnB>
                      <a:noFill/>
                    </a:lnB>
                    <a:solidFill>
                      <a:srgbClr val="F99DA0"/>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4F7"/>
                    </a:solidFill>
                  </a:tcPr>
                </a:tc>
                <a:extLst>
                  <a:ext uri="{0D108BD9-81ED-4DB2-BD59-A6C34878D82A}">
                    <a16:rowId xmlns:a16="http://schemas.microsoft.com/office/drawing/2014/main" val="2296465928"/>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07-04-25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EAF5E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68%</a:t>
                      </a:r>
                    </a:p>
                  </a:txBody>
                  <a:tcPr marL="6350" marR="6350" marT="6350" marB="0" anchor="b">
                    <a:lnL>
                      <a:noFill/>
                    </a:lnL>
                    <a:lnR>
                      <a:noFill/>
                    </a:lnR>
                    <a:lnT>
                      <a:noFill/>
                    </a:lnT>
                    <a:lnB>
                      <a:noFill/>
                    </a:lnB>
                    <a:solidFill>
                      <a:srgbClr val="63BE7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42%</a:t>
                      </a:r>
                    </a:p>
                  </a:txBody>
                  <a:tcPr marL="6350" marR="6350" marT="6350" marB="0" anchor="b">
                    <a:lnL>
                      <a:noFill/>
                    </a:lnL>
                    <a:lnR>
                      <a:noFill/>
                    </a:lnR>
                    <a:lnT>
                      <a:noFill/>
                    </a:lnT>
                    <a:lnB>
                      <a:noFill/>
                    </a:lnB>
                    <a:solidFill>
                      <a:srgbClr val="AFDDBC"/>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89%</a:t>
                      </a:r>
                    </a:p>
                  </a:txBody>
                  <a:tcPr marL="6350" marR="6350" marT="6350" marB="0" anchor="b">
                    <a:lnL>
                      <a:noFill/>
                    </a:lnL>
                    <a:lnR>
                      <a:noFill/>
                    </a:lnR>
                    <a:lnT>
                      <a:noFill/>
                    </a:lnT>
                    <a:lnB>
                      <a:noFill/>
                    </a:lnB>
                    <a:solidFill>
                      <a:srgbClr val="9AD4AA"/>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54%</a:t>
                      </a:r>
                    </a:p>
                  </a:txBody>
                  <a:tcPr marL="6350" marR="6350" marT="6350" marB="0" anchor="b">
                    <a:lnL>
                      <a:noFill/>
                    </a:lnL>
                    <a:lnR>
                      <a:noFill/>
                    </a:lnR>
                    <a:lnT>
                      <a:noFill/>
                    </a:lnT>
                    <a:lnB>
                      <a:noFill/>
                    </a:lnB>
                    <a:solidFill>
                      <a:srgbClr val="63BE7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64%</a:t>
                      </a:r>
                    </a:p>
                  </a:txBody>
                  <a:tcPr marL="6350" marR="6350" marT="6350" marB="0" anchor="b">
                    <a:lnL>
                      <a:noFill/>
                    </a:lnL>
                    <a:lnR>
                      <a:noFill/>
                    </a:lnR>
                    <a:lnT>
                      <a:noFill/>
                    </a:lnT>
                    <a:lnB>
                      <a:noFill/>
                    </a:lnB>
                    <a:solidFill>
                      <a:srgbClr val="BCE2C8"/>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201%</a:t>
                      </a:r>
                    </a:p>
                  </a:txBody>
                  <a:tcPr marL="6350" marR="6350" marT="6350" marB="0" anchor="b">
                    <a:lnL>
                      <a:noFill/>
                    </a:lnL>
                    <a:lnR>
                      <a:noFill/>
                    </a:lnR>
                    <a:lnT>
                      <a:noFill/>
                    </a:lnT>
                    <a:lnB>
                      <a:noFill/>
                    </a:lnB>
                    <a:solidFill>
                      <a:srgbClr val="63BE7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1398%</a:t>
                      </a:r>
                    </a:p>
                  </a:txBody>
                  <a:tcPr marL="6350" marR="6350" marT="6350" marB="0" anchor="b">
                    <a:lnL>
                      <a:noFill/>
                    </a:lnL>
                    <a:lnR>
                      <a:noFill/>
                    </a:lnR>
                    <a:lnT>
                      <a:noFill/>
                    </a:lnT>
                    <a:lnB>
                      <a:noFill/>
                    </a:lnB>
                    <a:solidFill>
                      <a:srgbClr val="63BE7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66%</a:t>
                      </a:r>
                    </a:p>
                  </a:txBody>
                  <a:tcPr marL="6350" marR="6350" marT="6350" marB="0" anchor="b">
                    <a:lnL>
                      <a:noFill/>
                    </a:lnL>
                    <a:lnR>
                      <a:noFill/>
                    </a:lnR>
                    <a:lnT>
                      <a:noFill/>
                    </a:lnT>
                    <a:lnB>
                      <a:noFill/>
                    </a:lnB>
                    <a:solidFill>
                      <a:srgbClr val="63BE7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119%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1268586949"/>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08-04-25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E2E5"/>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20%</a:t>
                      </a:r>
                    </a:p>
                  </a:txBody>
                  <a:tcPr marL="6350" marR="6350" marT="6350" marB="0" anchor="b">
                    <a:lnL>
                      <a:noFill/>
                    </a:lnL>
                    <a:lnR>
                      <a:noFill/>
                    </a:lnR>
                    <a:lnT>
                      <a:noFill/>
                    </a:lnT>
                    <a:lnB>
                      <a:noFill/>
                    </a:lnB>
                    <a:solidFill>
                      <a:srgbClr val="E4F3E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ACACC"/>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17%</a:t>
                      </a:r>
                    </a:p>
                  </a:txBody>
                  <a:tcPr marL="6350" marR="6350" marT="6350" marB="0" anchor="b">
                    <a:lnL>
                      <a:noFill/>
                    </a:lnL>
                    <a:lnR>
                      <a:noFill/>
                    </a:lnR>
                    <a:lnT>
                      <a:noFill/>
                    </a:lnT>
                    <a:lnB>
                      <a:noFill/>
                    </a:lnB>
                    <a:solidFill>
                      <a:srgbClr val="F6FAFA"/>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8FBF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18%</a:t>
                      </a:r>
                    </a:p>
                  </a:txBody>
                  <a:tcPr marL="6350" marR="6350" marT="6350" marB="0" anchor="b">
                    <a:lnL>
                      <a:noFill/>
                    </a:lnL>
                    <a:lnR>
                      <a:noFill/>
                    </a:lnR>
                    <a:lnT>
                      <a:noFill/>
                    </a:lnT>
                    <a:lnB>
                      <a:noFill/>
                    </a:lnB>
                    <a:solidFill>
                      <a:srgbClr val="FBF7FA"/>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16%</a:t>
                      </a:r>
                    </a:p>
                  </a:txBody>
                  <a:tcPr marL="6350" marR="6350" marT="6350" marB="0" anchor="b">
                    <a:lnL>
                      <a:noFill/>
                    </a:lnL>
                    <a:lnR>
                      <a:noFill/>
                    </a:lnR>
                    <a:lnT>
                      <a:noFill/>
                    </a:lnT>
                    <a:lnB>
                      <a:noFill/>
                    </a:lnB>
                    <a:solidFill>
                      <a:srgbClr val="F1F8F5"/>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21%</a:t>
                      </a:r>
                    </a:p>
                  </a:txBody>
                  <a:tcPr marL="6350" marR="6350" marT="6350" marB="0" anchor="b">
                    <a:lnL>
                      <a:noFill/>
                    </a:lnL>
                    <a:lnR>
                      <a:noFill/>
                    </a:lnR>
                    <a:lnT>
                      <a:noFill/>
                    </a:lnT>
                    <a:lnB>
                      <a:noFill/>
                    </a:lnB>
                    <a:solidFill>
                      <a:srgbClr val="E8F4E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EAED"/>
                    </a:solidFill>
                  </a:tcPr>
                </a:tc>
                <a:extLst>
                  <a:ext uri="{0D108BD9-81ED-4DB2-BD59-A6C34878D82A}">
                    <a16:rowId xmlns:a16="http://schemas.microsoft.com/office/drawing/2014/main" val="3336823254"/>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09-04-25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DCD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21%</a:t>
                      </a:r>
                    </a:p>
                  </a:txBody>
                  <a:tcPr marL="6350" marR="6350" marT="6350" marB="0" anchor="b">
                    <a:lnL>
                      <a:noFill/>
                    </a:lnL>
                    <a:lnR>
                      <a:noFill/>
                    </a:lnR>
                    <a:lnT>
                      <a:noFill/>
                    </a:lnT>
                    <a:lnB>
                      <a:noFill/>
                    </a:lnB>
                    <a:solidFill>
                      <a:srgbClr val="E2F2E8"/>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AD2D5"/>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17%</a:t>
                      </a:r>
                    </a:p>
                  </a:txBody>
                  <a:tcPr marL="6350" marR="6350" marT="6350" marB="0" anchor="b">
                    <a:lnL>
                      <a:noFill/>
                    </a:lnL>
                    <a:lnR>
                      <a:noFill/>
                    </a:lnR>
                    <a:lnT>
                      <a:noFill/>
                    </a:lnT>
                    <a:lnB>
                      <a:noFill/>
                    </a:lnB>
                    <a:solidFill>
                      <a:srgbClr val="F6FAFA"/>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3F9F7"/>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19%</a:t>
                      </a:r>
                    </a:p>
                  </a:txBody>
                  <a:tcPr marL="6350" marR="6350" marT="6350" marB="0" anchor="b">
                    <a:lnL>
                      <a:noFill/>
                    </a:lnL>
                    <a:lnR>
                      <a:noFill/>
                    </a:lnR>
                    <a:lnT>
                      <a:noFill/>
                    </a:lnT>
                    <a:lnB>
                      <a:noFill/>
                    </a:lnB>
                    <a:solidFill>
                      <a:srgbClr val="FBF9FC"/>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23%</a:t>
                      </a:r>
                    </a:p>
                  </a:txBody>
                  <a:tcPr marL="6350" marR="6350" marT="6350" marB="0" anchor="b">
                    <a:lnL>
                      <a:noFill/>
                    </a:lnL>
                    <a:lnR>
                      <a:noFill/>
                    </a:lnR>
                    <a:lnT>
                      <a:noFill/>
                    </a:lnT>
                    <a:lnB>
                      <a:noFill/>
                    </a:lnB>
                    <a:solidFill>
                      <a:srgbClr val="EBF6F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FBFBF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17%</a:t>
                      </a:r>
                    </a:p>
                  </a:txBody>
                  <a:tcPr marL="6350" marR="6350" marT="6350" marB="0" anchor="b">
                    <a:lnL>
                      <a:noFill/>
                    </a:lnL>
                    <a:lnR>
                      <a:noFill/>
                    </a:lnR>
                    <a:lnT>
                      <a:noFill/>
                    </a:lnT>
                    <a:lnB>
                      <a:noFill/>
                    </a:lnB>
                    <a:solidFill>
                      <a:srgbClr val="F4F9F8"/>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6FAFA"/>
                    </a:solidFill>
                  </a:tcPr>
                </a:tc>
                <a:extLst>
                  <a:ext uri="{0D108BD9-81ED-4DB2-BD59-A6C34878D82A}">
                    <a16:rowId xmlns:a16="http://schemas.microsoft.com/office/drawing/2014/main" val="4087603235"/>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10-04-25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20%</a:t>
                      </a:r>
                    </a:p>
                  </a:txBody>
                  <a:tcPr marL="6350" marR="6350" marT="6350" marB="0" anchor="b">
                    <a:lnL>
                      <a:noFill/>
                    </a:lnL>
                    <a:lnR>
                      <a:noFill/>
                    </a:lnR>
                    <a:lnT>
                      <a:noFill/>
                    </a:lnT>
                    <a:lnB>
                      <a:noFill/>
                    </a:lnB>
                    <a:solidFill>
                      <a:srgbClr val="E4F3E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DBD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19%</a:t>
                      </a:r>
                    </a:p>
                  </a:txBody>
                  <a:tcPr marL="6350" marR="6350" marT="6350" marB="0" anchor="b">
                    <a:lnL>
                      <a:noFill/>
                    </a:lnL>
                    <a:lnR>
                      <a:noFill/>
                    </a:lnR>
                    <a:lnT>
                      <a:noFill/>
                    </a:lnT>
                    <a:lnB>
                      <a:noFill/>
                    </a:lnB>
                    <a:solidFill>
                      <a:srgbClr val="F3F9F8"/>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3F9F7"/>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21%</a:t>
                      </a:r>
                    </a:p>
                  </a:txBody>
                  <a:tcPr marL="6350" marR="6350" marT="6350" marB="0" anchor="b">
                    <a:lnL>
                      <a:noFill/>
                    </a:lnL>
                    <a:lnR>
                      <a:noFill/>
                    </a:lnR>
                    <a:lnT>
                      <a:noFill/>
                    </a:lnT>
                    <a:lnB>
                      <a:noFill/>
                    </a:lnB>
                    <a:solidFill>
                      <a:srgbClr val="FBFCF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FBF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FBF8F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BEC0"/>
                    </a:solidFill>
                  </a:tcPr>
                </a:tc>
                <a:extLst>
                  <a:ext uri="{0D108BD9-81ED-4DB2-BD59-A6C34878D82A}">
                    <a16:rowId xmlns:a16="http://schemas.microsoft.com/office/drawing/2014/main" val="3910965395"/>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11-04-25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C0E4C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50%</a:t>
                      </a:r>
                    </a:p>
                  </a:txBody>
                  <a:tcPr marL="6350" marR="6350" marT="6350" marB="0" anchor="b">
                    <a:lnL>
                      <a:noFill/>
                    </a:lnL>
                    <a:lnR>
                      <a:noFill/>
                    </a:lnR>
                    <a:lnT>
                      <a:noFill/>
                    </a:lnT>
                    <a:lnB>
                      <a:noFill/>
                    </a:lnB>
                    <a:solidFill>
                      <a:srgbClr val="94D2A5"/>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25%</a:t>
                      </a:r>
                    </a:p>
                  </a:txBody>
                  <a:tcPr marL="6350" marR="6350" marT="6350" marB="0" anchor="b">
                    <a:lnL>
                      <a:noFill/>
                    </a:lnL>
                    <a:lnR>
                      <a:noFill/>
                    </a:lnR>
                    <a:lnT>
                      <a:noFill/>
                    </a:lnT>
                    <a:lnB>
                      <a:noFill/>
                    </a:lnB>
                    <a:solidFill>
                      <a:srgbClr val="DEF0E5"/>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25%</a:t>
                      </a:r>
                    </a:p>
                  </a:txBody>
                  <a:tcPr marL="6350" marR="6350" marT="6350" marB="0" anchor="b">
                    <a:lnL>
                      <a:noFill/>
                    </a:lnL>
                    <a:lnR>
                      <a:noFill/>
                    </a:lnR>
                    <a:lnT>
                      <a:noFill/>
                    </a:lnT>
                    <a:lnB>
                      <a:noFill/>
                    </a:lnB>
                    <a:solidFill>
                      <a:srgbClr val="ECF6F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DDF0E5"/>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79%</a:t>
                      </a:r>
                    </a:p>
                  </a:txBody>
                  <a:tcPr marL="6350" marR="6350" marT="6350" marB="0" anchor="b">
                    <a:lnL>
                      <a:noFill/>
                    </a:lnL>
                    <a:lnR>
                      <a:noFill/>
                    </a:lnR>
                    <a:lnT>
                      <a:noFill/>
                    </a:lnT>
                    <a:lnB>
                      <a:noFill/>
                    </a:lnB>
                    <a:solidFill>
                      <a:srgbClr val="A6D9B5"/>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F4F9F8"/>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32%</a:t>
                      </a:r>
                    </a:p>
                  </a:txBody>
                  <a:tcPr marL="6350" marR="6350" marT="6350" marB="0" anchor="b">
                    <a:lnL>
                      <a:noFill/>
                    </a:lnL>
                    <a:lnR>
                      <a:noFill/>
                    </a:lnR>
                    <a:lnT>
                      <a:noFill/>
                    </a:lnT>
                    <a:lnB>
                      <a:noFill/>
                    </a:lnB>
                    <a:solidFill>
                      <a:srgbClr val="FAFCF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30%</a:t>
                      </a:r>
                    </a:p>
                  </a:txBody>
                  <a:tcPr marL="6350" marR="6350" marT="6350" marB="0" anchor="b">
                    <a:lnL>
                      <a:noFill/>
                    </a:lnL>
                    <a:lnR>
                      <a:noFill/>
                    </a:lnR>
                    <a:lnT>
                      <a:noFill/>
                    </a:lnT>
                    <a:lnB>
                      <a:noFill/>
                    </a:lnB>
                    <a:solidFill>
                      <a:srgbClr val="CDE9D7"/>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E2F2E9"/>
                    </a:solidFill>
                  </a:tcPr>
                </a:tc>
                <a:extLst>
                  <a:ext uri="{0D108BD9-81ED-4DB2-BD59-A6C34878D82A}">
                    <a16:rowId xmlns:a16="http://schemas.microsoft.com/office/drawing/2014/main" val="992437744"/>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12-04-25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3F9F7"/>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16%</a:t>
                      </a:r>
                    </a:p>
                  </a:txBody>
                  <a:tcPr marL="6350" marR="6350" marT="6350" marB="0" anchor="b">
                    <a:lnL>
                      <a:noFill/>
                    </a:lnL>
                    <a:lnR>
                      <a:noFill/>
                    </a:lnR>
                    <a:lnT>
                      <a:noFill/>
                    </a:lnT>
                    <a:lnB>
                      <a:noFill/>
                    </a:lnB>
                    <a:solidFill>
                      <a:srgbClr val="EFF7F4"/>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FBF9FC"/>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BEFF2"/>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-34%</a:t>
                      </a:r>
                    </a:p>
                  </a:txBody>
                  <a:tcPr marL="6350" marR="6350" marT="6350" marB="0" anchor="b">
                    <a:lnL>
                      <a:noFill/>
                    </a:lnL>
                    <a:lnR>
                      <a:noFill/>
                    </a:lnR>
                    <a:lnT>
                      <a:noFill/>
                    </a:lnT>
                    <a:lnB>
                      <a:noFill/>
                    </a:lnB>
                    <a:solidFill>
                      <a:srgbClr val="F99FA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FBEFF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BEFF2"/>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-37%</a:t>
                      </a:r>
                    </a:p>
                  </a:txBody>
                  <a:tcPr marL="6350" marR="6350" marT="6350" marB="0" anchor="b">
                    <a:lnL>
                      <a:noFill/>
                    </a:lnL>
                    <a:lnR>
                      <a:noFill/>
                    </a:lnR>
                    <a:lnT>
                      <a:noFill/>
                    </a:lnT>
                    <a:lnB>
                      <a:noFill/>
                    </a:lnB>
                    <a:solidFill>
                      <a:srgbClr val="FAB3B6"/>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BEEF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696B"/>
                    </a:solidFill>
                  </a:tcPr>
                </a:tc>
                <a:extLst>
                  <a:ext uri="{0D108BD9-81ED-4DB2-BD59-A6C34878D82A}">
                    <a16:rowId xmlns:a16="http://schemas.microsoft.com/office/drawing/2014/main" val="491052922"/>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13-04-25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AAA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-24%</a:t>
                      </a:r>
                    </a:p>
                  </a:txBody>
                  <a:tcPr marL="6350" marR="6350" marT="6350" marB="0" anchor="b">
                    <a:lnL>
                      <a:noFill/>
                    </a:lnL>
                    <a:lnR>
                      <a:noFill/>
                    </a:lnR>
                    <a:lnT>
                      <a:noFill/>
                    </a:lnT>
                    <a:lnB>
                      <a:noFill/>
                    </a:lnB>
                    <a:solidFill>
                      <a:srgbClr val="F88789"/>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-43%</a:t>
                      </a:r>
                    </a:p>
                  </a:txBody>
                  <a:tcPr marL="6350" marR="6350" marT="6350" marB="0" anchor="b">
                    <a:lnL>
                      <a:noFill/>
                    </a:lnL>
                    <a:lnR>
                      <a:noFill/>
                    </a:lnR>
                    <a:lnT>
                      <a:noFill/>
                    </a:lnT>
                    <a:lnB>
                      <a:noFill/>
                    </a:lnB>
                    <a:solidFill>
                      <a:srgbClr val="F88082"/>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-23%</a:t>
                      </a:r>
                    </a:p>
                  </a:txBody>
                  <a:tcPr marL="6350" marR="6350" marT="6350" marB="0" anchor="b">
                    <a:lnL>
                      <a:noFill/>
                    </a:lnL>
                    <a:lnR>
                      <a:noFill/>
                    </a:lnR>
                    <a:lnT>
                      <a:noFill/>
                    </a:lnT>
                    <a:lnB>
                      <a:noFill/>
                    </a:lnB>
                    <a:solidFill>
                      <a:srgbClr val="F9A3A5"/>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-21%</a:t>
                      </a:r>
                    </a:p>
                  </a:txBody>
                  <a:tcPr marL="6350" marR="6350" marT="6350" marB="0" anchor="b">
                    <a:lnL>
                      <a:noFill/>
                    </a:lnL>
                    <a:lnR>
                      <a:noFill/>
                    </a:lnR>
                    <a:lnT>
                      <a:noFill/>
                    </a:lnT>
                    <a:lnB>
                      <a:noFill/>
                    </a:lnB>
                    <a:solidFill>
                      <a:srgbClr val="FAD1D4"/>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-48%</a:t>
                      </a:r>
                    </a:p>
                  </a:txBody>
                  <a:tcPr marL="6350" marR="6350" marT="6350" marB="0" anchor="b">
                    <a:lnL>
                      <a:noFill/>
                    </a:lnL>
                    <a:lnR>
                      <a:noFill/>
                    </a:lnR>
                    <a:lnT>
                      <a:noFill/>
                    </a:lnT>
                    <a:lnB>
                      <a:noFill/>
                    </a:lnB>
                    <a:solidFill>
                      <a:srgbClr val="F8696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-48%</a:t>
                      </a:r>
                    </a:p>
                  </a:txBody>
                  <a:tcPr marL="6350" marR="6350" marT="6350" marB="0" anchor="b">
                    <a:lnL>
                      <a:noFill/>
                    </a:lnL>
                    <a:lnR>
                      <a:noFill/>
                    </a:lnR>
                    <a:lnT>
                      <a:noFill/>
                    </a:lnT>
                    <a:lnB>
                      <a:noFill/>
                    </a:lnB>
                    <a:solidFill>
                      <a:srgbClr val="F9ACA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-82%</a:t>
                      </a:r>
                    </a:p>
                  </a:txBody>
                  <a:tcPr marL="6350" marR="6350" marT="6350" marB="0" anchor="b">
                    <a:lnL>
                      <a:noFill/>
                    </a:lnL>
                    <a:lnR>
                      <a:noFill/>
                    </a:lnR>
                    <a:lnT>
                      <a:noFill/>
                    </a:lnT>
                    <a:lnB>
                      <a:noFill/>
                    </a:lnB>
                    <a:solidFill>
                      <a:srgbClr val="F87173"/>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-26%</a:t>
                      </a:r>
                    </a:p>
                  </a:txBody>
                  <a:tcPr marL="6350" marR="6350" marT="6350" marB="0" anchor="b">
                    <a:lnL>
                      <a:noFill/>
                    </a:lnL>
                    <a:lnR>
                      <a:noFill/>
                    </a:lnR>
                    <a:lnT>
                      <a:noFill/>
                    </a:lnT>
                    <a:lnB>
                      <a:noFill/>
                    </a:lnB>
                    <a:solidFill>
                      <a:srgbClr val="F9A0A2"/>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DADD"/>
                    </a:solidFill>
                  </a:tcPr>
                </a:tc>
                <a:extLst>
                  <a:ext uri="{0D108BD9-81ED-4DB2-BD59-A6C34878D82A}">
                    <a16:rowId xmlns:a16="http://schemas.microsoft.com/office/drawing/2014/main" val="1709058042"/>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14-04-25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D9DC"/>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49%</a:t>
                      </a:r>
                    </a:p>
                  </a:txBody>
                  <a:tcPr marL="6350" marR="6350" marT="6350" marB="0" anchor="b">
                    <a:lnL>
                      <a:noFill/>
                    </a:lnL>
                    <a:lnR>
                      <a:noFill/>
                    </a:lnR>
                    <a:lnT>
                      <a:noFill/>
                    </a:lnT>
                    <a:lnB>
                      <a:noFill/>
                    </a:lnB>
                    <a:solidFill>
                      <a:srgbClr val="97D3A8"/>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a:noFill/>
                    </a:lnB>
                    <a:solidFill>
                      <a:srgbClr val="FAFBF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131%</a:t>
                      </a:r>
                    </a:p>
                  </a:txBody>
                  <a:tcPr marL="6350" marR="6350" marT="6350" marB="0" anchor="b">
                    <a:lnL>
                      <a:noFill/>
                    </a:lnL>
                    <a:lnR>
                      <a:noFill/>
                    </a:lnR>
                    <a:lnT>
                      <a:noFill/>
                    </a:lnT>
                    <a:lnB>
                      <a:noFill/>
                    </a:lnB>
                    <a:solidFill>
                      <a:srgbClr val="63BE7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36%</a:t>
                      </a:r>
                    </a:p>
                  </a:txBody>
                  <a:tcPr marL="6350" marR="6350" marT="6350" marB="0" anchor="b">
                    <a:lnL>
                      <a:noFill/>
                    </a:lnL>
                    <a:lnR>
                      <a:noFill/>
                    </a:lnR>
                    <a:lnT>
                      <a:noFill/>
                    </a:lnT>
                    <a:lnB>
                      <a:noFill/>
                    </a:lnB>
                    <a:solidFill>
                      <a:srgbClr val="8FD0A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46%</a:t>
                      </a:r>
                    </a:p>
                  </a:txBody>
                  <a:tcPr marL="6350" marR="6350" marT="6350" marB="0" anchor="b">
                    <a:lnL>
                      <a:noFill/>
                    </a:lnL>
                    <a:lnR>
                      <a:noFill/>
                    </a:lnR>
                    <a:lnT>
                      <a:noFill/>
                    </a:lnT>
                    <a:lnB>
                      <a:noFill/>
                    </a:lnB>
                    <a:solidFill>
                      <a:srgbClr val="D6EDD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157%</a:t>
                      </a:r>
                    </a:p>
                  </a:txBody>
                  <a:tcPr marL="6350" marR="6350" marT="6350" marB="0" anchor="b">
                    <a:lnL>
                      <a:noFill/>
                    </a:lnL>
                    <a:lnR>
                      <a:noFill/>
                    </a:lnR>
                    <a:lnT>
                      <a:noFill/>
                    </a:lnT>
                    <a:lnB>
                      <a:noFill/>
                    </a:lnB>
                    <a:solidFill>
                      <a:srgbClr val="85CC98"/>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1166%</a:t>
                      </a:r>
                    </a:p>
                  </a:txBody>
                  <a:tcPr marL="6350" marR="6350" marT="6350" marB="0" anchor="b">
                    <a:lnL>
                      <a:noFill/>
                    </a:lnL>
                    <a:lnR>
                      <a:noFill/>
                    </a:lnR>
                    <a:lnT>
                      <a:noFill/>
                    </a:lnT>
                    <a:lnB>
                      <a:noFill/>
                    </a:lnB>
                    <a:solidFill>
                      <a:srgbClr val="7DC992"/>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50%</a:t>
                      </a:r>
                    </a:p>
                  </a:txBody>
                  <a:tcPr marL="6350" marR="6350" marT="6350" marB="0" anchor="b">
                    <a:lnL>
                      <a:noFill/>
                    </a:lnL>
                    <a:lnR>
                      <a:noFill/>
                    </a:lnR>
                    <a:lnT>
                      <a:noFill/>
                    </a:lnT>
                    <a:lnB>
                      <a:noFill/>
                    </a:lnB>
                    <a:solidFill>
                      <a:srgbClr val="93D2A4"/>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102%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7AC88F"/>
                    </a:solidFill>
                  </a:tcPr>
                </a:tc>
                <a:extLst>
                  <a:ext uri="{0D108BD9-81ED-4DB2-BD59-A6C34878D82A}">
                    <a16:rowId xmlns:a16="http://schemas.microsoft.com/office/drawing/2014/main" val="1623336688"/>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15-04-25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E8F4E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FBF8F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FBF5F8"/>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FBF6F9"/>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FBECE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35%</a:t>
                      </a:r>
                    </a:p>
                  </a:txBody>
                  <a:tcPr marL="6350" marR="6350" marT="6350" marB="0" anchor="b">
                    <a:lnL>
                      <a:noFill/>
                    </a:lnL>
                    <a:lnR>
                      <a:noFill/>
                    </a:lnR>
                    <a:lnT>
                      <a:noFill/>
                    </a:lnT>
                    <a:lnB>
                      <a:noFill/>
                    </a:lnB>
                    <a:solidFill>
                      <a:srgbClr val="E6F4EC"/>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F7FA"/>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18%</a:t>
                      </a:r>
                    </a:p>
                  </a:txBody>
                  <a:tcPr marL="6350" marR="6350" marT="6350" marB="0" anchor="b">
                    <a:lnL>
                      <a:noFill/>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a:noFill/>
                    </a:lnB>
                    <a:solidFill>
                      <a:srgbClr val="FAFBF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D1D4"/>
                    </a:solidFill>
                  </a:tcPr>
                </a:tc>
                <a:extLst>
                  <a:ext uri="{0D108BD9-81ED-4DB2-BD59-A6C34878D82A}">
                    <a16:rowId xmlns:a16="http://schemas.microsoft.com/office/drawing/2014/main" val="1871919138"/>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16-04-25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31%</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D9EEE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a:noFill/>
                    </a:lnB>
                    <a:solidFill>
                      <a:srgbClr val="F2F8F6"/>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20%</a:t>
                      </a:r>
                    </a:p>
                  </a:txBody>
                  <a:tcPr marL="6350" marR="6350" marT="6350" marB="0" anchor="b">
                    <a:lnL>
                      <a:noFill/>
                    </a:lnL>
                    <a:lnR>
                      <a:noFill/>
                    </a:lnR>
                    <a:lnT>
                      <a:noFill/>
                    </a:lnT>
                    <a:lnB>
                      <a:noFill/>
                    </a:lnB>
                    <a:solidFill>
                      <a:srgbClr val="ECF6F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BEFF2"/>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E9F5E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45%</a:t>
                      </a:r>
                    </a:p>
                  </a:txBody>
                  <a:tcPr marL="6350" marR="6350" marT="6350" marB="0" anchor="b">
                    <a:lnL>
                      <a:noFill/>
                    </a:lnL>
                    <a:lnR>
                      <a:noFill/>
                    </a:lnR>
                    <a:lnT>
                      <a:noFill/>
                    </a:lnT>
                    <a:lnB>
                      <a:noFill/>
                    </a:lnB>
                    <a:solidFill>
                      <a:srgbClr val="D8EEE0"/>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21%</a:t>
                      </a:r>
                    </a:p>
                  </a:txBody>
                  <a:tcPr marL="6350" marR="6350" marT="6350" marB="0" anchor="b">
                    <a:lnL>
                      <a:noFill/>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18%</a:t>
                      </a:r>
                    </a:p>
                  </a:txBody>
                  <a:tcPr marL="6350" marR="6350" marT="6350" marB="0" anchor="b">
                    <a:lnL>
                      <a:noFill/>
                    </a:lnL>
                    <a:lnR>
                      <a:noFill/>
                    </a:lnR>
                    <a:lnT>
                      <a:noFill/>
                    </a:lnT>
                    <a:lnB>
                      <a:noFill/>
                    </a:lnB>
                    <a:solidFill>
                      <a:srgbClr val="F1F8F5"/>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D7DA"/>
                    </a:solidFill>
                  </a:tcPr>
                </a:tc>
                <a:extLst>
                  <a:ext uri="{0D108BD9-81ED-4DB2-BD59-A6C34878D82A}">
                    <a16:rowId xmlns:a16="http://schemas.microsoft.com/office/drawing/2014/main" val="967796145"/>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17-04-25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93%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32%</a:t>
                      </a:r>
                    </a:p>
                  </a:txBody>
                  <a:tcPr marL="6350" marR="6350" marT="6350" marB="0" anchor="b">
                    <a:lnL>
                      <a:noFill/>
                    </a:lnL>
                    <a:lnR>
                      <a:noFill/>
                    </a:lnR>
                    <a:lnT>
                      <a:noFill/>
                    </a:lnT>
                    <a:lnB>
                      <a:noFill/>
                    </a:lnB>
                    <a:solidFill>
                      <a:srgbClr val="C4E6C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69%</a:t>
                      </a:r>
                    </a:p>
                  </a:txBody>
                  <a:tcPr marL="6350" marR="6350" marT="6350" marB="0" anchor="b">
                    <a:lnL>
                      <a:noFill/>
                    </a:lnL>
                    <a:lnR>
                      <a:noFill/>
                    </a:lnR>
                    <a:lnT>
                      <a:noFill/>
                    </a:lnT>
                    <a:lnB>
                      <a:noFill/>
                    </a:lnB>
                    <a:solidFill>
                      <a:srgbClr val="63BE7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19%</a:t>
                      </a:r>
                    </a:p>
                  </a:txBody>
                  <a:tcPr marL="6350" marR="6350" marT="6350" marB="0" anchor="b">
                    <a:lnL>
                      <a:noFill/>
                    </a:lnL>
                    <a:lnR>
                      <a:noFill/>
                    </a:lnR>
                    <a:lnT>
                      <a:noFill/>
                    </a:lnT>
                    <a:lnB>
                      <a:noFill/>
                    </a:lnB>
                    <a:solidFill>
                      <a:srgbClr val="F3F9F8"/>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19%</a:t>
                      </a:r>
                    </a:p>
                  </a:txBody>
                  <a:tcPr marL="6350" marR="6350" marT="6350" marB="0" anchor="b">
                    <a:lnL>
                      <a:noFill/>
                    </a:lnL>
                    <a:lnR>
                      <a:noFill/>
                    </a:lnR>
                    <a:lnT>
                      <a:noFill/>
                    </a:lnT>
                    <a:lnB>
                      <a:noFill/>
                    </a:lnB>
                    <a:solidFill>
                      <a:srgbClr val="B7E0C4"/>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124%</a:t>
                      </a:r>
                    </a:p>
                  </a:txBody>
                  <a:tcPr marL="6350" marR="6350" marT="6350" marB="0" anchor="b">
                    <a:lnL>
                      <a:noFill/>
                    </a:lnL>
                    <a:lnR>
                      <a:noFill/>
                    </a:lnR>
                    <a:lnT>
                      <a:noFill/>
                    </a:lnT>
                    <a:lnB>
                      <a:noFill/>
                    </a:lnB>
                    <a:solidFill>
                      <a:srgbClr val="63BE7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F7FA"/>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38%</a:t>
                      </a:r>
                    </a:p>
                  </a:txBody>
                  <a:tcPr marL="6350" marR="6350" marT="6350" marB="0" anchor="b">
                    <a:lnL>
                      <a:noFill/>
                    </a:lnL>
                    <a:lnR>
                      <a:noFill/>
                    </a:lnR>
                    <a:lnT>
                      <a:noFill/>
                    </a:lnT>
                    <a:lnB>
                      <a:noFill/>
                    </a:lnB>
                    <a:solidFill>
                      <a:srgbClr val="FAFBF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44%</a:t>
                      </a:r>
                    </a:p>
                  </a:txBody>
                  <a:tcPr marL="6350" marR="6350" marT="6350" marB="0" anchor="b">
                    <a:lnL>
                      <a:noFill/>
                    </a:lnL>
                    <a:lnR>
                      <a:noFill/>
                    </a:lnR>
                    <a:lnT>
                      <a:noFill/>
                    </a:lnT>
                    <a:lnB>
                      <a:noFill/>
                    </a:lnB>
                    <a:solidFill>
                      <a:srgbClr val="A4D9B3"/>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6FAFA"/>
                    </a:solidFill>
                  </a:tcPr>
                </a:tc>
                <a:extLst>
                  <a:ext uri="{0D108BD9-81ED-4DB2-BD59-A6C34878D82A}">
                    <a16:rowId xmlns:a16="http://schemas.microsoft.com/office/drawing/2014/main" val="1686447467"/>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18-04-25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D7EDD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FAB2B5"/>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AD0D3"/>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-41%</a:t>
                      </a:r>
                    </a:p>
                  </a:txBody>
                  <a:tcPr marL="6350" marR="6350" marT="6350" marB="0" anchor="b">
                    <a:lnL>
                      <a:noFill/>
                    </a:lnL>
                    <a:lnR>
                      <a:noFill/>
                    </a:lnR>
                    <a:lnT>
                      <a:noFill/>
                    </a:lnT>
                    <a:lnB>
                      <a:noFill/>
                    </a:lnB>
                    <a:solidFill>
                      <a:srgbClr val="F87577"/>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-32%</a:t>
                      </a:r>
                    </a:p>
                  </a:txBody>
                  <a:tcPr marL="6350" marR="6350" marT="6350" marB="0" anchor="b">
                    <a:lnL>
                      <a:noFill/>
                    </a:lnL>
                    <a:lnR>
                      <a:noFill/>
                    </a:lnR>
                    <a:lnT>
                      <a:noFill/>
                    </a:lnT>
                    <a:lnB>
                      <a:noFill/>
                    </a:lnB>
                    <a:solidFill>
                      <a:srgbClr val="F9A6A9"/>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22%</a:t>
                      </a:r>
                    </a:p>
                  </a:txBody>
                  <a:tcPr marL="6350" marR="6350" marT="6350" marB="0" anchor="b">
                    <a:lnL>
                      <a:noFill/>
                    </a:lnL>
                    <a:lnR>
                      <a:noFill/>
                    </a:lnR>
                    <a:lnT>
                      <a:noFill/>
                    </a:lnT>
                    <a:lnB>
                      <a:noFill/>
                    </a:lnB>
                    <a:solidFill>
                      <a:srgbClr val="FAFBF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-89%</a:t>
                      </a:r>
                    </a:p>
                  </a:txBody>
                  <a:tcPr marL="6350" marR="6350" marT="6350" marB="0" anchor="b">
                    <a:lnL>
                      <a:noFill/>
                    </a:lnL>
                    <a:lnR>
                      <a:noFill/>
                    </a:lnR>
                    <a:lnT>
                      <a:noFill/>
                    </a:lnT>
                    <a:lnB>
                      <a:noFill/>
                    </a:lnB>
                    <a:solidFill>
                      <a:srgbClr val="F8696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-88%</a:t>
                      </a:r>
                    </a:p>
                  </a:txBody>
                  <a:tcPr marL="6350" marR="6350" marT="6350" marB="0" anchor="b">
                    <a:lnL>
                      <a:noFill/>
                    </a:lnL>
                    <a:lnR>
                      <a:noFill/>
                    </a:lnR>
                    <a:lnT>
                      <a:noFill/>
                    </a:lnT>
                    <a:lnB>
                      <a:noFill/>
                    </a:lnB>
                    <a:solidFill>
                      <a:srgbClr val="F8696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-36%</a:t>
                      </a:r>
                    </a:p>
                  </a:txBody>
                  <a:tcPr marL="6350" marR="6350" marT="6350" marB="0" anchor="b">
                    <a:lnL>
                      <a:noFill/>
                    </a:lnL>
                    <a:lnR>
                      <a:noFill/>
                    </a:lnR>
                    <a:lnT>
                      <a:noFill/>
                    </a:lnT>
                    <a:lnB>
                      <a:noFill/>
                    </a:lnB>
                    <a:solidFill>
                      <a:srgbClr val="F8898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B8BA"/>
                    </a:solidFill>
                  </a:tcPr>
                </a:tc>
                <a:extLst>
                  <a:ext uri="{0D108BD9-81ED-4DB2-BD59-A6C34878D82A}">
                    <a16:rowId xmlns:a16="http://schemas.microsoft.com/office/drawing/2014/main" val="1662093556"/>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19-04-25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F5F8"/>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AC9CC"/>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D8D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-48%</a:t>
                      </a:r>
                    </a:p>
                  </a:txBody>
                  <a:tcPr marL="6350" marR="6350" marT="6350" marB="0" anchor="b">
                    <a:lnL>
                      <a:noFill/>
                    </a:lnL>
                    <a:lnR>
                      <a:noFill/>
                    </a:lnR>
                    <a:lnT>
                      <a:noFill/>
                    </a:lnT>
                    <a:lnB>
                      <a:noFill/>
                    </a:lnB>
                    <a:solidFill>
                      <a:srgbClr val="F8696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19%</a:t>
                      </a:r>
                    </a:p>
                  </a:txBody>
                  <a:tcPr marL="6350" marR="6350" marT="6350" marB="0" anchor="b">
                    <a:lnL>
                      <a:noFill/>
                    </a:lnL>
                    <a:lnR>
                      <a:noFill/>
                    </a:lnR>
                    <a:lnT>
                      <a:noFill/>
                    </a:lnT>
                    <a:lnB>
                      <a:noFill/>
                    </a:lnB>
                    <a:solidFill>
                      <a:srgbClr val="FBF9FC"/>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BF1F4"/>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-57%</a:t>
                      </a:r>
                    </a:p>
                  </a:txBody>
                  <a:tcPr marL="6350" marR="6350" marT="6350" marB="0" anchor="b">
                    <a:lnL>
                      <a:noFill/>
                    </a:lnL>
                    <a:lnR>
                      <a:noFill/>
                    </a:lnR>
                    <a:lnT>
                      <a:noFill/>
                    </a:lnT>
                    <a:lnB>
                      <a:noFill/>
                    </a:lnB>
                    <a:solidFill>
                      <a:srgbClr val="F99698"/>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DBD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7F81"/>
                    </a:solidFill>
                  </a:tcPr>
                </a:tc>
                <a:extLst>
                  <a:ext uri="{0D108BD9-81ED-4DB2-BD59-A6C34878D82A}">
                    <a16:rowId xmlns:a16="http://schemas.microsoft.com/office/drawing/2014/main" val="3199910905"/>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20-04-25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-33%</a:t>
                      </a:r>
                    </a:p>
                  </a:txBody>
                  <a:tcPr marL="6350" marR="6350" marT="6350" marB="0" anchor="b">
                    <a:lnL>
                      <a:noFill/>
                    </a:lnL>
                    <a:lnR>
                      <a:noFill/>
                    </a:lnR>
                    <a:lnT>
                      <a:noFill/>
                    </a:lnT>
                    <a:lnB>
                      <a:noFill/>
                    </a:lnB>
                    <a:solidFill>
                      <a:srgbClr val="F8696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-54%</a:t>
                      </a:r>
                    </a:p>
                  </a:txBody>
                  <a:tcPr marL="6350" marR="6350" marT="6350" marB="0" anchor="b">
                    <a:lnL>
                      <a:noFill/>
                    </a:lnL>
                    <a:lnR>
                      <a:noFill/>
                    </a:lnR>
                    <a:lnT>
                      <a:noFill/>
                    </a:lnT>
                    <a:lnB>
                      <a:noFill/>
                    </a:lnB>
                    <a:solidFill>
                      <a:srgbClr val="F8696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-46%</a:t>
                      </a:r>
                    </a:p>
                  </a:txBody>
                  <a:tcPr marL="6350" marR="6350" marT="6350" marB="0" anchor="b">
                    <a:lnL>
                      <a:noFill/>
                    </a:lnL>
                    <a:lnR>
                      <a:noFill/>
                    </a:lnR>
                    <a:lnT>
                      <a:noFill/>
                    </a:lnT>
                    <a:lnB>
                      <a:noFill/>
                    </a:lnB>
                    <a:solidFill>
                      <a:srgbClr val="F8696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-38%</a:t>
                      </a:r>
                    </a:p>
                  </a:txBody>
                  <a:tcPr marL="6350" marR="6350" marT="6350" marB="0" anchor="b">
                    <a:lnL>
                      <a:noFill/>
                    </a:lnL>
                    <a:lnR>
                      <a:noFill/>
                    </a:lnR>
                    <a:lnT>
                      <a:noFill/>
                    </a:lnT>
                    <a:lnB>
                      <a:noFill/>
                    </a:lnB>
                    <a:solidFill>
                      <a:srgbClr val="F98F9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-46%</a:t>
                      </a:r>
                    </a:p>
                  </a:txBody>
                  <a:tcPr marL="6350" marR="6350" marT="6350" marB="0" anchor="b">
                    <a:lnL>
                      <a:noFill/>
                    </a:lnL>
                    <a:lnR>
                      <a:noFill/>
                    </a:lnR>
                    <a:lnT>
                      <a:noFill/>
                    </a:lnT>
                    <a:lnB>
                      <a:noFill/>
                    </a:lnB>
                    <a:solidFill>
                      <a:srgbClr val="F86D6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-61%</a:t>
                      </a:r>
                    </a:p>
                  </a:txBody>
                  <a:tcPr marL="6350" marR="6350" marT="6350" marB="0" anchor="b">
                    <a:lnL>
                      <a:noFill/>
                    </a:lnL>
                    <a:lnR>
                      <a:noFill/>
                    </a:lnR>
                    <a:lnT>
                      <a:noFill/>
                    </a:lnT>
                    <a:lnB>
                      <a:noFill/>
                    </a:lnB>
                    <a:solidFill>
                      <a:srgbClr val="F99699"/>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-87%</a:t>
                      </a:r>
                    </a:p>
                  </a:txBody>
                  <a:tcPr marL="6350" marR="6350" marT="6350" marB="0" anchor="b">
                    <a:lnL>
                      <a:noFill/>
                    </a:lnL>
                    <a:lnR>
                      <a:noFill/>
                    </a:lnR>
                    <a:lnT>
                      <a:noFill/>
                    </a:lnT>
                    <a:lnB>
                      <a:noFill/>
                    </a:lnB>
                    <a:solidFill>
                      <a:srgbClr val="F86A6C"/>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-50%</a:t>
                      </a:r>
                    </a:p>
                  </a:txBody>
                  <a:tcPr marL="6350" marR="6350" marT="6350" marB="0" anchor="b">
                    <a:lnL>
                      <a:noFill/>
                    </a:lnL>
                    <a:lnR>
                      <a:noFill/>
                    </a:lnR>
                    <a:lnT>
                      <a:noFill/>
                    </a:lnT>
                    <a:lnB>
                      <a:noFill/>
                    </a:lnB>
                    <a:solidFill>
                      <a:srgbClr val="F8696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C4C7"/>
                    </a:solidFill>
                  </a:tcPr>
                </a:tc>
                <a:extLst>
                  <a:ext uri="{0D108BD9-81ED-4DB2-BD59-A6C34878D82A}">
                    <a16:rowId xmlns:a16="http://schemas.microsoft.com/office/drawing/2014/main" val="1128890505"/>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21-04-25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D3D6"/>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AD0D3"/>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41%</a:t>
                      </a:r>
                    </a:p>
                  </a:txBody>
                  <a:tcPr marL="6350" marR="6350" marT="6350" marB="0" anchor="b">
                    <a:lnL>
                      <a:noFill/>
                    </a:lnL>
                    <a:lnR>
                      <a:noFill/>
                    </a:lnR>
                    <a:lnT>
                      <a:noFill/>
                    </a:lnT>
                    <a:lnB>
                      <a:noFill/>
                    </a:lnB>
                    <a:solidFill>
                      <a:srgbClr val="D7EDD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D6EDD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17%</a:t>
                      </a:r>
                    </a:p>
                  </a:txBody>
                  <a:tcPr marL="6350" marR="6350" marT="6350" marB="0" anchor="b">
                    <a:lnL>
                      <a:noFill/>
                    </a:lnL>
                    <a:lnR>
                      <a:noFill/>
                    </a:lnR>
                    <a:lnT>
                      <a:noFill/>
                    </a:lnT>
                    <a:lnB>
                      <a:noFill/>
                    </a:lnB>
                    <a:solidFill>
                      <a:srgbClr val="FBF5F8"/>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36%</a:t>
                      </a:r>
                    </a:p>
                  </a:txBody>
                  <a:tcPr marL="6350" marR="6350" marT="6350" marB="0" anchor="b">
                    <a:lnL>
                      <a:noFill/>
                    </a:lnL>
                    <a:lnR>
                      <a:noFill/>
                    </a:lnR>
                    <a:lnT>
                      <a:noFill/>
                    </a:lnT>
                    <a:lnB>
                      <a:noFill/>
                    </a:lnB>
                    <a:solidFill>
                      <a:srgbClr val="E1F2E8"/>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71%</a:t>
                      </a:r>
                    </a:p>
                  </a:txBody>
                  <a:tcPr marL="6350" marR="6350" marT="6350" marB="0" anchor="b">
                    <a:lnL>
                      <a:noFill/>
                    </a:lnL>
                    <a:lnR>
                      <a:noFill/>
                    </a:lnR>
                    <a:lnT>
                      <a:noFill/>
                    </a:lnT>
                    <a:lnB>
                      <a:noFill/>
                    </a:lnB>
                    <a:solidFill>
                      <a:srgbClr val="F6FAFA"/>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BEEF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2F8F7"/>
                    </a:solidFill>
                  </a:tcPr>
                </a:tc>
                <a:extLst>
                  <a:ext uri="{0D108BD9-81ED-4DB2-BD59-A6C34878D82A}">
                    <a16:rowId xmlns:a16="http://schemas.microsoft.com/office/drawing/2014/main" val="3863293069"/>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22-04-25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FBFC"/>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BF5F8"/>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17%</a:t>
                      </a:r>
                    </a:p>
                  </a:txBody>
                  <a:tcPr marL="6350" marR="6350" marT="6350" marB="0" anchor="b">
                    <a:lnL>
                      <a:noFill/>
                    </a:lnL>
                    <a:lnR>
                      <a:noFill/>
                    </a:lnR>
                    <a:lnT>
                      <a:noFill/>
                    </a:lnT>
                    <a:lnB>
                      <a:noFill/>
                    </a:lnB>
                    <a:solidFill>
                      <a:srgbClr val="F4F9F8"/>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22%</a:t>
                      </a:r>
                    </a:p>
                  </a:txBody>
                  <a:tcPr marL="6350" marR="6350" marT="6350" marB="0" anchor="b">
                    <a:lnL>
                      <a:noFill/>
                    </a:lnL>
                    <a:lnR>
                      <a:noFill/>
                    </a:lnR>
                    <a:lnT>
                      <a:noFill/>
                    </a:lnT>
                    <a:lnB>
                      <a:noFill/>
                    </a:lnB>
                    <a:solidFill>
                      <a:srgbClr val="FAFBF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21%</a:t>
                      </a:r>
                    </a:p>
                  </a:txBody>
                  <a:tcPr marL="6350" marR="6350" marT="6350" marB="0" anchor="b">
                    <a:lnL>
                      <a:noFill/>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23%</a:t>
                      </a:r>
                    </a:p>
                  </a:txBody>
                  <a:tcPr marL="6350" marR="6350" marT="6350" marB="0" anchor="b">
                    <a:lnL>
                      <a:noFill/>
                    </a:lnL>
                    <a:lnR>
                      <a:noFill/>
                    </a:lnR>
                    <a:lnT>
                      <a:noFill/>
                    </a:lnT>
                    <a:lnB>
                      <a:noFill/>
                    </a:lnB>
                    <a:solidFill>
                      <a:srgbClr val="E2F2E9"/>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EAED"/>
                    </a:solidFill>
                  </a:tcPr>
                </a:tc>
                <a:extLst>
                  <a:ext uri="{0D108BD9-81ED-4DB2-BD59-A6C34878D82A}">
                    <a16:rowId xmlns:a16="http://schemas.microsoft.com/office/drawing/2014/main" val="1838615347"/>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23-04-25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BE7EA"/>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24%</a:t>
                      </a:r>
                    </a:p>
                  </a:txBody>
                  <a:tcPr marL="6350" marR="6350" marT="6350" marB="0" anchor="b">
                    <a:lnL>
                      <a:noFill/>
                    </a:lnL>
                    <a:lnR>
                      <a:noFill/>
                    </a:lnR>
                    <a:lnT>
                      <a:noFill/>
                    </a:lnT>
                    <a:lnB>
                      <a:noFill/>
                    </a:lnB>
                    <a:solidFill>
                      <a:srgbClr val="E1F1E7"/>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FBF0F3"/>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18%</a:t>
                      </a:r>
                    </a:p>
                  </a:txBody>
                  <a:tcPr marL="6350" marR="6350" marT="6350" marB="0" anchor="b">
                    <a:lnL>
                      <a:noFill/>
                    </a:lnL>
                    <a:lnR>
                      <a:noFill/>
                    </a:lnR>
                    <a:lnT>
                      <a:noFill/>
                    </a:lnT>
                    <a:lnB>
                      <a:noFill/>
                    </a:lnB>
                    <a:solidFill>
                      <a:srgbClr val="FBF7FA"/>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FBF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5FAF9"/>
                    </a:solidFill>
                  </a:tcPr>
                </a:tc>
                <a:extLst>
                  <a:ext uri="{0D108BD9-81ED-4DB2-BD59-A6C34878D82A}">
                    <a16:rowId xmlns:a16="http://schemas.microsoft.com/office/drawing/2014/main" val="2163740945"/>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24-04-25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EFF7F4"/>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F4F9F9"/>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33%</a:t>
                      </a:r>
                    </a:p>
                  </a:txBody>
                  <a:tcPr marL="6350" marR="6350" marT="6350" marB="0" anchor="b">
                    <a:lnL>
                      <a:noFill/>
                    </a:lnL>
                    <a:lnR>
                      <a:noFill/>
                    </a:lnR>
                    <a:lnT>
                      <a:noFill/>
                    </a:lnT>
                    <a:lnB>
                      <a:noFill/>
                    </a:lnB>
                    <a:solidFill>
                      <a:srgbClr val="C8E7D2"/>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a:noFill/>
                    </a:lnB>
                    <a:solidFill>
                      <a:srgbClr val="F9FBFC"/>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16%</a:t>
                      </a:r>
                    </a:p>
                  </a:txBody>
                  <a:tcPr marL="6350" marR="6350" marT="6350" marB="0" anchor="b">
                    <a:lnL>
                      <a:noFill/>
                    </a:lnL>
                    <a:lnR>
                      <a:noFill/>
                    </a:lnR>
                    <a:lnT>
                      <a:noFill/>
                    </a:lnT>
                    <a:lnB>
                      <a:noFill/>
                    </a:lnB>
                    <a:solidFill>
                      <a:srgbClr val="FBF3F6"/>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-18%</a:t>
                      </a:r>
                    </a:p>
                  </a:txBody>
                  <a:tcPr marL="6350" marR="6350" marT="6350" marB="0" anchor="b">
                    <a:lnL>
                      <a:noFill/>
                    </a:lnL>
                    <a:lnR>
                      <a:noFill/>
                    </a:lnR>
                    <a:lnT>
                      <a:noFill/>
                    </a:lnT>
                    <a:lnB>
                      <a:noFill/>
                    </a:lnB>
                    <a:solidFill>
                      <a:srgbClr val="FBDDE0"/>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FBF9FC"/>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FBF7FA"/>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AFD"/>
                    </a:solidFill>
                  </a:tcPr>
                </a:tc>
                <a:extLst>
                  <a:ext uri="{0D108BD9-81ED-4DB2-BD59-A6C34878D82A}">
                    <a16:rowId xmlns:a16="http://schemas.microsoft.com/office/drawing/2014/main" val="3030794716"/>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25-04-25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D1EBDA"/>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24%</a:t>
                      </a:r>
                    </a:p>
                  </a:txBody>
                  <a:tcPr marL="6350" marR="6350" marT="6350" marB="0" anchor="b">
                    <a:lnL>
                      <a:noFill/>
                    </a:lnL>
                    <a:lnR>
                      <a:noFill/>
                    </a:lnR>
                    <a:lnT>
                      <a:noFill/>
                    </a:lnT>
                    <a:lnB>
                      <a:noFill/>
                    </a:lnB>
                    <a:solidFill>
                      <a:srgbClr val="DAEEE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46%</a:t>
                      </a:r>
                    </a:p>
                  </a:txBody>
                  <a:tcPr marL="6350" marR="6350" marT="6350" marB="0" anchor="b">
                    <a:lnL>
                      <a:noFill/>
                    </a:lnL>
                    <a:lnR>
                      <a:noFill/>
                    </a:lnR>
                    <a:lnT>
                      <a:noFill/>
                    </a:lnT>
                    <a:lnB>
                      <a:noFill/>
                    </a:lnB>
                    <a:solidFill>
                      <a:srgbClr val="A3D8B3"/>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25%</a:t>
                      </a:r>
                    </a:p>
                  </a:txBody>
                  <a:tcPr marL="6350" marR="6350" marT="6350" marB="0" anchor="b">
                    <a:lnL>
                      <a:noFill/>
                    </a:lnL>
                    <a:lnR>
                      <a:noFill/>
                    </a:lnR>
                    <a:lnT>
                      <a:noFill/>
                    </a:lnT>
                    <a:lnB>
                      <a:noFill/>
                    </a:lnB>
                    <a:solidFill>
                      <a:srgbClr val="ECF6F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DDF0E5"/>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65%</a:t>
                      </a:r>
                    </a:p>
                  </a:txBody>
                  <a:tcPr marL="6350" marR="6350" marT="6350" marB="0" anchor="b">
                    <a:lnL>
                      <a:noFill/>
                    </a:lnL>
                    <a:lnR>
                      <a:noFill/>
                    </a:lnR>
                    <a:lnT>
                      <a:noFill/>
                    </a:lnT>
                    <a:lnB>
                      <a:noFill/>
                    </a:lnB>
                    <a:solidFill>
                      <a:srgbClr val="BAE2C6"/>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27%</a:t>
                      </a:r>
                    </a:p>
                  </a:txBody>
                  <a:tcPr marL="6350" marR="6350" marT="6350" marB="0" anchor="b">
                    <a:lnL>
                      <a:noFill/>
                    </a:lnL>
                    <a:lnR>
                      <a:noFill/>
                    </a:lnR>
                    <a:lnT>
                      <a:noFill/>
                    </a:lnT>
                    <a:lnB>
                      <a:noFill/>
                    </a:lnB>
                    <a:solidFill>
                      <a:srgbClr val="FBFCF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29%</a:t>
                      </a:r>
                    </a:p>
                  </a:txBody>
                  <a:tcPr marL="6350" marR="6350" marT="6350" marB="0" anchor="b">
                    <a:lnL>
                      <a:noFill/>
                    </a:lnL>
                    <a:lnR>
                      <a:noFill/>
                    </a:lnR>
                    <a:lnT>
                      <a:noFill/>
                    </a:lnT>
                    <a:lnB>
                      <a:noFill/>
                    </a:lnB>
                    <a:solidFill>
                      <a:srgbClr val="D0EBD9"/>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6FAFA"/>
                    </a:solidFill>
                  </a:tcPr>
                </a:tc>
                <a:extLst>
                  <a:ext uri="{0D108BD9-81ED-4DB2-BD59-A6C34878D82A}">
                    <a16:rowId xmlns:a16="http://schemas.microsoft.com/office/drawing/2014/main" val="4243532526"/>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26-04-25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FBFC"/>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BEBE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a:noFill/>
                    </a:lnB>
                    <a:solidFill>
                      <a:srgbClr val="FAFBF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BECE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-33%</a:t>
                      </a:r>
                    </a:p>
                  </a:txBody>
                  <a:tcPr marL="6350" marR="6350" marT="6350" marB="0" anchor="b">
                    <a:lnL>
                      <a:noFill/>
                    </a:lnL>
                    <a:lnR>
                      <a:noFill/>
                    </a:lnR>
                    <a:lnT>
                      <a:noFill/>
                    </a:lnT>
                    <a:lnB>
                      <a:noFill/>
                    </a:lnB>
                    <a:solidFill>
                      <a:srgbClr val="F9A3A5"/>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FBEFF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FCF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-36%</a:t>
                      </a:r>
                    </a:p>
                  </a:txBody>
                  <a:tcPr marL="6350" marR="6350" marT="6350" marB="0" anchor="b">
                    <a:lnL>
                      <a:noFill/>
                    </a:lnL>
                    <a:lnR>
                      <a:noFill/>
                    </a:lnR>
                    <a:lnT>
                      <a:noFill/>
                    </a:lnT>
                    <a:lnB>
                      <a:noFill/>
                    </a:lnB>
                    <a:solidFill>
                      <a:srgbClr val="FAB5B7"/>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E5E7"/>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99EA1"/>
                    </a:solidFill>
                  </a:tcPr>
                </a:tc>
                <a:extLst>
                  <a:ext uri="{0D108BD9-81ED-4DB2-BD59-A6C34878D82A}">
                    <a16:rowId xmlns:a16="http://schemas.microsoft.com/office/drawing/2014/main" val="1568254740"/>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27-04-25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-26%</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8587"/>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-26%</a:t>
                      </a:r>
                    </a:p>
                  </a:txBody>
                  <a:tcPr marL="6350" marR="6350" marT="6350" marB="0" anchor="b">
                    <a:lnL>
                      <a:noFill/>
                    </a:lnL>
                    <a:lnR>
                      <a:noFill/>
                    </a:lnR>
                    <a:lnT>
                      <a:noFill/>
                    </a:lnT>
                    <a:lnB>
                      <a:noFill/>
                    </a:lnB>
                    <a:solidFill>
                      <a:srgbClr val="F88082"/>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-37%</a:t>
                      </a:r>
                    </a:p>
                  </a:txBody>
                  <a:tcPr marL="6350" marR="6350" marT="6350" marB="0" anchor="b">
                    <a:lnL>
                      <a:noFill/>
                    </a:lnL>
                    <a:lnR>
                      <a:noFill/>
                    </a:lnR>
                    <a:lnT>
                      <a:noFill/>
                    </a:lnT>
                    <a:lnB>
                      <a:noFill/>
                    </a:lnB>
                    <a:solidFill>
                      <a:srgbClr val="F98D90"/>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-28%</a:t>
                      </a:r>
                    </a:p>
                  </a:txBody>
                  <a:tcPr marL="6350" marR="6350" marT="6350" marB="0" anchor="b">
                    <a:lnL>
                      <a:noFill/>
                    </a:lnL>
                    <a:lnR>
                      <a:noFill/>
                    </a:lnR>
                    <a:lnT>
                      <a:noFill/>
                    </a:lnT>
                    <a:lnB>
                      <a:noFill/>
                    </a:lnB>
                    <a:solidFill>
                      <a:srgbClr val="F99698"/>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-32%</a:t>
                      </a:r>
                    </a:p>
                  </a:txBody>
                  <a:tcPr marL="6350" marR="6350" marT="6350" marB="0" anchor="b">
                    <a:lnL>
                      <a:noFill/>
                    </a:lnL>
                    <a:lnR>
                      <a:noFill/>
                    </a:lnR>
                    <a:lnT>
                      <a:noFill/>
                    </a:lnT>
                    <a:lnB>
                      <a:noFill/>
                    </a:lnB>
                    <a:solidFill>
                      <a:srgbClr val="F9A6A9"/>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-39%</a:t>
                      </a:r>
                    </a:p>
                  </a:txBody>
                  <a:tcPr marL="6350" marR="6350" marT="6350" marB="0" anchor="b">
                    <a:lnL>
                      <a:noFill/>
                    </a:lnL>
                    <a:lnR>
                      <a:noFill/>
                    </a:lnR>
                    <a:lnT>
                      <a:noFill/>
                    </a:lnT>
                    <a:lnB>
                      <a:noFill/>
                    </a:lnB>
                    <a:solidFill>
                      <a:srgbClr val="F87C7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-41%</a:t>
                      </a:r>
                    </a:p>
                  </a:txBody>
                  <a:tcPr marL="6350" marR="6350" marT="6350" marB="0" anchor="b">
                    <a:lnL>
                      <a:noFill/>
                    </a:lnL>
                    <a:lnR>
                      <a:noFill/>
                    </a:lnR>
                    <a:lnT>
                      <a:noFill/>
                    </a:lnT>
                    <a:lnB>
                      <a:noFill/>
                    </a:lnB>
                    <a:solidFill>
                      <a:srgbClr val="FAB7BA"/>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-79%</a:t>
                      </a:r>
                    </a:p>
                  </a:txBody>
                  <a:tcPr marL="6350" marR="6350" marT="6350" marB="0" anchor="b">
                    <a:lnL>
                      <a:noFill/>
                    </a:lnL>
                    <a:lnR>
                      <a:noFill/>
                    </a:lnR>
                    <a:lnT>
                      <a:noFill/>
                    </a:lnT>
                    <a:lnB>
                      <a:noFill/>
                    </a:lnB>
                    <a:solidFill>
                      <a:srgbClr val="F87678"/>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-32%</a:t>
                      </a:r>
                    </a:p>
                  </a:txBody>
                  <a:tcPr marL="6350" marR="6350" marT="6350" marB="0" anchor="b">
                    <a:lnL>
                      <a:noFill/>
                    </a:lnL>
                    <a:lnR>
                      <a:noFill/>
                    </a:lnR>
                    <a:lnT>
                      <a:noFill/>
                    </a:lnT>
                    <a:lnB>
                      <a:noFill/>
                    </a:lnB>
                    <a:solidFill>
                      <a:srgbClr val="F99294"/>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7FA"/>
                    </a:solidFill>
                  </a:tcPr>
                </a:tc>
                <a:extLst>
                  <a:ext uri="{0D108BD9-81ED-4DB2-BD59-A6C34878D82A}">
                    <a16:rowId xmlns:a16="http://schemas.microsoft.com/office/drawing/2014/main" val="2529588195"/>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28-04-25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C3C6"/>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ACDC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BEFF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31%</a:t>
                      </a:r>
                    </a:p>
                  </a:txBody>
                  <a:tcPr marL="6350" marR="6350" marT="6350" marB="0" anchor="b">
                    <a:lnL>
                      <a:noFill/>
                    </a:lnL>
                    <a:lnR>
                      <a:noFill/>
                    </a:lnR>
                    <a:lnT>
                      <a:noFill/>
                    </a:lnT>
                    <a:lnB>
                      <a:noFill/>
                    </a:lnB>
                    <a:solidFill>
                      <a:srgbClr val="E4F3EA"/>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FBF4F7"/>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28%</a:t>
                      </a:r>
                    </a:p>
                  </a:txBody>
                  <a:tcPr marL="6350" marR="6350" marT="6350" marB="0" anchor="b">
                    <a:lnL>
                      <a:noFill/>
                    </a:lnL>
                    <a:lnR>
                      <a:noFill/>
                    </a:lnR>
                    <a:lnT>
                      <a:noFill/>
                    </a:lnT>
                    <a:lnB>
                      <a:noFill/>
                    </a:lnB>
                    <a:solidFill>
                      <a:srgbClr val="F1F8F5"/>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65%</a:t>
                      </a:r>
                    </a:p>
                  </a:txBody>
                  <a:tcPr marL="6350" marR="6350" marT="6350" marB="0" anchor="b">
                    <a:lnL>
                      <a:noFill/>
                    </a:lnL>
                    <a:lnR>
                      <a:noFill/>
                    </a:lnR>
                    <a:lnT>
                      <a:noFill/>
                    </a:lnT>
                    <a:lnB>
                      <a:noFill/>
                    </a:lnB>
                    <a:solidFill>
                      <a:srgbClr val="CBE9D5"/>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248%</a:t>
                      </a:r>
                    </a:p>
                  </a:txBody>
                  <a:tcPr marL="6350" marR="6350" marT="6350" marB="0" anchor="b">
                    <a:lnL>
                      <a:noFill/>
                    </a:lnL>
                    <a:lnR>
                      <a:noFill/>
                    </a:lnR>
                    <a:lnT>
                      <a:noFill/>
                    </a:lnT>
                    <a:lnB>
                      <a:noFill/>
                    </a:lnB>
                    <a:solidFill>
                      <a:srgbClr val="E2F2E9"/>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BE9EC"/>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38%</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D0EAD9"/>
                    </a:solidFill>
                  </a:tcPr>
                </a:tc>
                <a:extLst>
                  <a:ext uri="{0D108BD9-81ED-4DB2-BD59-A6C34878D82A}">
                    <a16:rowId xmlns:a16="http://schemas.microsoft.com/office/drawing/2014/main" val="1934469530"/>
                  </a:ext>
                </a:extLst>
              </a:tr>
              <a:tr h="244933">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29-04-25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EFF2"/>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F7FAF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22%</a:t>
                      </a:r>
                    </a:p>
                  </a:txBody>
                  <a:tcPr marL="6350" marR="6350" marT="6350" marB="0" anchor="b">
                    <a:lnL>
                      <a:noFill/>
                    </a:lnL>
                    <a:lnR>
                      <a:noFill/>
                    </a:lnR>
                    <a:lnT>
                      <a:noFill/>
                    </a:lnT>
                    <a:lnB>
                      <a:noFill/>
                    </a:lnB>
                    <a:solidFill>
                      <a:srgbClr val="E6F3EC"/>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16%</a:t>
                      </a:r>
                    </a:p>
                  </a:txBody>
                  <a:tcPr marL="6350" marR="6350" marT="6350" marB="0" anchor="b">
                    <a:lnL>
                      <a:noFill/>
                    </a:lnL>
                    <a:lnR>
                      <a:noFill/>
                    </a:lnR>
                    <a:lnT>
                      <a:noFill/>
                    </a:lnT>
                    <a:lnB>
                      <a:noFill/>
                    </a:lnB>
                    <a:solidFill>
                      <a:srgbClr val="F7FAF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-17%</a:t>
                      </a:r>
                    </a:p>
                  </a:txBody>
                  <a:tcPr marL="6350" marR="6350" marT="6350" marB="0" anchor="b">
                    <a:lnL>
                      <a:noFill/>
                    </a:lnL>
                    <a:lnR>
                      <a:noFill/>
                    </a:lnR>
                    <a:lnT>
                      <a:noFill/>
                    </a:lnT>
                    <a:lnB>
                      <a:noFill/>
                    </a:lnB>
                    <a:solidFill>
                      <a:srgbClr val="FBE0E3"/>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28%</a:t>
                      </a:r>
                    </a:p>
                  </a:txBody>
                  <a:tcPr marL="6350" marR="6350" marT="6350" marB="0" anchor="b">
                    <a:lnL>
                      <a:noFill/>
                    </a:lnL>
                    <a:lnR>
                      <a:noFill/>
                    </a:lnR>
                    <a:lnT>
                      <a:noFill/>
                    </a:lnT>
                    <a:lnB>
                      <a:noFill/>
                    </a:lnB>
                    <a:solidFill>
                      <a:srgbClr val="F1F8F5"/>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18%</a:t>
                      </a:r>
                    </a:p>
                  </a:txBody>
                  <a:tcPr marL="6350" marR="6350" marT="6350" marB="0" anchor="b">
                    <a:lnL>
                      <a:noFill/>
                    </a:lnL>
                    <a:lnR>
                      <a:noFill/>
                    </a:lnR>
                    <a:lnT>
                      <a:noFill/>
                    </a:lnT>
                    <a:lnB>
                      <a:noFill/>
                    </a:lnB>
                    <a:solidFill>
                      <a:srgbClr val="EFF7F4"/>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26%</a:t>
                      </a:r>
                    </a:p>
                  </a:txBody>
                  <a:tcPr marL="6350" marR="6350" marT="6350" marB="0" anchor="b">
                    <a:lnL>
                      <a:noFill/>
                    </a:lnL>
                    <a:lnR>
                      <a:noFill/>
                    </a:lnR>
                    <a:lnT>
                      <a:noFill/>
                    </a:lnT>
                    <a:lnB>
                      <a:noFill/>
                    </a:lnB>
                    <a:solidFill>
                      <a:srgbClr val="FBFCF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34%</a:t>
                      </a:r>
                    </a:p>
                  </a:txBody>
                  <a:tcPr marL="6350" marR="6350" marT="6350" marB="0" anchor="b">
                    <a:lnL>
                      <a:noFill/>
                    </a:lnL>
                    <a:lnR>
                      <a:noFill/>
                    </a:lnR>
                    <a:lnT>
                      <a:noFill/>
                    </a:lnT>
                    <a:lnB>
                      <a:noFill/>
                    </a:lnB>
                    <a:solidFill>
                      <a:srgbClr val="C2E5C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EDF6F2"/>
                    </a:solidFill>
                  </a:tcPr>
                </a:tc>
                <a:extLst>
                  <a:ext uri="{0D108BD9-81ED-4DB2-BD59-A6C34878D82A}">
                    <a16:rowId xmlns:a16="http://schemas.microsoft.com/office/drawing/2014/main" val="1639491368"/>
                  </a:ext>
                </a:extLst>
              </a:tr>
              <a:tr h="246577">
                <a:tc>
                  <a:txBody>
                    <a:bodyPr/>
                    <a:lstStyle/>
                    <a:p>
                      <a:pPr algn="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30-04-25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BF5F8"/>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AD3D6"/>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AFBF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AFBF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-35%</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99B9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18%</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BF7FA"/>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3F9F7"/>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5FAF9"/>
                    </a:solidFill>
                  </a:tcPr>
                </a:tc>
                <a:extLst>
                  <a:ext uri="{0D108BD9-81ED-4DB2-BD59-A6C34878D82A}">
                    <a16:rowId xmlns:a16="http://schemas.microsoft.com/office/drawing/2014/main" val="1328736048"/>
                  </a:ext>
                </a:extLst>
              </a:tr>
            </a:tbl>
          </a:graphicData>
        </a:graphic>
      </p:graphicFrame>
    </p:spTree>
    <p:extLst>
      <p:ext uri="{BB962C8B-B14F-4D97-AF65-F5344CB8AC3E}">
        <p14:creationId xmlns:p14="http://schemas.microsoft.com/office/powerpoint/2010/main" val="91465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F3C70-8DFD-4F0B-F304-4DCFE3D60D70}"/>
            </a:ext>
          </a:extLst>
        </p:cNvPr>
        <p:cNvGrpSpPr/>
        <p:nvPr/>
      </p:nvGrpSpPr>
      <p:grpSpPr>
        <a:xfrm>
          <a:off x="0" y="0"/>
          <a:ext cx="0" cy="0"/>
          <a:chOff x="0" y="0"/>
          <a:chExt cx="0" cy="0"/>
        </a:xfrm>
      </p:grpSpPr>
      <p:sp>
        <p:nvSpPr>
          <p:cNvPr id="102" name="object 102">
            <a:extLst>
              <a:ext uri="{FF2B5EF4-FFF2-40B4-BE49-F238E27FC236}">
                <a16:creationId xmlns:a16="http://schemas.microsoft.com/office/drawing/2014/main" id="{940214E2-A4C0-7DFB-E63A-5154E09B975F}"/>
              </a:ext>
            </a:extLst>
          </p:cNvPr>
          <p:cNvSpPr txBox="1">
            <a:spLocks noGrp="1"/>
          </p:cNvSpPr>
          <p:nvPr>
            <p:ph type="title"/>
          </p:nvPr>
        </p:nvSpPr>
        <p:spPr>
          <a:xfrm>
            <a:off x="253630" y="255951"/>
            <a:ext cx="10495915" cy="678421"/>
          </a:xfrm>
          <a:prstGeom prst="rect">
            <a:avLst/>
          </a:prstGeom>
        </p:spPr>
        <p:txBody>
          <a:bodyPr vert="horz" wrap="square" lIns="0" tIns="69880" rIns="0" bIns="0" rtlCol="0" anchor="t">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lang="en-GB" spc="-20" noProof="0" dirty="0">
                <a:solidFill>
                  <a:srgbClr val="DC0037"/>
                </a:solidFill>
              </a:rPr>
              <a:t>Heat map | MTM 2023/2024</a:t>
            </a:r>
            <a:endParaRPr lang="en-GB" b="0" spc="-20" noProof="0" dirty="0">
              <a:solidFill>
                <a:srgbClr val="DC0037"/>
              </a:solidFill>
              <a:highlight>
                <a:srgbClr val="FFFF00"/>
              </a:highlight>
              <a:latin typeface="Brave Sans"/>
              <a:cs typeface="Brave Sans"/>
            </a:endParaRPr>
          </a:p>
        </p:txBody>
      </p:sp>
      <p:sp>
        <p:nvSpPr>
          <p:cNvPr id="13" name="object 127">
            <a:extLst>
              <a:ext uri="{FF2B5EF4-FFF2-40B4-BE49-F238E27FC236}">
                <a16:creationId xmlns:a16="http://schemas.microsoft.com/office/drawing/2014/main" id="{5C57CFE9-7338-EF58-4A7A-2C6D6D4EED5C}"/>
              </a:ext>
            </a:extLst>
          </p:cNvPr>
          <p:cNvSpPr txBox="1"/>
          <p:nvPr/>
        </p:nvSpPr>
        <p:spPr>
          <a:xfrm>
            <a:off x="478372" y="8253935"/>
            <a:ext cx="2047598" cy="275075"/>
          </a:xfrm>
          <a:prstGeom prst="rect">
            <a:avLst/>
          </a:prstGeom>
        </p:spPr>
        <p:txBody>
          <a:bodyPr vert="horz" wrap="square" lIns="0" tIns="15875" rIns="0" bIns="0" rtlCol="0" anchor="t">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lang="en-GB" sz="800" b="1" i="0" u="none" strike="noStrike" kern="0" cap="none" spc="0" normalizeH="0" baseline="0" noProof="0" dirty="0">
                <a:ln>
                  <a:noFill/>
                </a:ln>
                <a:solidFill>
                  <a:srgbClr val="DB1437"/>
                </a:solidFill>
                <a:effectLst/>
                <a:uLnTx/>
                <a:uFillTx/>
                <a:latin typeface="Brave Sans Bold"/>
                <a:cs typeface="Brave Sans Bold"/>
              </a:rPr>
              <a:t>Table 3</a:t>
            </a:r>
          </a:p>
          <a:p>
            <a:pPr marL="12700" marR="0" lvl="0" indent="0" defTabSz="914400" eaLnBrk="1" fontAlgn="auto" latinLnBrk="0" hangingPunct="1">
              <a:lnSpc>
                <a:spcPct val="100000"/>
              </a:lnSpc>
              <a:spcBef>
                <a:spcPts val="125"/>
              </a:spcBef>
              <a:spcAft>
                <a:spcPts val="0"/>
              </a:spcAft>
              <a:buClrTx/>
              <a:buSzTx/>
              <a:buFontTx/>
              <a:buNone/>
              <a:tabLst/>
              <a:defRPr/>
            </a:pPr>
            <a:r>
              <a:rPr kumimoji="0" lang="en-GB" sz="800" b="1" i="0" u="none" strike="noStrike" kern="0" cap="none" spc="0" normalizeH="0" baseline="0" noProof="0" dirty="0">
                <a:ln>
                  <a:noFill/>
                </a:ln>
                <a:solidFill>
                  <a:srgbClr val="DB1437"/>
                </a:solidFill>
                <a:effectLst/>
                <a:uLnTx/>
                <a:uFillTx/>
                <a:latin typeface="Brave Sans Bold"/>
                <a:cs typeface="Brave Sans Bold"/>
              </a:rPr>
              <a:t>Source:</a:t>
            </a:r>
            <a:r>
              <a:rPr kumimoji="0" lang="en-GB" sz="800" b="1" i="0" u="none" strike="noStrike" kern="0" cap="none" spc="75" normalizeH="0" baseline="0" noProof="0" dirty="0">
                <a:ln>
                  <a:noFill/>
                </a:ln>
                <a:solidFill>
                  <a:srgbClr val="DB1437"/>
                </a:solidFill>
                <a:effectLst/>
                <a:uLnTx/>
                <a:uFillTx/>
                <a:latin typeface="Brave Sans Bold"/>
                <a:cs typeface="Brave Sans Bold"/>
              </a:rPr>
              <a:t> </a:t>
            </a:r>
            <a:r>
              <a:rPr kumimoji="0" lang="en-GB" sz="800" b="0" i="0" u="none" strike="noStrike" kern="0" cap="none" spc="0" normalizeH="0" baseline="0" noProof="0" dirty="0">
                <a:ln>
                  <a:noFill/>
                </a:ln>
                <a:solidFill>
                  <a:srgbClr val="DB1437"/>
                </a:solidFill>
                <a:effectLst/>
                <a:uLnTx/>
                <a:uFillTx/>
                <a:latin typeface="Brave Sans"/>
                <a:cs typeface="Brave Sans"/>
              </a:rPr>
              <a:t>Absa’s</a:t>
            </a:r>
            <a:r>
              <a:rPr kumimoji="0" lang="en-GB" sz="800" b="0" i="0" u="none" strike="noStrike" kern="0" cap="none" spc="75" normalizeH="0" baseline="0" noProof="0" dirty="0">
                <a:ln>
                  <a:noFill/>
                </a:ln>
                <a:solidFill>
                  <a:srgbClr val="DB1437"/>
                </a:solidFill>
                <a:effectLst/>
                <a:uLnTx/>
                <a:uFillTx/>
                <a:latin typeface="Brave Sans"/>
                <a:cs typeface="Brave Sans"/>
              </a:rPr>
              <a:t> </a:t>
            </a:r>
            <a:r>
              <a:rPr kumimoji="0" lang="en-GB" sz="800" b="0" i="0" u="none" strike="noStrike" kern="0" cap="none" spc="0" normalizeH="0" baseline="0" noProof="0" dirty="0">
                <a:ln>
                  <a:noFill/>
                </a:ln>
                <a:solidFill>
                  <a:srgbClr val="DB1437"/>
                </a:solidFill>
                <a:effectLst/>
                <a:uLnTx/>
                <a:uFillTx/>
                <a:latin typeface="Brave Sans"/>
                <a:cs typeface="Brave Sans"/>
              </a:rPr>
              <a:t>Merchant</a:t>
            </a:r>
            <a:r>
              <a:rPr kumimoji="0" lang="en-GB" sz="800" b="0" i="0" u="none" strike="noStrike" kern="0" cap="none" spc="75" normalizeH="0" baseline="0" noProof="0" dirty="0">
                <a:ln>
                  <a:noFill/>
                </a:ln>
                <a:solidFill>
                  <a:srgbClr val="DB1437"/>
                </a:solidFill>
                <a:effectLst/>
                <a:uLnTx/>
                <a:uFillTx/>
                <a:latin typeface="Brave Sans"/>
                <a:cs typeface="Brave Sans"/>
              </a:rPr>
              <a:t> </a:t>
            </a:r>
            <a:r>
              <a:rPr kumimoji="0" lang="en-GB" sz="800" b="0" i="0" u="none" strike="noStrike" kern="0" cap="none" spc="0" normalizeH="0" baseline="0" noProof="0" dirty="0">
                <a:ln>
                  <a:noFill/>
                </a:ln>
                <a:solidFill>
                  <a:srgbClr val="DB1437"/>
                </a:solidFill>
                <a:effectLst/>
                <a:uLnTx/>
                <a:uFillTx/>
                <a:latin typeface="Brave Sans"/>
                <a:cs typeface="Brave Sans"/>
              </a:rPr>
              <a:t>Spend</a:t>
            </a:r>
            <a:r>
              <a:rPr kumimoji="0" lang="en-GB" sz="800" b="0" i="0" u="none" strike="noStrike" kern="0" cap="none" spc="45" normalizeH="0" baseline="0" noProof="0" dirty="0">
                <a:ln>
                  <a:noFill/>
                </a:ln>
                <a:solidFill>
                  <a:srgbClr val="DB1437"/>
                </a:solidFill>
                <a:effectLst/>
                <a:uLnTx/>
                <a:uFillTx/>
                <a:latin typeface="Brave Sans"/>
                <a:cs typeface="Brave Sans"/>
              </a:rPr>
              <a:t> </a:t>
            </a:r>
            <a:r>
              <a:rPr kumimoji="0" lang="en-GB" sz="800" b="0" i="0" u="none" strike="noStrike" kern="0" cap="none" spc="-10" normalizeH="0" baseline="0" noProof="0" dirty="0">
                <a:ln>
                  <a:noFill/>
                </a:ln>
                <a:solidFill>
                  <a:srgbClr val="DB1437"/>
                </a:solidFill>
                <a:effectLst/>
                <a:uLnTx/>
                <a:uFillTx/>
                <a:latin typeface="Brave Sans"/>
                <a:cs typeface="Brave Sans"/>
              </a:rPr>
              <a:t>Analytics</a:t>
            </a:r>
          </a:p>
        </p:txBody>
      </p:sp>
      <p:sp>
        <p:nvSpPr>
          <p:cNvPr id="14" name="object 127">
            <a:extLst>
              <a:ext uri="{FF2B5EF4-FFF2-40B4-BE49-F238E27FC236}">
                <a16:creationId xmlns:a16="http://schemas.microsoft.com/office/drawing/2014/main" id="{05481008-9981-9C31-6219-17B234741D9B}"/>
              </a:ext>
            </a:extLst>
          </p:cNvPr>
          <p:cNvSpPr txBox="1"/>
          <p:nvPr/>
        </p:nvSpPr>
        <p:spPr>
          <a:xfrm>
            <a:off x="10420518" y="8253935"/>
            <a:ext cx="2047598" cy="275075"/>
          </a:xfrm>
          <a:prstGeom prst="rect">
            <a:avLst/>
          </a:prstGeom>
        </p:spPr>
        <p:txBody>
          <a:bodyPr vert="horz" wrap="square" lIns="0" tIns="15875" rIns="0" bIns="0" rtlCol="0" anchor="t">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lang="en-GB" sz="800" b="1" i="0" u="none" strike="noStrike" kern="0" cap="none" spc="0" normalizeH="0" baseline="0" noProof="0" dirty="0">
                <a:ln>
                  <a:noFill/>
                </a:ln>
                <a:solidFill>
                  <a:srgbClr val="DB1437"/>
                </a:solidFill>
                <a:effectLst/>
                <a:uLnTx/>
                <a:uFillTx/>
                <a:latin typeface="Brave Sans Bold"/>
                <a:cs typeface="Brave Sans Bold"/>
              </a:rPr>
              <a:t>Table </a:t>
            </a:r>
            <a:r>
              <a:rPr lang="en-GB" sz="800" b="1" noProof="0" dirty="0">
                <a:solidFill>
                  <a:srgbClr val="DB1437"/>
                </a:solidFill>
                <a:latin typeface="Brave Sans Bold"/>
                <a:cs typeface="Brave Sans Bold"/>
              </a:rPr>
              <a:t>4</a:t>
            </a:r>
            <a:endParaRPr kumimoji="0" lang="en-GB" sz="800" b="1" i="0" u="none" strike="noStrike" kern="0" cap="none" spc="0" normalizeH="0" baseline="0" noProof="0" dirty="0">
              <a:ln>
                <a:noFill/>
              </a:ln>
              <a:solidFill>
                <a:srgbClr val="DB1437"/>
              </a:solidFill>
              <a:effectLst/>
              <a:uLnTx/>
              <a:uFillTx/>
              <a:latin typeface="Brave Sans Bold"/>
              <a:cs typeface="Brave Sans Bold"/>
            </a:endParaRPr>
          </a:p>
          <a:p>
            <a:pPr marL="12700" marR="0" lvl="0" indent="0" defTabSz="914400" eaLnBrk="1" fontAlgn="auto" latinLnBrk="0" hangingPunct="1">
              <a:lnSpc>
                <a:spcPct val="100000"/>
              </a:lnSpc>
              <a:spcBef>
                <a:spcPts val="125"/>
              </a:spcBef>
              <a:spcAft>
                <a:spcPts val="0"/>
              </a:spcAft>
              <a:buClrTx/>
              <a:buSzTx/>
              <a:buFontTx/>
              <a:buNone/>
              <a:tabLst/>
              <a:defRPr/>
            </a:pPr>
            <a:r>
              <a:rPr kumimoji="0" lang="en-GB" sz="800" b="1" i="0" u="none" strike="noStrike" kern="0" cap="none" spc="0" normalizeH="0" baseline="0" noProof="0" dirty="0">
                <a:ln>
                  <a:noFill/>
                </a:ln>
                <a:solidFill>
                  <a:srgbClr val="DB1437"/>
                </a:solidFill>
                <a:effectLst/>
                <a:uLnTx/>
                <a:uFillTx/>
                <a:latin typeface="Brave Sans Bold"/>
                <a:cs typeface="Brave Sans Bold"/>
              </a:rPr>
              <a:t>Source:</a:t>
            </a:r>
            <a:r>
              <a:rPr kumimoji="0" lang="en-GB" sz="800" b="1" i="0" u="none" strike="noStrike" kern="0" cap="none" spc="75" normalizeH="0" baseline="0" noProof="0" dirty="0">
                <a:ln>
                  <a:noFill/>
                </a:ln>
                <a:solidFill>
                  <a:srgbClr val="DB1437"/>
                </a:solidFill>
                <a:effectLst/>
                <a:uLnTx/>
                <a:uFillTx/>
                <a:latin typeface="Brave Sans Bold"/>
                <a:cs typeface="Brave Sans Bold"/>
              </a:rPr>
              <a:t> </a:t>
            </a:r>
            <a:r>
              <a:rPr kumimoji="0" lang="en-GB" sz="800" b="0" i="0" u="none" strike="noStrike" kern="0" cap="none" spc="0" normalizeH="0" baseline="0" noProof="0" dirty="0">
                <a:ln>
                  <a:noFill/>
                </a:ln>
                <a:solidFill>
                  <a:srgbClr val="DB1437"/>
                </a:solidFill>
                <a:effectLst/>
                <a:uLnTx/>
                <a:uFillTx/>
                <a:latin typeface="Brave Sans"/>
                <a:cs typeface="Brave Sans"/>
              </a:rPr>
              <a:t>Absa’s</a:t>
            </a:r>
            <a:r>
              <a:rPr kumimoji="0" lang="en-GB" sz="800" b="0" i="0" u="none" strike="noStrike" kern="0" cap="none" spc="75" normalizeH="0" baseline="0" noProof="0" dirty="0">
                <a:ln>
                  <a:noFill/>
                </a:ln>
                <a:solidFill>
                  <a:srgbClr val="DB1437"/>
                </a:solidFill>
                <a:effectLst/>
                <a:uLnTx/>
                <a:uFillTx/>
                <a:latin typeface="Brave Sans"/>
                <a:cs typeface="Brave Sans"/>
              </a:rPr>
              <a:t> </a:t>
            </a:r>
            <a:r>
              <a:rPr kumimoji="0" lang="en-GB" sz="800" b="0" i="0" u="none" strike="noStrike" kern="0" cap="none" spc="0" normalizeH="0" baseline="0" noProof="0" dirty="0">
                <a:ln>
                  <a:noFill/>
                </a:ln>
                <a:solidFill>
                  <a:srgbClr val="DB1437"/>
                </a:solidFill>
                <a:effectLst/>
                <a:uLnTx/>
                <a:uFillTx/>
                <a:latin typeface="Brave Sans"/>
                <a:cs typeface="Brave Sans"/>
              </a:rPr>
              <a:t>Merchant</a:t>
            </a:r>
            <a:r>
              <a:rPr kumimoji="0" lang="en-GB" sz="800" b="0" i="0" u="none" strike="noStrike" kern="0" cap="none" spc="75" normalizeH="0" baseline="0" noProof="0" dirty="0">
                <a:ln>
                  <a:noFill/>
                </a:ln>
                <a:solidFill>
                  <a:srgbClr val="DB1437"/>
                </a:solidFill>
                <a:effectLst/>
                <a:uLnTx/>
                <a:uFillTx/>
                <a:latin typeface="Brave Sans"/>
                <a:cs typeface="Brave Sans"/>
              </a:rPr>
              <a:t> </a:t>
            </a:r>
            <a:r>
              <a:rPr kumimoji="0" lang="en-GB" sz="800" b="0" i="0" u="none" strike="noStrike" kern="0" cap="none" spc="0" normalizeH="0" baseline="0" noProof="0" dirty="0">
                <a:ln>
                  <a:noFill/>
                </a:ln>
                <a:solidFill>
                  <a:srgbClr val="DB1437"/>
                </a:solidFill>
                <a:effectLst/>
                <a:uLnTx/>
                <a:uFillTx/>
                <a:latin typeface="Brave Sans"/>
                <a:cs typeface="Brave Sans"/>
              </a:rPr>
              <a:t>Spend</a:t>
            </a:r>
            <a:r>
              <a:rPr kumimoji="0" lang="en-GB" sz="800" b="0" i="0" u="none" strike="noStrike" kern="0" cap="none" spc="45" normalizeH="0" baseline="0" noProof="0" dirty="0">
                <a:ln>
                  <a:noFill/>
                </a:ln>
                <a:solidFill>
                  <a:srgbClr val="DB1437"/>
                </a:solidFill>
                <a:effectLst/>
                <a:uLnTx/>
                <a:uFillTx/>
                <a:latin typeface="Brave Sans"/>
                <a:cs typeface="Brave Sans"/>
              </a:rPr>
              <a:t> </a:t>
            </a:r>
            <a:r>
              <a:rPr kumimoji="0" lang="en-GB" sz="800" b="0" i="0" u="none" strike="noStrike" kern="0" cap="none" spc="-10" normalizeH="0" baseline="0" noProof="0" dirty="0">
                <a:ln>
                  <a:noFill/>
                </a:ln>
                <a:solidFill>
                  <a:srgbClr val="DB1437"/>
                </a:solidFill>
                <a:effectLst/>
                <a:uLnTx/>
                <a:uFillTx/>
                <a:latin typeface="Brave Sans"/>
                <a:cs typeface="Brave Sans"/>
              </a:rPr>
              <a:t>Analytics</a:t>
            </a:r>
          </a:p>
        </p:txBody>
      </p:sp>
      <p:graphicFrame>
        <p:nvGraphicFramePr>
          <p:cNvPr id="4" name="Table 3">
            <a:extLst>
              <a:ext uri="{FF2B5EF4-FFF2-40B4-BE49-F238E27FC236}">
                <a16:creationId xmlns:a16="http://schemas.microsoft.com/office/drawing/2014/main" id="{51DDEAD8-94B9-2686-291D-5189F0E51184}"/>
              </a:ext>
            </a:extLst>
          </p:cNvPr>
          <p:cNvGraphicFramePr>
            <a:graphicFrameLocks noGrp="1"/>
          </p:cNvGraphicFramePr>
          <p:nvPr>
            <p:extLst>
              <p:ext uri="{D42A27DB-BD31-4B8C-83A1-F6EECF244321}">
                <p14:modId xmlns:p14="http://schemas.microsoft.com/office/powerpoint/2010/main" val="1049919262"/>
              </p:ext>
            </p:extLst>
          </p:nvPr>
        </p:nvGraphicFramePr>
        <p:xfrm>
          <a:off x="10219040" y="1463298"/>
          <a:ext cx="9601205" cy="6536788"/>
        </p:xfrm>
        <a:graphic>
          <a:graphicData uri="http://schemas.openxmlformats.org/drawingml/2006/table">
            <a:tbl>
              <a:tblPr/>
              <a:tblGrid>
                <a:gridCol w="2097413">
                  <a:extLst>
                    <a:ext uri="{9D8B030D-6E8A-4147-A177-3AD203B41FA5}">
                      <a16:colId xmlns:a16="http://schemas.microsoft.com/office/drawing/2014/main" val="2814171602"/>
                    </a:ext>
                  </a:extLst>
                </a:gridCol>
                <a:gridCol w="625316">
                  <a:extLst>
                    <a:ext uri="{9D8B030D-6E8A-4147-A177-3AD203B41FA5}">
                      <a16:colId xmlns:a16="http://schemas.microsoft.com/office/drawing/2014/main" val="2481643079"/>
                    </a:ext>
                  </a:extLst>
                </a:gridCol>
                <a:gridCol w="625316">
                  <a:extLst>
                    <a:ext uri="{9D8B030D-6E8A-4147-A177-3AD203B41FA5}">
                      <a16:colId xmlns:a16="http://schemas.microsoft.com/office/drawing/2014/main" val="1438121152"/>
                    </a:ext>
                  </a:extLst>
                </a:gridCol>
                <a:gridCol w="625316">
                  <a:extLst>
                    <a:ext uri="{9D8B030D-6E8A-4147-A177-3AD203B41FA5}">
                      <a16:colId xmlns:a16="http://schemas.microsoft.com/office/drawing/2014/main" val="1436968528"/>
                    </a:ext>
                  </a:extLst>
                </a:gridCol>
                <a:gridCol w="625316">
                  <a:extLst>
                    <a:ext uri="{9D8B030D-6E8A-4147-A177-3AD203B41FA5}">
                      <a16:colId xmlns:a16="http://schemas.microsoft.com/office/drawing/2014/main" val="1467467205"/>
                    </a:ext>
                  </a:extLst>
                </a:gridCol>
                <a:gridCol w="625316">
                  <a:extLst>
                    <a:ext uri="{9D8B030D-6E8A-4147-A177-3AD203B41FA5}">
                      <a16:colId xmlns:a16="http://schemas.microsoft.com/office/drawing/2014/main" val="1114244848"/>
                    </a:ext>
                  </a:extLst>
                </a:gridCol>
                <a:gridCol w="625316">
                  <a:extLst>
                    <a:ext uri="{9D8B030D-6E8A-4147-A177-3AD203B41FA5}">
                      <a16:colId xmlns:a16="http://schemas.microsoft.com/office/drawing/2014/main" val="1291951499"/>
                    </a:ext>
                  </a:extLst>
                </a:gridCol>
                <a:gridCol w="625316">
                  <a:extLst>
                    <a:ext uri="{9D8B030D-6E8A-4147-A177-3AD203B41FA5}">
                      <a16:colId xmlns:a16="http://schemas.microsoft.com/office/drawing/2014/main" val="1700972379"/>
                    </a:ext>
                  </a:extLst>
                </a:gridCol>
                <a:gridCol w="625316">
                  <a:extLst>
                    <a:ext uri="{9D8B030D-6E8A-4147-A177-3AD203B41FA5}">
                      <a16:colId xmlns:a16="http://schemas.microsoft.com/office/drawing/2014/main" val="2310504196"/>
                    </a:ext>
                  </a:extLst>
                </a:gridCol>
                <a:gridCol w="625316">
                  <a:extLst>
                    <a:ext uri="{9D8B030D-6E8A-4147-A177-3AD203B41FA5}">
                      <a16:colId xmlns:a16="http://schemas.microsoft.com/office/drawing/2014/main" val="2792301939"/>
                    </a:ext>
                  </a:extLst>
                </a:gridCol>
                <a:gridCol w="625316">
                  <a:extLst>
                    <a:ext uri="{9D8B030D-6E8A-4147-A177-3AD203B41FA5}">
                      <a16:colId xmlns:a16="http://schemas.microsoft.com/office/drawing/2014/main" val="3112903318"/>
                    </a:ext>
                  </a:extLst>
                </a:gridCol>
                <a:gridCol w="625316">
                  <a:extLst>
                    <a:ext uri="{9D8B030D-6E8A-4147-A177-3AD203B41FA5}">
                      <a16:colId xmlns:a16="http://schemas.microsoft.com/office/drawing/2014/main" val="3364696610"/>
                    </a:ext>
                  </a:extLst>
                </a:gridCol>
                <a:gridCol w="625316">
                  <a:extLst>
                    <a:ext uri="{9D8B030D-6E8A-4147-A177-3AD203B41FA5}">
                      <a16:colId xmlns:a16="http://schemas.microsoft.com/office/drawing/2014/main" val="2648839213"/>
                    </a:ext>
                  </a:extLst>
                </a:gridCol>
              </a:tblGrid>
              <a:tr h="194008">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Card spending categories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Jan'24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Feb'24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Mar'24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Apr'24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May'24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Jun'24</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Jul'24</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Aug'24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Sept'24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Oct'24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Nov'24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Dec'24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8835912"/>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Automotive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BEFF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E3F2E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EAF5E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DEF0E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8777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6BC18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9A8A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86F7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7FAF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7EA"/>
                    </a:solidFill>
                  </a:tcPr>
                </a:tc>
                <a:extLst>
                  <a:ext uri="{0D108BD9-81ED-4DB2-BD59-A6C34878D82A}">
                    <a16:rowId xmlns:a16="http://schemas.microsoft.com/office/drawing/2014/main" val="1445906732"/>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Books and newspaper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E3E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-26%</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FABEC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BDFE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EBF6F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FABCB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C4E6C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BE4E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E8F4E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A8DAB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29%</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D5EDDE"/>
                    </a:solidFill>
                  </a:tcPr>
                </a:tc>
                <a:extLst>
                  <a:ext uri="{0D108BD9-81ED-4DB2-BD59-A6C34878D82A}">
                    <a16:rowId xmlns:a16="http://schemas.microsoft.com/office/drawing/2014/main" val="1636391290"/>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Building and hardware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-16%</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E8E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EFF7F4"/>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ECF6F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D7EDD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DEE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A8DAB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F3F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E0E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CFEAD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1F4"/>
                    </a:solidFill>
                  </a:tcPr>
                </a:tc>
                <a:extLst>
                  <a:ext uri="{0D108BD9-81ED-4DB2-BD59-A6C34878D82A}">
                    <a16:rowId xmlns:a16="http://schemas.microsoft.com/office/drawing/2014/main" val="1346651807"/>
                  </a:ext>
                </a:extLst>
              </a:tr>
              <a:tr h="378963">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Business and professional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E5E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F9989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F8F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AD2D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3F9F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D6EDD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AD6D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C3E5C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AFDDB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7CC891"/>
                    </a:solidFill>
                  </a:tcPr>
                </a:tc>
                <a:extLst>
                  <a:ext uri="{0D108BD9-81ED-4DB2-BD59-A6C34878D82A}">
                    <a16:rowId xmlns:a16="http://schemas.microsoft.com/office/drawing/2014/main" val="3009966546"/>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Care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21%</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AD0D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A7DAB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5F9F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AB3B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9DD6A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AFBF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AD3D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B1DEB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F7F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E8EA"/>
                    </a:solidFill>
                  </a:tcPr>
                </a:tc>
                <a:extLst>
                  <a:ext uri="{0D108BD9-81ED-4DB2-BD59-A6C34878D82A}">
                    <a16:rowId xmlns:a16="http://schemas.microsoft.com/office/drawing/2014/main" val="2463160278"/>
                  </a:ext>
                </a:extLst>
              </a:tr>
              <a:tr h="378963">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Commercial and industrial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E4F3E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FAF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FCF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84CC9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DAD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DAD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16%</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9909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9A8A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A7DAB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E4F2E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696B"/>
                    </a:solidFill>
                  </a:tcPr>
                </a:tc>
                <a:extLst>
                  <a:ext uri="{0D108BD9-81ED-4DB2-BD59-A6C34878D82A}">
                    <a16:rowId xmlns:a16="http://schemas.microsoft.com/office/drawing/2014/main" val="1650246056"/>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Digital print media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939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88%</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-33%</a:t>
                      </a:r>
                    </a:p>
                  </a:txBody>
                  <a:tcPr marL="6350" marR="6350" marT="6350" marB="0" anchor="b">
                    <a:lnL>
                      <a:noFill/>
                    </a:lnL>
                    <a:lnR>
                      <a:noFill/>
                    </a:lnR>
                    <a:lnT>
                      <a:noFill/>
                    </a:lnT>
                    <a:lnB>
                      <a:noFill/>
                    </a:lnB>
                    <a:solidFill>
                      <a:srgbClr val="F87A7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20%</a:t>
                      </a:r>
                    </a:p>
                  </a:txBody>
                  <a:tcPr marL="6350" marR="6350" marT="6350" marB="0" anchor="b">
                    <a:lnL>
                      <a:noFill/>
                    </a:lnL>
                    <a:lnR>
                      <a:noFill/>
                    </a:lnR>
                    <a:lnT>
                      <a:noFill/>
                    </a:lnT>
                    <a:lnB>
                      <a:noFill/>
                    </a:lnB>
                    <a:solidFill>
                      <a:srgbClr val="E6F4E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FAC0C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-35%</a:t>
                      </a:r>
                    </a:p>
                  </a:txBody>
                  <a:tcPr marL="6350" marR="6350" marT="6350" marB="0" anchor="b">
                    <a:lnL>
                      <a:noFill/>
                    </a:lnL>
                    <a:lnR>
                      <a:noFill/>
                    </a:lnR>
                    <a:lnT>
                      <a:noFill/>
                    </a:lnT>
                    <a:lnB>
                      <a:noFill/>
                    </a:lnB>
                    <a:solidFill>
                      <a:srgbClr val="F8737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30%</a:t>
                      </a:r>
                    </a:p>
                  </a:txBody>
                  <a:tcPr marL="6350" marR="6350" marT="6350" marB="0" anchor="b">
                    <a:lnL>
                      <a:noFill/>
                    </a:lnL>
                    <a:lnR>
                      <a:noFill/>
                    </a:lnR>
                    <a:lnT>
                      <a:noFill/>
                    </a:lnT>
                    <a:lnB>
                      <a:noFill/>
                    </a:lnB>
                    <a:solidFill>
                      <a:srgbClr val="D4ECD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40%</a:t>
                      </a:r>
                    </a:p>
                  </a:txBody>
                  <a:tcPr marL="6350" marR="6350" marT="6350" marB="0" anchor="b">
                    <a:lnL>
                      <a:noFill/>
                    </a:lnL>
                    <a:lnR>
                      <a:noFill/>
                    </a:lnR>
                    <a:lnT>
                      <a:noFill/>
                    </a:lnT>
                    <a:lnB>
                      <a:noFill/>
                    </a:lnB>
                    <a:solidFill>
                      <a:srgbClr val="BFE4C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66%</a:t>
                      </a:r>
                    </a:p>
                  </a:txBody>
                  <a:tcPr marL="6350" marR="6350" marT="6350" marB="0" anchor="b">
                    <a:lnL>
                      <a:noFill/>
                    </a:lnL>
                    <a:lnR>
                      <a:noFill/>
                    </a:lnR>
                    <a:lnT>
                      <a:noFill/>
                    </a:lnT>
                    <a:lnB>
                      <a:noFill/>
                    </a:lnB>
                    <a:solidFill>
                      <a:srgbClr val="8ED0A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-39%</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AFD"/>
                    </a:solidFill>
                  </a:tcPr>
                </a:tc>
                <a:extLst>
                  <a:ext uri="{0D108BD9-81ED-4DB2-BD59-A6C34878D82A}">
                    <a16:rowId xmlns:a16="http://schemas.microsoft.com/office/drawing/2014/main" val="70619551"/>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Domestic and cleaning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9BD5A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94D2A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9AD5A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F2F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F9F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FCF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D9D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90D1A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DCD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C9CC"/>
                    </a:solidFill>
                  </a:tcPr>
                </a:tc>
                <a:extLst>
                  <a:ext uri="{0D108BD9-81ED-4DB2-BD59-A6C34878D82A}">
                    <a16:rowId xmlns:a16="http://schemas.microsoft.com/office/drawing/2014/main" val="1325744731"/>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Education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348%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a:noFill/>
                    </a:lnB>
                    <a:solidFill>
                      <a:srgbClr val="FBF2F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-59%</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9FBF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-35%</a:t>
                      </a:r>
                    </a:p>
                  </a:txBody>
                  <a:tcPr marL="6350" marR="6350" marT="6350" marB="0" anchor="b">
                    <a:lnL>
                      <a:noFill/>
                    </a:lnL>
                    <a:lnR>
                      <a:noFill/>
                    </a:lnR>
                    <a:lnT>
                      <a:noFill/>
                    </a:lnT>
                    <a:lnB>
                      <a:noFill/>
                    </a:lnB>
                    <a:solidFill>
                      <a:srgbClr val="FAB3B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73%</a:t>
                      </a:r>
                    </a:p>
                  </a:txBody>
                  <a:tcPr marL="6350" marR="6350" marT="6350" marB="0" anchor="b">
                    <a:lnL>
                      <a:noFill/>
                    </a:lnL>
                    <a:lnR>
                      <a:noFill/>
                    </a:lnR>
                    <a:lnT>
                      <a:noFill/>
                    </a:lnT>
                    <a:lnB>
                      <a:noFill/>
                    </a:lnB>
                    <a:solidFill>
                      <a:srgbClr val="D8EEE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-23%</a:t>
                      </a:r>
                    </a:p>
                  </a:txBody>
                  <a:tcPr marL="6350" marR="6350" marT="6350" marB="0" anchor="b">
                    <a:lnL>
                      <a:noFill/>
                    </a:lnL>
                    <a:lnR>
                      <a:noFill/>
                    </a:lnR>
                    <a:lnT>
                      <a:noFill/>
                    </a:lnT>
                    <a:lnB>
                      <a:noFill/>
                    </a:lnB>
                    <a:solidFill>
                      <a:srgbClr val="FBD9D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FBF9F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43%</a:t>
                      </a:r>
                    </a:p>
                  </a:txBody>
                  <a:tcPr marL="6350" marR="6350" marT="6350" marB="0" anchor="b">
                    <a:lnL>
                      <a:noFill/>
                    </a:lnL>
                    <a:lnR>
                      <a:noFill/>
                    </a:lnR>
                    <a:lnT>
                      <a:noFill/>
                    </a:lnT>
                    <a:lnB>
                      <a:noFill/>
                    </a:lnB>
                    <a:solidFill>
                      <a:srgbClr val="E5F3E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4F9F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C7CA"/>
                    </a:solidFill>
                  </a:tcPr>
                </a:tc>
                <a:extLst>
                  <a:ext uri="{0D108BD9-81ED-4DB2-BD59-A6C34878D82A}">
                    <a16:rowId xmlns:a16="http://schemas.microsoft.com/office/drawing/2014/main" val="735209380"/>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Electronic and computers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DDE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E0F1E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F88D8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D8D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E5F3E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ECF6F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D9D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D8D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EAF5F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31%</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C9E8D3"/>
                    </a:solidFill>
                  </a:tcPr>
                </a:tc>
                <a:extLst>
                  <a:ext uri="{0D108BD9-81ED-4DB2-BD59-A6C34878D82A}">
                    <a16:rowId xmlns:a16="http://schemas.microsoft.com/office/drawing/2014/main" val="202503250"/>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Food</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-21%</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DCD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6EC38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AC4C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E9F5E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E8E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FCF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FBF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AD6D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E1F1E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C5E6C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276180378"/>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Clothing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FAD6D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20%</a:t>
                      </a:r>
                    </a:p>
                  </a:txBody>
                  <a:tcPr marL="6350" marR="6350" marT="6350" marB="0" anchor="b">
                    <a:lnL>
                      <a:noFill/>
                    </a:lnL>
                    <a:lnR>
                      <a:noFill/>
                    </a:lnR>
                    <a:lnT>
                      <a:noFill/>
                    </a:lnT>
                    <a:lnB>
                      <a:noFill/>
                    </a:lnB>
                    <a:solidFill>
                      <a:srgbClr val="AEDDB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F2F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4F9F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DFF1E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BDCD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EFF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F5F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EDF6F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22%</a:t>
                      </a:r>
                    </a:p>
                  </a:txBody>
                  <a:tcPr marL="6350" marR="6350" marT="6350" marB="0" anchor="b">
                    <a:lnL>
                      <a:noFill/>
                    </a:lnL>
                    <a:lnR>
                      <a:noFill/>
                    </a:lnR>
                    <a:lnT>
                      <a:noFill/>
                    </a:lnT>
                    <a:lnB>
                      <a:noFill/>
                    </a:lnB>
                    <a:solidFill>
                      <a:srgbClr val="A3D8B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688745899"/>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Funeral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B6E0C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9919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F3F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EEF7F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C4E5C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FBF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AC1C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8818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CDE9D6"/>
                    </a:solidFill>
                  </a:tcPr>
                </a:tc>
                <a:extLst>
                  <a:ext uri="{0D108BD9-81ED-4DB2-BD59-A6C34878D82A}">
                    <a16:rowId xmlns:a16="http://schemas.microsoft.com/office/drawing/2014/main" val="2942876919"/>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Gambling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9A6A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17%</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EFF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BFAF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AC4C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9FBF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6FAF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9ADA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E7F4E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1F8F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B2DEBF"/>
                    </a:solidFill>
                  </a:tcPr>
                </a:tc>
                <a:extLst>
                  <a:ext uri="{0D108BD9-81ED-4DB2-BD59-A6C34878D82A}">
                    <a16:rowId xmlns:a16="http://schemas.microsoft.com/office/drawing/2014/main" val="3993484094"/>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Games and gaming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F9F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17%</a:t>
                      </a:r>
                    </a:p>
                  </a:txBody>
                  <a:tcPr marL="6350" marR="6350" marT="6350" marB="0" anchor="b">
                    <a:lnL>
                      <a:noFill/>
                    </a:lnL>
                    <a:lnR>
                      <a:noFill/>
                    </a:lnR>
                    <a:lnT>
                      <a:noFill/>
                    </a:lnT>
                    <a:lnB>
                      <a:noFill/>
                    </a:lnB>
                    <a:solidFill>
                      <a:srgbClr val="D9EEE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BEDE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F6F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EBF5F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BF0F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AFCF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8FAF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F5F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21%</a:t>
                      </a:r>
                    </a:p>
                  </a:txBody>
                  <a:tcPr marL="6350" marR="6350" marT="6350" marB="0" anchor="b">
                    <a:lnL>
                      <a:noFill/>
                    </a:lnL>
                    <a:lnR>
                      <a:noFill/>
                    </a:lnR>
                    <a:lnT>
                      <a:noFill/>
                    </a:lnT>
                    <a:lnB>
                      <a:noFill/>
                    </a:lnB>
                    <a:solidFill>
                      <a:srgbClr val="D1EBD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468779317"/>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Garages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C2E5C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FBF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9B2B4"/>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A0D7B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FAF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9ABA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BBE2C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F1F4"/>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90D1A2"/>
                    </a:solidFill>
                  </a:tcPr>
                </a:tc>
                <a:extLst>
                  <a:ext uri="{0D108BD9-81ED-4DB2-BD59-A6C34878D82A}">
                    <a16:rowId xmlns:a16="http://schemas.microsoft.com/office/drawing/2014/main" val="2006334532"/>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Government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95D3A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ABFC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ABDC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E0F1E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E5F3E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ABBB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24%</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9FBF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F7F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D2EBD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F87E8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696B"/>
                    </a:solidFill>
                  </a:tcPr>
                </a:tc>
                <a:extLst>
                  <a:ext uri="{0D108BD9-81ED-4DB2-BD59-A6C34878D82A}">
                    <a16:rowId xmlns:a16="http://schemas.microsoft.com/office/drawing/2014/main" val="1017716978"/>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Health and beauty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E1E4"/>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7DC99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DCD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75C68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AC6C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B2DEB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9FBF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AD0D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D3ECD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FBF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2058107581"/>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Health practitioner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16%</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8ED0A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C9E8D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AC8C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BAE2C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3F9F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F9ACA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22%</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E3E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ACCC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19%</a:t>
                      </a:r>
                    </a:p>
                  </a:txBody>
                  <a:tcPr marL="6350" marR="6350" marT="6350" marB="0" anchor="b">
                    <a:lnL>
                      <a:noFill/>
                    </a:lnL>
                    <a:lnR>
                      <a:noFill/>
                    </a:lnR>
                    <a:lnT>
                      <a:noFill/>
                    </a:lnT>
                    <a:lnB>
                      <a:noFill/>
                    </a:lnB>
                    <a:solidFill>
                      <a:srgbClr val="74C58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F3F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696B"/>
                    </a:solidFill>
                  </a:tcPr>
                </a:tc>
                <a:extLst>
                  <a:ext uri="{0D108BD9-81ED-4DB2-BD59-A6C34878D82A}">
                    <a16:rowId xmlns:a16="http://schemas.microsoft.com/office/drawing/2014/main" val="681158654"/>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Home and garden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DEE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EBF6F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BD9D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DAEEE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DCD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DAEFE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E4E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EAE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C6E6D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27%</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E8F4EE"/>
                    </a:solidFill>
                  </a:tcPr>
                </a:tc>
                <a:extLst>
                  <a:ext uri="{0D108BD9-81ED-4DB2-BD59-A6C34878D82A}">
                    <a16:rowId xmlns:a16="http://schemas.microsoft.com/office/drawing/2014/main" val="601840877"/>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Medical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CBE9D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B1DEB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88CD9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8898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AC6C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79C78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F5F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9A3A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8FBF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6A6C"/>
                    </a:solidFill>
                  </a:tcPr>
                </a:tc>
                <a:extLst>
                  <a:ext uri="{0D108BD9-81ED-4DB2-BD59-A6C34878D82A}">
                    <a16:rowId xmlns:a16="http://schemas.microsoft.com/office/drawing/2014/main" val="4261687054"/>
                  </a:ext>
                </a:extLst>
              </a:tr>
              <a:tr h="378963">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NGO – social and religious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BDAD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42%</a:t>
                      </a:r>
                    </a:p>
                  </a:txBody>
                  <a:tcPr marL="6350" marR="6350" marT="6350" marB="0" anchor="b">
                    <a:lnL>
                      <a:noFill/>
                    </a:lnL>
                    <a:lnR>
                      <a:noFill/>
                    </a:lnR>
                    <a:lnT>
                      <a:noFill/>
                    </a:lnT>
                    <a:lnB>
                      <a:noFill/>
                    </a:lnB>
                    <a:solidFill>
                      <a:srgbClr val="A2D8B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-22%</a:t>
                      </a:r>
                    </a:p>
                  </a:txBody>
                  <a:tcPr marL="6350" marR="6350" marT="6350" marB="0" anchor="b">
                    <a:lnL>
                      <a:noFill/>
                    </a:lnL>
                    <a:lnR>
                      <a:noFill/>
                    </a:lnR>
                    <a:lnT>
                      <a:noFill/>
                    </a:lnT>
                    <a:lnB>
                      <a:noFill/>
                    </a:lnB>
                    <a:solidFill>
                      <a:srgbClr val="FAB2B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EEF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EBF5F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FAD1D4"/>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2F8F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25%</a:t>
                      </a:r>
                    </a:p>
                  </a:txBody>
                  <a:tcPr marL="6350" marR="6350" marT="6350" marB="0" anchor="b">
                    <a:lnL>
                      <a:noFill/>
                    </a:lnL>
                    <a:lnR>
                      <a:noFill/>
                    </a:lnR>
                    <a:lnT>
                      <a:noFill/>
                    </a:lnT>
                    <a:lnB>
                      <a:noFill/>
                    </a:lnB>
                    <a:solidFill>
                      <a:srgbClr val="C9E7D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FAD1D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17%</a:t>
                      </a:r>
                    </a:p>
                  </a:txBody>
                  <a:tcPr marL="6350" marR="6350" marT="6350" marB="0" anchor="b">
                    <a:lnL>
                      <a:noFill/>
                    </a:lnL>
                    <a:lnR>
                      <a:noFill/>
                    </a:lnR>
                    <a:lnT>
                      <a:noFill/>
                    </a:lnT>
                    <a:lnB>
                      <a:noFill/>
                    </a:lnB>
                    <a:solidFill>
                      <a:srgbClr val="DCEFE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2098081393"/>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Speciality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F7F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20%</a:t>
                      </a:r>
                    </a:p>
                  </a:txBody>
                  <a:tcPr marL="6350" marR="6350" marT="6350" marB="0" anchor="b">
                    <a:lnL>
                      <a:noFill/>
                    </a:lnL>
                    <a:lnR>
                      <a:noFill/>
                    </a:lnR>
                    <a:lnT>
                      <a:noFill/>
                    </a:lnT>
                    <a:lnB>
                      <a:noFill/>
                    </a:lnB>
                    <a:solidFill>
                      <a:srgbClr val="A2D8B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FAC9C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EAF5E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F4F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F3F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E5F3E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EBE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5F9F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a:noFill/>
                    </a:lnB>
                    <a:solidFill>
                      <a:srgbClr val="BDE3C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2889571111"/>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Sports, outdoors and travel</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AC5C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a:noFill/>
                    </a:lnB>
                    <a:solidFill>
                      <a:srgbClr val="B3DFC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a:noFill/>
                    </a:lnB>
                    <a:solidFill>
                      <a:srgbClr val="F9979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F1F4"/>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ECE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EDF6F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ECF6F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AB5B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0F7F4"/>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27%</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D3ECDC"/>
                    </a:solidFill>
                  </a:tcPr>
                </a:tc>
                <a:extLst>
                  <a:ext uri="{0D108BD9-81ED-4DB2-BD59-A6C34878D82A}">
                    <a16:rowId xmlns:a16="http://schemas.microsoft.com/office/drawing/2014/main" val="2543460681"/>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Stationery and office furniture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70C48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-59%</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-18%</a:t>
                      </a:r>
                    </a:p>
                  </a:txBody>
                  <a:tcPr marL="6350" marR="6350" marT="6350" marB="0" anchor="b">
                    <a:lnL>
                      <a:noFill/>
                    </a:lnL>
                    <a:lnR>
                      <a:noFill/>
                    </a:lnR>
                    <a:lnT>
                      <a:noFill/>
                    </a:lnT>
                    <a:lnB>
                      <a:noFill/>
                    </a:lnB>
                    <a:solidFill>
                      <a:srgbClr val="FAC7C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BFCF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FAF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-19%</a:t>
                      </a:r>
                    </a:p>
                  </a:txBody>
                  <a:tcPr marL="6350" marR="6350" marT="6350" marB="0" anchor="b">
                    <a:lnL>
                      <a:noFill/>
                    </a:lnL>
                    <a:lnR>
                      <a:noFill/>
                    </a:lnR>
                    <a:lnT>
                      <a:noFill/>
                    </a:lnT>
                    <a:lnB>
                      <a:noFill/>
                    </a:lnB>
                    <a:solidFill>
                      <a:srgbClr val="FAC6C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24%</a:t>
                      </a:r>
                    </a:p>
                  </a:txBody>
                  <a:tcPr marL="6350" marR="6350" marT="6350" marB="0" anchor="b">
                    <a:lnL>
                      <a:noFill/>
                    </a:lnL>
                    <a:lnR>
                      <a:noFill/>
                    </a:lnR>
                    <a:lnT>
                      <a:noFill/>
                    </a:lnT>
                    <a:lnB>
                      <a:noFill/>
                    </a:lnB>
                    <a:solidFill>
                      <a:srgbClr val="C5E6D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EEF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FBD8D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20%</a:t>
                      </a:r>
                    </a:p>
                  </a:txBody>
                  <a:tcPr marL="6350" marR="6350" marT="6350" marB="0" anchor="b">
                    <a:lnL>
                      <a:noFill/>
                    </a:lnL>
                    <a:lnR>
                      <a:noFill/>
                    </a:lnR>
                    <a:lnT>
                      <a:noFill/>
                    </a:lnT>
                    <a:lnB>
                      <a:noFill/>
                    </a:lnB>
                    <a:solidFill>
                      <a:srgbClr val="D0EAD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1F8F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58%</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1225151279"/>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Telecommunication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FAF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A2D8B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ACBC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EBF5F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F9F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CFEAD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FCF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DEE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B7E0C4"/>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F2F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3432511773"/>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Tourism</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8E9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DCD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A3D8B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9A5A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F4F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3F9F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9CD5A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DEF0E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D9D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B4DFC1"/>
                    </a:solidFill>
                  </a:tcPr>
                </a:tc>
                <a:extLst>
                  <a:ext uri="{0D108BD9-81ED-4DB2-BD59-A6C34878D82A}">
                    <a16:rowId xmlns:a16="http://schemas.microsoft.com/office/drawing/2014/main" val="3579047846"/>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Transportation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F4F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BAE2C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BF9F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BFBF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B0DEB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EAF5F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9FBF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-16%</a:t>
                      </a:r>
                    </a:p>
                  </a:txBody>
                  <a:tcPr marL="6350" marR="6350" marT="6350" marB="0" anchor="b">
                    <a:lnL>
                      <a:noFill/>
                    </a:lnL>
                    <a:lnR>
                      <a:noFill/>
                    </a:lnR>
                    <a:lnT>
                      <a:noFill/>
                    </a:lnT>
                    <a:lnB>
                      <a:noFill/>
                    </a:lnB>
                    <a:solidFill>
                      <a:srgbClr val="FBE3E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-66%</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-28%</a:t>
                      </a:r>
                    </a:p>
                  </a:txBody>
                  <a:tcPr marL="6350" marR="6350" marT="6350" marB="0" anchor="b">
                    <a:lnL>
                      <a:noFill/>
                    </a:lnL>
                    <a:lnR>
                      <a:noFill/>
                    </a:lnR>
                    <a:lnT>
                      <a:noFill/>
                    </a:lnT>
                    <a:lnB>
                      <a:noFill/>
                    </a:lnB>
                    <a:solidFill>
                      <a:srgbClr val="FAC6C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9ED6AE"/>
                    </a:solidFill>
                  </a:tcPr>
                </a:tc>
                <a:extLst>
                  <a:ext uri="{0D108BD9-81ED-4DB2-BD59-A6C34878D82A}">
                    <a16:rowId xmlns:a16="http://schemas.microsoft.com/office/drawing/2014/main" val="1445706733"/>
                  </a:ext>
                </a:extLst>
              </a:tr>
              <a:tr h="194008">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Warehousing and storage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-17%</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BDBD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AB9B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AC3C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20%</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CFEAD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BF1F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27%</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B2DEB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EAF5E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9AEB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20%</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CDE9D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5F9F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46%</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514404720"/>
                  </a:ext>
                </a:extLst>
              </a:tr>
              <a:tr h="194008">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Overall performance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r"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DE0"/>
                    </a:solidFill>
                  </a:tcPr>
                </a:tc>
                <a:tc>
                  <a:txBody>
                    <a:bodyPr/>
                    <a:lstStyle/>
                    <a:p>
                      <a:pPr algn="r"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11%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CE9C"/>
                    </a:solidFill>
                  </a:tcPr>
                </a:tc>
                <a:tc>
                  <a:txBody>
                    <a:bodyPr/>
                    <a:lstStyle/>
                    <a:p>
                      <a:pPr algn="r"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ACD"/>
                    </a:solidFill>
                  </a:tcPr>
                </a:tc>
                <a:tc>
                  <a:txBody>
                    <a:bodyPr/>
                    <a:lstStyle/>
                    <a:p>
                      <a:pPr algn="r"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6F2"/>
                    </a:solidFill>
                  </a:tcPr>
                </a:tc>
                <a:tc>
                  <a:txBody>
                    <a:bodyPr/>
                    <a:lstStyle/>
                    <a:p>
                      <a:pPr algn="r"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7EA"/>
                    </a:solidFill>
                  </a:tcPr>
                </a:tc>
                <a:tc>
                  <a:txBody>
                    <a:bodyPr/>
                    <a:lstStyle/>
                    <a:p>
                      <a:pPr algn="r"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F9F8"/>
                    </a:solidFill>
                  </a:tcPr>
                </a:tc>
                <a:tc>
                  <a:txBody>
                    <a:bodyPr/>
                    <a:lstStyle/>
                    <a:p>
                      <a:pPr algn="r"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8FB"/>
                    </a:solidFill>
                  </a:tcPr>
                </a:tc>
                <a:tc>
                  <a:txBody>
                    <a:bodyPr/>
                    <a:lstStyle/>
                    <a:p>
                      <a:pPr algn="r"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CDE"/>
                    </a:solidFill>
                  </a:tcPr>
                </a:tc>
                <a:tc>
                  <a:txBody>
                    <a:bodyPr/>
                    <a:lstStyle/>
                    <a:p>
                      <a:pPr algn="r"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AD9"/>
                    </a:solidFill>
                  </a:tcPr>
                </a:tc>
                <a:tc>
                  <a:txBody>
                    <a:bodyPr/>
                    <a:lstStyle/>
                    <a:p>
                      <a:pPr algn="r"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ADBB9"/>
                    </a:solidFill>
                  </a:tcPr>
                </a:tc>
                <a:tc>
                  <a:txBody>
                    <a:bodyPr/>
                    <a:lstStyle/>
                    <a:p>
                      <a:pPr algn="r"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14%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499555245"/>
                  </a:ext>
                </a:extLst>
              </a:tr>
            </a:tbl>
          </a:graphicData>
        </a:graphic>
      </p:graphicFrame>
      <p:graphicFrame>
        <p:nvGraphicFramePr>
          <p:cNvPr id="6" name="Table 5">
            <a:extLst>
              <a:ext uri="{FF2B5EF4-FFF2-40B4-BE49-F238E27FC236}">
                <a16:creationId xmlns:a16="http://schemas.microsoft.com/office/drawing/2014/main" id="{0331801D-08B8-82F6-FC75-CF74D05A8985}"/>
              </a:ext>
            </a:extLst>
          </p:cNvPr>
          <p:cNvGraphicFramePr>
            <a:graphicFrameLocks noGrp="1"/>
          </p:cNvGraphicFramePr>
          <p:nvPr>
            <p:extLst>
              <p:ext uri="{D42A27DB-BD31-4B8C-83A1-F6EECF244321}">
                <p14:modId xmlns:p14="http://schemas.microsoft.com/office/powerpoint/2010/main" val="233143760"/>
              </p:ext>
            </p:extLst>
          </p:nvPr>
        </p:nvGraphicFramePr>
        <p:xfrm>
          <a:off x="478372" y="1463295"/>
          <a:ext cx="9573678" cy="6536791"/>
        </p:xfrm>
        <a:graphic>
          <a:graphicData uri="http://schemas.openxmlformats.org/drawingml/2006/table">
            <a:tbl>
              <a:tblPr/>
              <a:tblGrid>
                <a:gridCol w="2091402">
                  <a:extLst>
                    <a:ext uri="{9D8B030D-6E8A-4147-A177-3AD203B41FA5}">
                      <a16:colId xmlns:a16="http://schemas.microsoft.com/office/drawing/2014/main" val="3422162723"/>
                    </a:ext>
                  </a:extLst>
                </a:gridCol>
                <a:gridCol w="623523">
                  <a:extLst>
                    <a:ext uri="{9D8B030D-6E8A-4147-A177-3AD203B41FA5}">
                      <a16:colId xmlns:a16="http://schemas.microsoft.com/office/drawing/2014/main" val="4247276268"/>
                    </a:ext>
                  </a:extLst>
                </a:gridCol>
                <a:gridCol w="623523">
                  <a:extLst>
                    <a:ext uri="{9D8B030D-6E8A-4147-A177-3AD203B41FA5}">
                      <a16:colId xmlns:a16="http://schemas.microsoft.com/office/drawing/2014/main" val="4127089584"/>
                    </a:ext>
                  </a:extLst>
                </a:gridCol>
                <a:gridCol w="623523">
                  <a:extLst>
                    <a:ext uri="{9D8B030D-6E8A-4147-A177-3AD203B41FA5}">
                      <a16:colId xmlns:a16="http://schemas.microsoft.com/office/drawing/2014/main" val="3319772529"/>
                    </a:ext>
                  </a:extLst>
                </a:gridCol>
                <a:gridCol w="623523">
                  <a:extLst>
                    <a:ext uri="{9D8B030D-6E8A-4147-A177-3AD203B41FA5}">
                      <a16:colId xmlns:a16="http://schemas.microsoft.com/office/drawing/2014/main" val="2695351219"/>
                    </a:ext>
                  </a:extLst>
                </a:gridCol>
                <a:gridCol w="623523">
                  <a:extLst>
                    <a:ext uri="{9D8B030D-6E8A-4147-A177-3AD203B41FA5}">
                      <a16:colId xmlns:a16="http://schemas.microsoft.com/office/drawing/2014/main" val="1198899522"/>
                    </a:ext>
                  </a:extLst>
                </a:gridCol>
                <a:gridCol w="623523">
                  <a:extLst>
                    <a:ext uri="{9D8B030D-6E8A-4147-A177-3AD203B41FA5}">
                      <a16:colId xmlns:a16="http://schemas.microsoft.com/office/drawing/2014/main" val="4203049681"/>
                    </a:ext>
                  </a:extLst>
                </a:gridCol>
                <a:gridCol w="623523">
                  <a:extLst>
                    <a:ext uri="{9D8B030D-6E8A-4147-A177-3AD203B41FA5}">
                      <a16:colId xmlns:a16="http://schemas.microsoft.com/office/drawing/2014/main" val="1742446609"/>
                    </a:ext>
                  </a:extLst>
                </a:gridCol>
                <a:gridCol w="623523">
                  <a:extLst>
                    <a:ext uri="{9D8B030D-6E8A-4147-A177-3AD203B41FA5}">
                      <a16:colId xmlns:a16="http://schemas.microsoft.com/office/drawing/2014/main" val="902732565"/>
                    </a:ext>
                  </a:extLst>
                </a:gridCol>
                <a:gridCol w="623523">
                  <a:extLst>
                    <a:ext uri="{9D8B030D-6E8A-4147-A177-3AD203B41FA5}">
                      <a16:colId xmlns:a16="http://schemas.microsoft.com/office/drawing/2014/main" val="4284176866"/>
                    </a:ext>
                  </a:extLst>
                </a:gridCol>
                <a:gridCol w="623523">
                  <a:extLst>
                    <a:ext uri="{9D8B030D-6E8A-4147-A177-3AD203B41FA5}">
                      <a16:colId xmlns:a16="http://schemas.microsoft.com/office/drawing/2014/main" val="877102448"/>
                    </a:ext>
                  </a:extLst>
                </a:gridCol>
                <a:gridCol w="623523">
                  <a:extLst>
                    <a:ext uri="{9D8B030D-6E8A-4147-A177-3AD203B41FA5}">
                      <a16:colId xmlns:a16="http://schemas.microsoft.com/office/drawing/2014/main" val="563919376"/>
                    </a:ext>
                  </a:extLst>
                </a:gridCol>
                <a:gridCol w="623523">
                  <a:extLst>
                    <a:ext uri="{9D8B030D-6E8A-4147-A177-3AD203B41FA5}">
                      <a16:colId xmlns:a16="http://schemas.microsoft.com/office/drawing/2014/main" val="1325538210"/>
                    </a:ext>
                  </a:extLst>
                </a:gridCol>
              </a:tblGrid>
              <a:tr h="194009">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lang="en-GB" sz="1200" b="1" i="0" u="none" strike="noStrike" noProof="0" dirty="0">
                          <a:solidFill>
                            <a:schemeClr val="tx1"/>
                          </a:solidFill>
                          <a:effectLst/>
                          <a:latin typeface="Brave Sans" panose="020B0504020101010102" pitchFamily="34" charset="0"/>
                          <a:cs typeface="Brave Sans" panose="020B0504020101010102" pitchFamily="34" charset="0"/>
                        </a:rPr>
                        <a:t> Card spending categories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Jan'23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Feb'23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Mar'23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Apr'23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May'23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Jun'23</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July'23</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Aug'23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Sept'23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Oct'23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Nov'23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Dec'23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2271799"/>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Automotive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-11%</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AB4B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87A7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9CD5A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BDBD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D9EEE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BFCF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ABFC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E9F4E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BBE2C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AFD"/>
                    </a:solidFill>
                  </a:tcPr>
                </a:tc>
                <a:extLst>
                  <a:ext uri="{0D108BD9-81ED-4DB2-BD59-A6C34878D82A}">
                    <a16:rowId xmlns:a16="http://schemas.microsoft.com/office/drawing/2014/main" val="2763170119"/>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Books and newspaper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C4C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-24%</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F2F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FAB8B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D8EEE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BDDE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D2EBD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6FAF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BE4E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C1E4C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33%</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87CD9A"/>
                    </a:solidFill>
                  </a:tcPr>
                </a:tc>
                <a:extLst>
                  <a:ext uri="{0D108BD9-81ED-4DB2-BD59-A6C34878D82A}">
                    <a16:rowId xmlns:a16="http://schemas.microsoft.com/office/drawing/2014/main" val="2078362530"/>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Building and hardware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9A9A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16%</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AD5D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DDF0E4"/>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DEE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B8E1C4"/>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EDF6F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EAE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D8EEE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98D4A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E6E8"/>
                    </a:solidFill>
                  </a:tcPr>
                </a:tc>
                <a:extLst>
                  <a:ext uri="{0D108BD9-81ED-4DB2-BD59-A6C34878D82A}">
                    <a16:rowId xmlns:a16="http://schemas.microsoft.com/office/drawing/2014/main" val="437157041"/>
                  </a:ext>
                </a:extLst>
              </a:tr>
              <a:tr h="378963">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Business and professional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ACBC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18%</a:t>
                      </a:r>
                    </a:p>
                  </a:txBody>
                  <a:tcPr marL="6350" marR="6350" marT="6350" marB="0" anchor="b">
                    <a:lnL>
                      <a:noFill/>
                    </a:lnL>
                    <a:lnR>
                      <a:noFill/>
                    </a:lnR>
                    <a:lnT>
                      <a:noFill/>
                    </a:lnT>
                    <a:lnB>
                      <a:noFill/>
                    </a:lnB>
                    <a:solidFill>
                      <a:srgbClr val="67C07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EDF6F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ABAB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E2E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CFEAD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F9F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9FBF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EBE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C5E6C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2252274728"/>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Care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BEE3C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F8838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C9E8D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-18%</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32%</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9AAA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F1F4"/>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5F9F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AC3C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E6F4E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EEF7F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9A3A6"/>
                    </a:solidFill>
                  </a:tcPr>
                </a:tc>
                <a:extLst>
                  <a:ext uri="{0D108BD9-81ED-4DB2-BD59-A6C34878D82A}">
                    <a16:rowId xmlns:a16="http://schemas.microsoft.com/office/drawing/2014/main" val="2877247160"/>
                  </a:ext>
                </a:extLst>
              </a:tr>
              <a:tr h="378963">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Commercial and industrial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FBF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D9D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AADBB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9ADA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21%</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DEE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E0F1E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F5F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EAE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C8E7D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E4F2E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696B"/>
                    </a:solidFill>
                  </a:tcPr>
                </a:tc>
                <a:extLst>
                  <a:ext uri="{0D108BD9-81ED-4DB2-BD59-A6C34878D82A}">
                    <a16:rowId xmlns:a16="http://schemas.microsoft.com/office/drawing/2014/main" val="2460961552"/>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Digital print media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7F8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E9F4E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5F9F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9FBF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AC6C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-33%</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EAF5F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27%</a:t>
                      </a:r>
                    </a:p>
                  </a:txBody>
                  <a:tcPr marL="6350" marR="6350" marT="6350" marB="0" anchor="b">
                    <a:lnL>
                      <a:noFill/>
                    </a:lnL>
                    <a:lnR>
                      <a:noFill/>
                    </a:lnR>
                    <a:lnT>
                      <a:noFill/>
                    </a:lnT>
                    <a:lnB>
                      <a:noFill/>
                    </a:lnB>
                    <a:solidFill>
                      <a:srgbClr val="ABDCB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FABAB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AC8C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46%</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8FB"/>
                    </a:solidFill>
                  </a:tcPr>
                </a:tc>
                <a:extLst>
                  <a:ext uri="{0D108BD9-81ED-4DB2-BD59-A6C34878D82A}">
                    <a16:rowId xmlns:a16="http://schemas.microsoft.com/office/drawing/2014/main" val="2339353567"/>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Domestic and cleaning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CFD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9969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20%</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AC9C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E8F4E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6FAF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9FBF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DBEFE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F6F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AD1D4"/>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DFF1E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696B"/>
                    </a:solidFill>
                  </a:tcPr>
                </a:tc>
                <a:extLst>
                  <a:ext uri="{0D108BD9-81ED-4DB2-BD59-A6C34878D82A}">
                    <a16:rowId xmlns:a16="http://schemas.microsoft.com/office/drawing/2014/main" val="681761843"/>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Education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330%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FBF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-55%</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-39%</a:t>
                      </a:r>
                    </a:p>
                  </a:txBody>
                  <a:tcPr marL="6350" marR="6350" marT="6350" marB="0" anchor="b">
                    <a:lnL>
                      <a:noFill/>
                    </a:lnL>
                    <a:lnR>
                      <a:noFill/>
                    </a:lnR>
                    <a:lnT>
                      <a:noFill/>
                    </a:lnT>
                    <a:lnB>
                      <a:noFill/>
                    </a:lnB>
                    <a:solidFill>
                      <a:srgbClr val="F9969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30%</a:t>
                      </a:r>
                    </a:p>
                  </a:txBody>
                  <a:tcPr marL="6350" marR="6350" marT="6350" marB="0" anchor="b">
                    <a:lnL>
                      <a:noFill/>
                    </a:lnL>
                    <a:lnR>
                      <a:noFill/>
                    </a:lnR>
                    <a:lnT>
                      <a:noFill/>
                    </a:lnT>
                    <a:lnB>
                      <a:noFill/>
                    </a:lnB>
                    <a:solidFill>
                      <a:srgbClr val="EDF6F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-24%</a:t>
                      </a:r>
                    </a:p>
                  </a:txBody>
                  <a:tcPr marL="6350" marR="6350" marT="6350" marB="0" anchor="b">
                    <a:lnL>
                      <a:noFill/>
                    </a:lnL>
                    <a:lnR>
                      <a:noFill/>
                    </a:lnR>
                    <a:lnT>
                      <a:noFill/>
                    </a:lnT>
                    <a:lnB>
                      <a:noFill/>
                    </a:lnB>
                    <a:solidFill>
                      <a:srgbClr val="FAC1C4"/>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18%</a:t>
                      </a:r>
                    </a:p>
                  </a:txBody>
                  <a:tcPr marL="6350" marR="6350" marT="6350" marB="0" anchor="b">
                    <a:lnL>
                      <a:noFill/>
                    </a:lnL>
                    <a:lnR>
                      <a:noFill/>
                    </a:lnR>
                    <a:lnT>
                      <a:noFill/>
                    </a:lnT>
                    <a:lnB>
                      <a:noFill/>
                    </a:lnB>
                    <a:solidFill>
                      <a:srgbClr val="F2F8F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BEEF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7FAF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22%</a:t>
                      </a:r>
                    </a:p>
                  </a:txBody>
                  <a:tcPr marL="6350" marR="6350" marT="6350" marB="0" anchor="b">
                    <a:lnL>
                      <a:noFill/>
                    </a:lnL>
                    <a:lnR>
                      <a:noFill/>
                    </a:lnR>
                    <a:lnT>
                      <a:noFill/>
                    </a:lnT>
                    <a:lnB>
                      <a:noFill/>
                    </a:lnB>
                    <a:solidFill>
                      <a:srgbClr val="F1F8F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C9CC"/>
                    </a:solidFill>
                  </a:tcPr>
                </a:tc>
                <a:extLst>
                  <a:ext uri="{0D108BD9-81ED-4DB2-BD59-A6C34878D82A}">
                    <a16:rowId xmlns:a16="http://schemas.microsoft.com/office/drawing/2014/main" val="2967400697"/>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Electronic and computers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E7E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D3ECD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BD9D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ACED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BD9D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D6EDD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F9A7A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EDF6F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4F9F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39%</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5FAF9"/>
                    </a:solidFill>
                  </a:tcPr>
                </a:tc>
                <a:extLst>
                  <a:ext uri="{0D108BD9-81ED-4DB2-BD59-A6C34878D82A}">
                    <a16:rowId xmlns:a16="http://schemas.microsoft.com/office/drawing/2014/main" val="1525196396"/>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Food</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AC0C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A6DAB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D8EEE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ABDB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F0F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E2F2E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DCD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4F9F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FAF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AFCF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993376463"/>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Clothing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FAD2D4"/>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21%</a:t>
                      </a:r>
                    </a:p>
                  </a:txBody>
                  <a:tcPr marL="6350" marR="6350" marT="6350" marB="0" anchor="b">
                    <a:lnL>
                      <a:noFill/>
                    </a:lnL>
                    <a:lnR>
                      <a:noFill/>
                    </a:lnR>
                    <a:lnT>
                      <a:noFill/>
                    </a:lnT>
                    <a:lnB>
                      <a:noFill/>
                    </a:lnB>
                    <a:solidFill>
                      <a:srgbClr val="B5E0C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CEE9D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F7F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FAF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BE1E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E3F2E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F2F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21%</a:t>
                      </a:r>
                    </a:p>
                  </a:txBody>
                  <a:tcPr marL="6350" marR="6350" marT="6350" marB="0" anchor="b">
                    <a:lnL>
                      <a:noFill/>
                    </a:lnL>
                    <a:lnR>
                      <a:noFill/>
                    </a:lnR>
                    <a:lnT>
                      <a:noFill/>
                    </a:lnT>
                    <a:lnB>
                      <a:noFill/>
                    </a:lnB>
                    <a:solidFill>
                      <a:srgbClr val="B3DFC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2598188720"/>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Funeral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DBEFE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99A9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16%</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71C48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C3E5C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9ABA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E7F4E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99FA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FCF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EEF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9FC"/>
                    </a:solidFill>
                  </a:tcPr>
                </a:tc>
                <a:extLst>
                  <a:ext uri="{0D108BD9-81ED-4DB2-BD59-A6C34878D82A}">
                    <a16:rowId xmlns:a16="http://schemas.microsoft.com/office/drawing/2014/main" val="989061001"/>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Gambling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AC2C4"/>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19%</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F4F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E5E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D5ECD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DDF0E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FCF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FAF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F0F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CEE9D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65BF7D"/>
                    </a:solidFill>
                  </a:tcPr>
                </a:tc>
                <a:extLst>
                  <a:ext uri="{0D108BD9-81ED-4DB2-BD59-A6C34878D82A}">
                    <a16:rowId xmlns:a16="http://schemas.microsoft.com/office/drawing/2014/main" val="1102126601"/>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Games and gaming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E7E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EDF6F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F1F8F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a:noFill/>
                    </a:lnB>
                    <a:solidFill>
                      <a:srgbClr val="FACBC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EFF7F4"/>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F6F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FBD8D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8FBF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E9E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18%</a:t>
                      </a:r>
                    </a:p>
                  </a:txBody>
                  <a:tcPr marL="6350" marR="6350" marT="6350" marB="0" anchor="b">
                    <a:lnL>
                      <a:noFill/>
                    </a:lnL>
                    <a:lnR>
                      <a:noFill/>
                    </a:lnR>
                    <a:lnT>
                      <a:noFill/>
                    </a:lnT>
                    <a:lnB>
                      <a:noFill/>
                    </a:lnB>
                    <a:solidFill>
                      <a:srgbClr val="E5F3E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2974961865"/>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Garages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9999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6FC38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AFCF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FAF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9919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97D3A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8FBF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C4E6C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F5F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C9CC"/>
                    </a:solidFill>
                  </a:tcPr>
                </a:tc>
                <a:extLst>
                  <a:ext uri="{0D108BD9-81ED-4DB2-BD59-A6C34878D82A}">
                    <a16:rowId xmlns:a16="http://schemas.microsoft.com/office/drawing/2014/main" val="3889570722"/>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Government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91D1A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AB9B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D1EBD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-16%</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18%</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F6F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6FAF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BCE2C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ECE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E3F2E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AB7B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8789"/>
                    </a:solidFill>
                  </a:tcPr>
                </a:tc>
                <a:extLst>
                  <a:ext uri="{0D108BD9-81ED-4DB2-BD59-A6C34878D82A}">
                    <a16:rowId xmlns:a16="http://schemas.microsoft.com/office/drawing/2014/main" val="3843172354"/>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Health and beauty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AD6D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18%</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EEF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EAF5F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E6E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CFEAD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1F8F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F5F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F0F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C3E5C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8ACE9D"/>
                    </a:solidFill>
                  </a:tcPr>
                </a:tc>
                <a:extLst>
                  <a:ext uri="{0D108BD9-81ED-4DB2-BD59-A6C34878D82A}">
                    <a16:rowId xmlns:a16="http://schemas.microsoft.com/office/drawing/2014/main" val="662841381"/>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Health practitioner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11%</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DBEFE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F4F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1F8F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-20%</a:t>
                      </a:r>
                    </a:p>
                  </a:txBody>
                  <a:tcPr marL="6350" marR="6350" marT="6350" marB="0" anchor="b">
                    <a:lnL>
                      <a:noFill/>
                    </a:lnL>
                    <a:lnR>
                      <a:noFill/>
                    </a:lnR>
                    <a:lnT>
                      <a:noFill/>
                    </a:lnT>
                    <a:lnB>
                      <a:noFill/>
                    </a:lnB>
                    <a:solidFill>
                      <a:srgbClr val="F8878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29%</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ABBB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E2E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DAEFE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FAB5B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DAEEE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E3F2E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696B"/>
                    </a:solidFill>
                  </a:tcPr>
                </a:tc>
                <a:extLst>
                  <a:ext uri="{0D108BD9-81ED-4DB2-BD59-A6C34878D82A}">
                    <a16:rowId xmlns:a16="http://schemas.microsoft.com/office/drawing/2014/main" val="692962084"/>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Home and garden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-31%</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FCF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CFEAD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BE6E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3F9F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BE8E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E2F2E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EAE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F9F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E3F2E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44%</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ECEF"/>
                    </a:solidFill>
                  </a:tcPr>
                </a:tc>
                <a:extLst>
                  <a:ext uri="{0D108BD9-81ED-4DB2-BD59-A6C34878D82A}">
                    <a16:rowId xmlns:a16="http://schemas.microsoft.com/office/drawing/2014/main" val="3601452102"/>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Medical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FBF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EEF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31%</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-23%</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D9EEE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ACDD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F8F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D6EDD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ACED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D4ECD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EBF5F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9ABAE"/>
                    </a:solidFill>
                  </a:tcPr>
                </a:tc>
                <a:extLst>
                  <a:ext uri="{0D108BD9-81ED-4DB2-BD59-A6C34878D82A}">
                    <a16:rowId xmlns:a16="http://schemas.microsoft.com/office/drawing/2014/main" val="862717291"/>
                  </a:ext>
                </a:extLst>
              </a:tr>
              <a:tr h="378963">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NGO – social and religious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-44%</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FABFC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21%</a:t>
                      </a:r>
                    </a:p>
                  </a:txBody>
                  <a:tcPr marL="6350" marR="6350" marT="6350" marB="0" anchor="b">
                    <a:lnL>
                      <a:noFill/>
                    </a:lnL>
                    <a:lnR>
                      <a:noFill/>
                    </a:lnR>
                    <a:lnT>
                      <a:noFill/>
                    </a:lnT>
                    <a:lnB>
                      <a:noFill/>
                    </a:lnB>
                    <a:solidFill>
                      <a:srgbClr val="DAEEE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20%</a:t>
                      </a:r>
                    </a:p>
                  </a:txBody>
                  <a:tcPr marL="6350" marR="6350" marT="6350" marB="0" anchor="b">
                    <a:lnL>
                      <a:noFill/>
                    </a:lnL>
                    <a:lnR>
                      <a:noFill/>
                    </a:lnR>
                    <a:lnT>
                      <a:noFill/>
                    </a:lnT>
                    <a:lnB>
                      <a:noFill/>
                    </a:lnB>
                    <a:solidFill>
                      <a:srgbClr val="DBEFE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-28%</a:t>
                      </a:r>
                    </a:p>
                  </a:txBody>
                  <a:tcPr marL="6350" marR="6350" marT="6350" marB="0" anchor="b">
                    <a:lnL>
                      <a:noFill/>
                    </a:lnL>
                    <a:lnR>
                      <a:noFill/>
                    </a:lnR>
                    <a:lnT>
                      <a:noFill/>
                    </a:lnT>
                    <a:lnB>
                      <a:noFill/>
                    </a:lnB>
                    <a:solidFill>
                      <a:srgbClr val="F9969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BF6F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F7FAF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DFE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F3F9F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a:noFill/>
                    </a:lnB>
                    <a:solidFill>
                      <a:srgbClr val="E8F4E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ACBC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1529468892"/>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Speciality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-41%</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BD9D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18%</a:t>
                      </a:r>
                    </a:p>
                  </a:txBody>
                  <a:tcPr marL="6350" marR="6350" marT="6350" marB="0" anchor="b">
                    <a:lnL>
                      <a:noFill/>
                    </a:lnL>
                    <a:lnR>
                      <a:noFill/>
                    </a:lnR>
                    <a:lnT>
                      <a:noFill/>
                    </a:lnT>
                    <a:lnB>
                      <a:noFill/>
                    </a:lnB>
                    <a:solidFill>
                      <a:srgbClr val="C9E8D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1F8F6"/>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FAC1C4"/>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9FBF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F9F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F0F3"/>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E3F2E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BDFE2"/>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E4F3E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1984288262"/>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Sports, outdoors and travel</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F9A8A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18%</a:t>
                      </a:r>
                    </a:p>
                  </a:txBody>
                  <a:tcPr marL="6350" marR="6350" marT="6350" marB="0" anchor="b">
                    <a:lnL>
                      <a:noFill/>
                    </a:lnL>
                    <a:lnR>
                      <a:noFill/>
                    </a:lnR>
                    <a:lnT>
                      <a:noFill/>
                    </a:lnT>
                    <a:lnB>
                      <a:noFill/>
                    </a:lnB>
                    <a:solidFill>
                      <a:srgbClr val="97D3A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F9F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AD5D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E8F4E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E1F1E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BF6F9"/>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BDEE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BFCF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28%</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BEE3C9"/>
                    </a:solidFill>
                  </a:tcPr>
                </a:tc>
                <a:extLst>
                  <a:ext uri="{0D108BD9-81ED-4DB2-BD59-A6C34878D82A}">
                    <a16:rowId xmlns:a16="http://schemas.microsoft.com/office/drawing/2014/main" val="979438032"/>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Stationery and office furniture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83CB9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-60%</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BD8D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FACDC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19%</a:t>
                      </a:r>
                    </a:p>
                  </a:txBody>
                  <a:tcPr marL="6350" marR="6350" marT="6350" marB="0" anchor="b">
                    <a:lnL>
                      <a:noFill/>
                    </a:lnL>
                    <a:lnR>
                      <a:noFill/>
                    </a:lnR>
                    <a:lnT>
                      <a:noFill/>
                    </a:lnT>
                    <a:lnB>
                      <a:noFill/>
                    </a:lnB>
                    <a:solidFill>
                      <a:srgbClr val="E1F1E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-18%</a:t>
                      </a:r>
                    </a:p>
                  </a:txBody>
                  <a:tcPr marL="6350" marR="6350" marT="6350" marB="0" anchor="b">
                    <a:lnL>
                      <a:noFill/>
                    </a:lnL>
                    <a:lnR>
                      <a:noFill/>
                    </a:lnR>
                    <a:lnT>
                      <a:noFill/>
                    </a:lnT>
                    <a:lnB>
                      <a:noFill/>
                    </a:lnB>
                    <a:solidFill>
                      <a:srgbClr val="FABEC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a:noFill/>
                    </a:lnB>
                    <a:solidFill>
                      <a:srgbClr val="F0F7F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BF8F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-16%</a:t>
                      </a:r>
                    </a:p>
                  </a:txBody>
                  <a:tcPr marL="6350" marR="6350" marT="6350" marB="0" anchor="b">
                    <a:lnL>
                      <a:noFill/>
                    </a:lnL>
                    <a:lnR>
                      <a:noFill/>
                    </a:lnR>
                    <a:lnT>
                      <a:noFill/>
                    </a:lnT>
                    <a:lnB>
                      <a:noFill/>
                    </a:lnB>
                    <a:solidFill>
                      <a:srgbClr val="FAC2C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a:noFill/>
                    </a:lnB>
                    <a:solidFill>
                      <a:srgbClr val="F6FAF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22%</a:t>
                      </a:r>
                    </a:p>
                  </a:txBody>
                  <a:tcPr marL="6350" marR="6350" marT="6350" marB="0" anchor="b">
                    <a:lnL>
                      <a:noFill/>
                    </a:lnL>
                    <a:lnR>
                      <a:noFill/>
                    </a:lnR>
                    <a:lnT>
                      <a:noFill/>
                    </a:lnT>
                    <a:lnB>
                      <a:noFill/>
                    </a:lnB>
                    <a:solidFill>
                      <a:srgbClr val="D6EDD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93700249"/>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Telecommunication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-36%</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BECE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AEDDB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3F9F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F5F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F2F4"/>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E7F4E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F4F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EBF6F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BF4F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EBF5F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extLst>
                  <a:ext uri="{0D108BD9-81ED-4DB2-BD59-A6C34878D82A}">
                    <a16:rowId xmlns:a16="http://schemas.microsoft.com/office/drawing/2014/main" val="864329704"/>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Tourism</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787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9AAA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87D7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9B1B4"/>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BBE2C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BFBFE"/>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CFCF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E0F1E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E1F2E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C1E4CC"/>
                    </a:solidFill>
                  </a:tcPr>
                </a:tc>
                <a:extLst>
                  <a:ext uri="{0D108BD9-81ED-4DB2-BD59-A6C34878D82A}">
                    <a16:rowId xmlns:a16="http://schemas.microsoft.com/office/drawing/2014/main" val="4269480416"/>
                  </a:ext>
                </a:extLst>
              </a:tr>
              <a:tr h="192715">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Transportation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E7F4E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F86D6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E4F2EA"/>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AC9C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3F9F8"/>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C7E7D1"/>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DEF0E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AD1D4"/>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a:noFill/>
                    </a:lnL>
                    <a:lnR>
                      <a:noFill/>
                    </a:lnR>
                    <a:lnT>
                      <a:noFill/>
                    </a:lnT>
                    <a:lnB>
                      <a:noFill/>
                    </a:lnB>
                    <a:solidFill>
                      <a:srgbClr val="FACACD"/>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3F6"/>
                    </a:solidFill>
                  </a:tcPr>
                </a:tc>
                <a:extLst>
                  <a:ext uri="{0D108BD9-81ED-4DB2-BD59-A6C34878D82A}">
                    <a16:rowId xmlns:a16="http://schemas.microsoft.com/office/drawing/2014/main" val="4075874971"/>
                  </a:ext>
                </a:extLst>
              </a:tr>
              <a:tr h="194009">
                <a:tc>
                  <a:txBody>
                    <a:bodyPr/>
                    <a:lstStyle/>
                    <a:p>
                      <a:pPr algn="l"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Warehousing and storage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-17%</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8696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99194"/>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18%</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63BE7B"/>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99A9C"/>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9A3A5"/>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13%</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96D3A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BEDF0"/>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EAF5EF"/>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B7E0C4"/>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AB5B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BBE2C7"/>
                    </a:solidFill>
                  </a:tcPr>
                </a:tc>
                <a:tc>
                  <a:txBody>
                    <a:bodyPr/>
                    <a:lstStyle/>
                    <a:p>
                      <a:pPr algn="r" fontAlgn="b"/>
                      <a:r>
                        <a:rPr lang="en-GB" sz="1200" b="0"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BE9D5"/>
                    </a:solidFill>
                  </a:tcPr>
                </a:tc>
                <a:extLst>
                  <a:ext uri="{0D108BD9-81ED-4DB2-BD59-A6C34878D82A}">
                    <a16:rowId xmlns:a16="http://schemas.microsoft.com/office/drawing/2014/main" val="2007472212"/>
                  </a:ext>
                </a:extLst>
              </a:tr>
              <a:tr h="194009">
                <a:tc>
                  <a:txBody>
                    <a:bodyPr/>
                    <a:lstStyle/>
                    <a:p>
                      <a:pPr algn="l"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Overall performance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r"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7CA"/>
                    </a:solidFill>
                  </a:tcPr>
                </a:tc>
                <a:tc>
                  <a:txBody>
                    <a:bodyPr/>
                    <a:lstStyle/>
                    <a:p>
                      <a:pPr algn="r"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13%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D0A0"/>
                    </a:solidFill>
                  </a:tcPr>
                </a:tc>
                <a:tc>
                  <a:txBody>
                    <a:bodyPr/>
                    <a:lstStyle/>
                    <a:p>
                      <a:pPr algn="r"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7F3"/>
                    </a:solidFill>
                  </a:tcPr>
                </a:tc>
                <a:tc>
                  <a:txBody>
                    <a:bodyPr/>
                    <a:lstStyle/>
                    <a:p>
                      <a:pPr algn="r"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6D9"/>
                    </a:solidFill>
                  </a:tcPr>
                </a:tc>
                <a:tc>
                  <a:txBody>
                    <a:bodyPr/>
                    <a:lstStyle/>
                    <a:p>
                      <a:pPr algn="r"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8EB"/>
                    </a:solidFill>
                  </a:tcPr>
                </a:tc>
                <a:tc>
                  <a:txBody>
                    <a:bodyPr/>
                    <a:lstStyle/>
                    <a:p>
                      <a:pPr algn="r"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F2E9"/>
                    </a:solidFill>
                  </a:tcPr>
                </a:tc>
                <a:tc>
                  <a:txBody>
                    <a:bodyPr/>
                    <a:lstStyle/>
                    <a:p>
                      <a:pPr algn="r"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5E8"/>
                    </a:solidFill>
                  </a:tcPr>
                </a:tc>
                <a:tc>
                  <a:txBody>
                    <a:bodyPr/>
                    <a:lstStyle/>
                    <a:p>
                      <a:pPr algn="r"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F9F9"/>
                    </a:solidFill>
                  </a:tcPr>
                </a:tc>
                <a:tc>
                  <a:txBody>
                    <a:bodyPr/>
                    <a:lstStyle/>
                    <a:p>
                      <a:pPr algn="r"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6F9"/>
                    </a:solidFill>
                  </a:tcPr>
                </a:tc>
                <a:tc>
                  <a:txBody>
                    <a:bodyPr/>
                    <a:lstStyle/>
                    <a:p>
                      <a:pPr algn="r"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4CB"/>
                    </a:solidFill>
                  </a:tcPr>
                </a:tc>
                <a:tc>
                  <a:txBody>
                    <a:bodyPr/>
                    <a:lstStyle/>
                    <a:p>
                      <a:pPr algn="r" fontAlgn="b"/>
                      <a:r>
                        <a:rPr lang="en-GB" sz="1200" b="1" i="0" u="none" strike="noStrike" noProof="0" dirty="0">
                          <a:solidFill>
                            <a:schemeClr val="tx1"/>
                          </a:solidFill>
                          <a:effectLst/>
                          <a:latin typeface="Brave Sans" panose="020B0504020101010102" pitchFamily="34" charset="0"/>
                          <a:cs typeface="Brave Sans" panose="020B0504020101010102" pitchFamily="34" charset="0"/>
                        </a:rPr>
                        <a:t>18%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461848551"/>
                  </a:ext>
                </a:extLst>
              </a:tr>
            </a:tbl>
          </a:graphicData>
        </a:graphic>
      </p:graphicFrame>
      <p:sp>
        <p:nvSpPr>
          <p:cNvPr id="3" name="Slide Number Placeholder 2">
            <a:extLst>
              <a:ext uri="{FF2B5EF4-FFF2-40B4-BE49-F238E27FC236}">
                <a16:creationId xmlns:a16="http://schemas.microsoft.com/office/drawing/2014/main" id="{2B2C0C22-0272-989D-1F95-36B58627B84C}"/>
              </a:ext>
            </a:extLst>
          </p:cNvPr>
          <p:cNvSpPr>
            <a:spLocks noGrp="1"/>
          </p:cNvSpPr>
          <p:nvPr>
            <p:ph type="sldNum" sz="quarter" idx="7"/>
          </p:nvPr>
        </p:nvSpPr>
        <p:spPr/>
        <p:txBody>
          <a:bodyPr/>
          <a:lstStyle/>
          <a:p>
            <a:fld id="{B6F15528-21DE-4FAA-801E-634DDDAF4B2B}" type="slidenum">
              <a:rPr lang="en-GB" noProof="0" smtClean="0"/>
              <a:t>6</a:t>
            </a:fld>
            <a:endParaRPr lang="en-GB" noProof="0" dirty="0"/>
          </a:p>
        </p:txBody>
      </p:sp>
      <p:sp>
        <p:nvSpPr>
          <p:cNvPr id="5" name="object 13">
            <a:extLst>
              <a:ext uri="{FF2B5EF4-FFF2-40B4-BE49-F238E27FC236}">
                <a16:creationId xmlns:a16="http://schemas.microsoft.com/office/drawing/2014/main" id="{C3481729-58CF-69F4-C0A5-CFE47A83665E}"/>
              </a:ext>
            </a:extLst>
          </p:cNvPr>
          <p:cNvSpPr txBox="1">
            <a:spLocks noGrp="1"/>
          </p:cNvSpPr>
          <p:nvPr/>
        </p:nvSpPr>
        <p:spPr>
          <a:xfrm>
            <a:off x="282756" y="10480625"/>
            <a:ext cx="3715815" cy="421719"/>
          </a:xfrm>
          <a:prstGeom prst="rect">
            <a:avLst/>
          </a:prstGeom>
        </p:spPr>
        <p:txBody>
          <a:bodyPr vert="horz" wrap="square" lIns="0" tIns="6985" rIns="0" bIns="0" rtlCol="0">
            <a:spAutoFit/>
          </a:bodyPr>
          <a:lstStyle>
            <a:defPPr>
              <a:defRPr kern="0"/>
            </a:defPPr>
            <a:lvl1pPr>
              <a:defRPr sz="1150" b="0" i="0">
                <a:solidFill>
                  <a:srgbClr val="A09E9E"/>
                </a:solidFill>
                <a:latin typeface="Brave Sans"/>
                <a:cs typeface="Brave Sans"/>
              </a:defRPr>
            </a:lvl1pPr>
          </a:lstStyle>
          <a:p>
            <a:pPr marL="12700" marR="5080">
              <a:lnSpc>
                <a:spcPct val="120000"/>
              </a:lnSpc>
              <a:spcBef>
                <a:spcPts val="55"/>
              </a:spcBef>
            </a:pPr>
            <a:r>
              <a:rPr lang="en-GB" b="1" noProof="0" dirty="0">
                <a:latin typeface="Brave Sans Bold"/>
                <a:cs typeface="Brave Sans Bold"/>
              </a:rPr>
              <a:t>Absa’s</a:t>
            </a:r>
            <a:r>
              <a:rPr lang="en-GB" b="1" spc="-15" noProof="0" dirty="0">
                <a:latin typeface="Brave Sans Bold"/>
                <a:cs typeface="Brave Sans Bold"/>
              </a:rPr>
              <a:t> </a:t>
            </a:r>
            <a:r>
              <a:rPr lang="en-GB" b="1" noProof="0" dirty="0">
                <a:latin typeface="Brave Sans Bold"/>
                <a:cs typeface="Brave Sans Bold"/>
              </a:rPr>
              <a:t>Merchant</a:t>
            </a:r>
            <a:r>
              <a:rPr lang="en-GB" b="1" spc="-15" noProof="0" dirty="0">
                <a:latin typeface="Brave Sans Bold"/>
                <a:cs typeface="Brave Sans Bold"/>
              </a:rPr>
              <a:t> </a:t>
            </a:r>
            <a:r>
              <a:rPr lang="en-GB" b="1" noProof="0" dirty="0">
                <a:latin typeface="Brave Sans Bold"/>
                <a:cs typeface="Brave Sans Bold"/>
              </a:rPr>
              <a:t>Spend</a:t>
            </a:r>
            <a:r>
              <a:rPr lang="en-GB" b="1" spc="-30" noProof="0" dirty="0">
                <a:latin typeface="Brave Sans Bold"/>
                <a:cs typeface="Brave Sans Bold"/>
              </a:rPr>
              <a:t> </a:t>
            </a:r>
            <a:r>
              <a:rPr lang="en-GB" b="1" noProof="0" dirty="0">
                <a:latin typeface="Brave Sans Bold"/>
                <a:cs typeface="Brave Sans Bold"/>
              </a:rPr>
              <a:t>Analytics: April </a:t>
            </a:r>
            <a:r>
              <a:rPr lang="en-GB" spc="-20" noProof="0" dirty="0"/>
              <a:t>2025 </a:t>
            </a:r>
          </a:p>
          <a:p>
            <a:pPr marL="12700" marR="5080">
              <a:lnSpc>
                <a:spcPct val="120000"/>
              </a:lnSpc>
              <a:spcBef>
                <a:spcPts val="55"/>
              </a:spcBef>
            </a:pPr>
            <a:r>
              <a:rPr lang="en-GB" b="1" noProof="0" dirty="0"/>
              <a:t>Consumer</a:t>
            </a:r>
            <a:r>
              <a:rPr lang="en-GB" b="1" spc="-30" noProof="0" dirty="0"/>
              <a:t> Sector</a:t>
            </a:r>
            <a:endParaRPr lang="en-GB" b="1" spc="-10" noProof="0" dirty="0"/>
          </a:p>
        </p:txBody>
      </p:sp>
    </p:spTree>
    <p:extLst>
      <p:ext uri="{BB962C8B-B14F-4D97-AF65-F5344CB8AC3E}">
        <p14:creationId xmlns:p14="http://schemas.microsoft.com/office/powerpoint/2010/main" val="134673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C2524-1E98-D551-CA02-66C013E37A6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FAB4A52-54C8-06B1-3C50-F3A626B85A0A}"/>
              </a:ext>
            </a:extLst>
          </p:cNvPr>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DB143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endParaRPr>
          </a:p>
        </p:txBody>
      </p:sp>
      <p:sp>
        <p:nvSpPr>
          <p:cNvPr id="3" name="object 3">
            <a:extLst>
              <a:ext uri="{FF2B5EF4-FFF2-40B4-BE49-F238E27FC236}">
                <a16:creationId xmlns:a16="http://schemas.microsoft.com/office/drawing/2014/main" id="{68708FA3-513E-2558-0767-3290E042FA28}"/>
              </a:ext>
            </a:extLst>
          </p:cNvPr>
          <p:cNvSpPr/>
          <p:nvPr/>
        </p:nvSpPr>
        <p:spPr>
          <a:xfrm>
            <a:off x="19905121" y="0"/>
            <a:ext cx="199390" cy="707390"/>
          </a:xfrm>
          <a:custGeom>
            <a:avLst/>
            <a:gdLst/>
            <a:ahLst/>
            <a:cxnLst/>
            <a:rect l="l" t="t" r="r" b="b"/>
            <a:pathLst>
              <a:path w="199390" h="707390">
                <a:moveTo>
                  <a:pt x="198978" y="0"/>
                </a:moveTo>
                <a:lnTo>
                  <a:pt x="0" y="0"/>
                </a:lnTo>
                <a:lnTo>
                  <a:pt x="0" y="707392"/>
                </a:lnTo>
                <a:lnTo>
                  <a:pt x="198978" y="707392"/>
                </a:lnTo>
                <a:lnTo>
                  <a:pt x="198978" y="0"/>
                </a:lnTo>
                <a:close/>
              </a:path>
            </a:pathLst>
          </a:custGeom>
          <a:solidFill>
            <a:srgbClr val="940F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nvGrpSpPr>
          <p:cNvPr id="4" name="object 4">
            <a:extLst>
              <a:ext uri="{FF2B5EF4-FFF2-40B4-BE49-F238E27FC236}">
                <a16:creationId xmlns:a16="http://schemas.microsoft.com/office/drawing/2014/main" id="{7FDB5F1E-8813-F1DF-9B94-0E9C9FC19B2A}"/>
              </a:ext>
            </a:extLst>
          </p:cNvPr>
          <p:cNvGrpSpPr/>
          <p:nvPr/>
        </p:nvGrpSpPr>
        <p:grpSpPr>
          <a:xfrm>
            <a:off x="19905121" y="707381"/>
            <a:ext cx="199390" cy="2120265"/>
            <a:chOff x="19905121" y="707381"/>
            <a:chExt cx="199390" cy="2120265"/>
          </a:xfrm>
        </p:grpSpPr>
        <p:sp>
          <p:nvSpPr>
            <p:cNvPr id="5" name="object 5">
              <a:extLst>
                <a:ext uri="{FF2B5EF4-FFF2-40B4-BE49-F238E27FC236}">
                  <a16:creationId xmlns:a16="http://schemas.microsoft.com/office/drawing/2014/main" id="{A47394FF-2C02-EF69-384D-4EFD1799019E}"/>
                </a:ext>
              </a:extLst>
            </p:cNvPr>
            <p:cNvSpPr/>
            <p:nvPr/>
          </p:nvSpPr>
          <p:spPr>
            <a:xfrm>
              <a:off x="19905117" y="707383"/>
              <a:ext cx="199390" cy="1413510"/>
            </a:xfrm>
            <a:custGeom>
              <a:avLst/>
              <a:gdLst/>
              <a:ahLst/>
              <a:cxnLst/>
              <a:rect l="l" t="t" r="r" b="b"/>
              <a:pathLst>
                <a:path w="199390" h="1413510">
                  <a:moveTo>
                    <a:pt x="198983" y="0"/>
                  </a:moveTo>
                  <a:lnTo>
                    <a:pt x="0" y="0"/>
                  </a:lnTo>
                  <a:lnTo>
                    <a:pt x="0" y="706742"/>
                  </a:lnTo>
                  <a:lnTo>
                    <a:pt x="0" y="1413484"/>
                  </a:lnTo>
                  <a:lnTo>
                    <a:pt x="198983" y="1413484"/>
                  </a:lnTo>
                  <a:lnTo>
                    <a:pt x="198983" y="706742"/>
                  </a:lnTo>
                  <a:lnTo>
                    <a:pt x="198983" y="0"/>
                  </a:lnTo>
                  <a:close/>
                </a:path>
              </a:pathLst>
            </a:custGeom>
            <a:solidFill>
              <a:srgbClr val="B4053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 name="object 6">
              <a:extLst>
                <a:ext uri="{FF2B5EF4-FFF2-40B4-BE49-F238E27FC236}">
                  <a16:creationId xmlns:a16="http://schemas.microsoft.com/office/drawing/2014/main" id="{1E7B7942-387B-EE19-3535-561A81822FC9}"/>
                </a:ext>
              </a:extLst>
            </p:cNvPr>
            <p:cNvSpPr/>
            <p:nvPr/>
          </p:nvSpPr>
          <p:spPr>
            <a:xfrm>
              <a:off x="19905121" y="2120877"/>
              <a:ext cx="199390" cy="706755"/>
            </a:xfrm>
            <a:custGeom>
              <a:avLst/>
              <a:gdLst/>
              <a:ahLst/>
              <a:cxnLst/>
              <a:rect l="l" t="t" r="r" b="b"/>
              <a:pathLst>
                <a:path w="199390" h="706755">
                  <a:moveTo>
                    <a:pt x="198978" y="0"/>
                  </a:moveTo>
                  <a:lnTo>
                    <a:pt x="0" y="0"/>
                  </a:lnTo>
                  <a:lnTo>
                    <a:pt x="0" y="706742"/>
                  </a:lnTo>
                  <a:lnTo>
                    <a:pt x="198978" y="706742"/>
                  </a:lnTo>
                  <a:lnTo>
                    <a:pt x="198978" y="0"/>
                  </a:lnTo>
                  <a:close/>
                </a:path>
              </a:pathLst>
            </a:custGeom>
            <a:solidFill>
              <a:srgbClr val="940F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7" name="object 7">
            <a:extLst>
              <a:ext uri="{FF2B5EF4-FFF2-40B4-BE49-F238E27FC236}">
                <a16:creationId xmlns:a16="http://schemas.microsoft.com/office/drawing/2014/main" id="{6E24C99A-76D7-FFD1-6E8E-67375E580599}"/>
              </a:ext>
            </a:extLst>
          </p:cNvPr>
          <p:cNvSpPr/>
          <p:nvPr/>
        </p:nvSpPr>
        <p:spPr>
          <a:xfrm>
            <a:off x="19905121" y="5654602"/>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B4053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nvGrpSpPr>
          <p:cNvPr id="8" name="object 8">
            <a:extLst>
              <a:ext uri="{FF2B5EF4-FFF2-40B4-BE49-F238E27FC236}">
                <a16:creationId xmlns:a16="http://schemas.microsoft.com/office/drawing/2014/main" id="{FB93B3A5-E3A7-4E3C-B824-76E2A90DBE57}"/>
              </a:ext>
            </a:extLst>
          </p:cNvPr>
          <p:cNvGrpSpPr/>
          <p:nvPr/>
        </p:nvGrpSpPr>
        <p:grpSpPr>
          <a:xfrm>
            <a:off x="19905121" y="6361345"/>
            <a:ext cx="199390" cy="2120265"/>
            <a:chOff x="19905121" y="6361345"/>
            <a:chExt cx="199390" cy="2120265"/>
          </a:xfrm>
        </p:grpSpPr>
        <p:sp>
          <p:nvSpPr>
            <p:cNvPr id="9" name="object 9">
              <a:extLst>
                <a:ext uri="{FF2B5EF4-FFF2-40B4-BE49-F238E27FC236}">
                  <a16:creationId xmlns:a16="http://schemas.microsoft.com/office/drawing/2014/main" id="{AE061FA8-AAAA-71C2-A191-49F070383318}"/>
                </a:ext>
              </a:extLst>
            </p:cNvPr>
            <p:cNvSpPr/>
            <p:nvPr/>
          </p:nvSpPr>
          <p:spPr>
            <a:xfrm>
              <a:off x="19905121" y="7068088"/>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B4053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 name="object 10">
              <a:extLst>
                <a:ext uri="{FF2B5EF4-FFF2-40B4-BE49-F238E27FC236}">
                  <a16:creationId xmlns:a16="http://schemas.microsoft.com/office/drawing/2014/main" id="{8046EC20-F076-75F9-D364-08F3A133470F}"/>
                </a:ext>
              </a:extLst>
            </p:cNvPr>
            <p:cNvSpPr/>
            <p:nvPr/>
          </p:nvSpPr>
          <p:spPr>
            <a:xfrm>
              <a:off x="19905121" y="6361345"/>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940F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 name="object 11">
              <a:extLst>
                <a:ext uri="{FF2B5EF4-FFF2-40B4-BE49-F238E27FC236}">
                  <a16:creationId xmlns:a16="http://schemas.microsoft.com/office/drawing/2014/main" id="{5F8FD7A0-3443-DF77-49D4-1CE6C94FAF4A}"/>
                </a:ext>
              </a:extLst>
            </p:cNvPr>
            <p:cNvSpPr/>
            <p:nvPr/>
          </p:nvSpPr>
          <p:spPr>
            <a:xfrm>
              <a:off x="19905121" y="7774831"/>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B4053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12" name="object 12">
            <a:extLst>
              <a:ext uri="{FF2B5EF4-FFF2-40B4-BE49-F238E27FC236}">
                <a16:creationId xmlns:a16="http://schemas.microsoft.com/office/drawing/2014/main" id="{072C0DC2-A762-1812-E3C1-B14BBABB110C}"/>
              </a:ext>
            </a:extLst>
          </p:cNvPr>
          <p:cNvSpPr/>
          <p:nvPr/>
        </p:nvSpPr>
        <p:spPr>
          <a:xfrm>
            <a:off x="19905121" y="2827620"/>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B4053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nvGrpSpPr>
          <p:cNvPr id="13" name="object 13">
            <a:extLst>
              <a:ext uri="{FF2B5EF4-FFF2-40B4-BE49-F238E27FC236}">
                <a16:creationId xmlns:a16="http://schemas.microsoft.com/office/drawing/2014/main" id="{91E5B7CD-E4B6-4FD9-450D-36A10A03DAA4}"/>
              </a:ext>
            </a:extLst>
          </p:cNvPr>
          <p:cNvGrpSpPr/>
          <p:nvPr/>
        </p:nvGrpSpPr>
        <p:grpSpPr>
          <a:xfrm>
            <a:off x="19905121" y="3534374"/>
            <a:ext cx="199390" cy="2120265"/>
            <a:chOff x="19905121" y="3534374"/>
            <a:chExt cx="199390" cy="2120265"/>
          </a:xfrm>
        </p:grpSpPr>
        <p:sp>
          <p:nvSpPr>
            <p:cNvPr id="14" name="object 14">
              <a:extLst>
                <a:ext uri="{FF2B5EF4-FFF2-40B4-BE49-F238E27FC236}">
                  <a16:creationId xmlns:a16="http://schemas.microsoft.com/office/drawing/2014/main" id="{2FBB7058-2B41-D479-9E62-2D3D29493C27}"/>
                </a:ext>
              </a:extLst>
            </p:cNvPr>
            <p:cNvSpPr/>
            <p:nvPr/>
          </p:nvSpPr>
          <p:spPr>
            <a:xfrm>
              <a:off x="19905121" y="4241106"/>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940F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 name="object 15">
              <a:extLst>
                <a:ext uri="{FF2B5EF4-FFF2-40B4-BE49-F238E27FC236}">
                  <a16:creationId xmlns:a16="http://schemas.microsoft.com/office/drawing/2014/main" id="{E4B918C2-BFDB-EF22-0D0E-1DD8C7961A75}"/>
                </a:ext>
              </a:extLst>
            </p:cNvPr>
            <p:cNvSpPr/>
            <p:nvPr/>
          </p:nvSpPr>
          <p:spPr>
            <a:xfrm>
              <a:off x="19905117" y="3534377"/>
              <a:ext cx="199390" cy="2120265"/>
            </a:xfrm>
            <a:custGeom>
              <a:avLst/>
              <a:gdLst/>
              <a:ahLst/>
              <a:cxnLst/>
              <a:rect l="l" t="t" r="r" b="b"/>
              <a:pathLst>
                <a:path w="199390" h="2120265">
                  <a:moveTo>
                    <a:pt x="198983" y="1413484"/>
                  </a:moveTo>
                  <a:lnTo>
                    <a:pt x="0" y="1413484"/>
                  </a:lnTo>
                  <a:lnTo>
                    <a:pt x="0" y="2120227"/>
                  </a:lnTo>
                  <a:lnTo>
                    <a:pt x="198983" y="2120227"/>
                  </a:lnTo>
                  <a:lnTo>
                    <a:pt x="198983" y="1413484"/>
                  </a:lnTo>
                  <a:close/>
                </a:path>
                <a:path w="199390" h="2120265">
                  <a:moveTo>
                    <a:pt x="198983" y="0"/>
                  </a:moveTo>
                  <a:lnTo>
                    <a:pt x="0" y="0"/>
                  </a:lnTo>
                  <a:lnTo>
                    <a:pt x="0" y="706729"/>
                  </a:lnTo>
                  <a:lnTo>
                    <a:pt x="198983" y="706729"/>
                  </a:lnTo>
                  <a:lnTo>
                    <a:pt x="198983" y="0"/>
                  </a:lnTo>
                  <a:close/>
                </a:path>
              </a:pathLst>
            </a:custGeom>
            <a:solidFill>
              <a:srgbClr val="B4053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16" name="object 16">
            <a:extLst>
              <a:ext uri="{FF2B5EF4-FFF2-40B4-BE49-F238E27FC236}">
                <a16:creationId xmlns:a16="http://schemas.microsoft.com/office/drawing/2014/main" id="{0EE54894-DF3C-92E4-D246-BBE72106F7C0}"/>
              </a:ext>
            </a:extLst>
          </p:cNvPr>
          <p:cNvSpPr/>
          <p:nvPr/>
        </p:nvSpPr>
        <p:spPr>
          <a:xfrm>
            <a:off x="19905121" y="8481584"/>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940F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nvGrpSpPr>
          <p:cNvPr id="17" name="object 17">
            <a:extLst>
              <a:ext uri="{FF2B5EF4-FFF2-40B4-BE49-F238E27FC236}">
                <a16:creationId xmlns:a16="http://schemas.microsoft.com/office/drawing/2014/main" id="{B7DC6E4E-ADA8-356F-5AAD-6FC6DB9143FC}"/>
              </a:ext>
            </a:extLst>
          </p:cNvPr>
          <p:cNvGrpSpPr/>
          <p:nvPr/>
        </p:nvGrpSpPr>
        <p:grpSpPr>
          <a:xfrm>
            <a:off x="19905121" y="9188327"/>
            <a:ext cx="199390" cy="2120265"/>
            <a:chOff x="19905121" y="9188327"/>
            <a:chExt cx="199390" cy="2120265"/>
          </a:xfrm>
        </p:grpSpPr>
        <p:sp>
          <p:nvSpPr>
            <p:cNvPr id="18" name="object 18">
              <a:extLst>
                <a:ext uri="{FF2B5EF4-FFF2-40B4-BE49-F238E27FC236}">
                  <a16:creationId xmlns:a16="http://schemas.microsoft.com/office/drawing/2014/main" id="{64FEBFDE-F01D-F465-864C-3C54874145E5}"/>
                </a:ext>
              </a:extLst>
            </p:cNvPr>
            <p:cNvSpPr/>
            <p:nvPr/>
          </p:nvSpPr>
          <p:spPr>
            <a:xfrm>
              <a:off x="19905117" y="9188329"/>
              <a:ext cx="199390" cy="1413510"/>
            </a:xfrm>
            <a:custGeom>
              <a:avLst/>
              <a:gdLst/>
              <a:ahLst/>
              <a:cxnLst/>
              <a:rect l="l" t="t" r="r" b="b"/>
              <a:pathLst>
                <a:path w="199390" h="1413509">
                  <a:moveTo>
                    <a:pt x="198983" y="706755"/>
                  </a:moveTo>
                  <a:lnTo>
                    <a:pt x="0" y="706755"/>
                  </a:lnTo>
                  <a:lnTo>
                    <a:pt x="0" y="1413484"/>
                  </a:lnTo>
                  <a:lnTo>
                    <a:pt x="198983" y="1413484"/>
                  </a:lnTo>
                  <a:lnTo>
                    <a:pt x="198983" y="706755"/>
                  </a:lnTo>
                  <a:close/>
                </a:path>
                <a:path w="199390" h="1413509">
                  <a:moveTo>
                    <a:pt x="198983" y="0"/>
                  </a:moveTo>
                  <a:lnTo>
                    <a:pt x="0" y="0"/>
                  </a:lnTo>
                  <a:lnTo>
                    <a:pt x="0" y="706742"/>
                  </a:lnTo>
                  <a:lnTo>
                    <a:pt x="198983" y="706742"/>
                  </a:lnTo>
                  <a:lnTo>
                    <a:pt x="198983" y="0"/>
                  </a:lnTo>
                  <a:close/>
                </a:path>
              </a:pathLst>
            </a:custGeom>
            <a:solidFill>
              <a:srgbClr val="B4053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9" name="object 19">
              <a:extLst>
                <a:ext uri="{FF2B5EF4-FFF2-40B4-BE49-F238E27FC236}">
                  <a16:creationId xmlns:a16="http://schemas.microsoft.com/office/drawing/2014/main" id="{26E2FF03-128A-FF77-5B20-8532ECFB904C}"/>
                </a:ext>
              </a:extLst>
            </p:cNvPr>
            <p:cNvSpPr/>
            <p:nvPr/>
          </p:nvSpPr>
          <p:spPr>
            <a:xfrm>
              <a:off x="19905121" y="10601813"/>
              <a:ext cx="199390" cy="706755"/>
            </a:xfrm>
            <a:custGeom>
              <a:avLst/>
              <a:gdLst/>
              <a:ahLst/>
              <a:cxnLst/>
              <a:rect l="l" t="t" r="r" b="b"/>
              <a:pathLst>
                <a:path w="199390" h="706754">
                  <a:moveTo>
                    <a:pt x="198978" y="0"/>
                  </a:moveTo>
                  <a:lnTo>
                    <a:pt x="0" y="0"/>
                  </a:lnTo>
                  <a:lnTo>
                    <a:pt x="0" y="706742"/>
                  </a:lnTo>
                  <a:lnTo>
                    <a:pt x="198978" y="706742"/>
                  </a:lnTo>
                  <a:lnTo>
                    <a:pt x="198978" y="0"/>
                  </a:lnTo>
                  <a:close/>
                </a:path>
              </a:pathLst>
            </a:custGeom>
            <a:solidFill>
              <a:srgbClr val="940F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20" name="object 20">
            <a:extLst>
              <a:ext uri="{FF2B5EF4-FFF2-40B4-BE49-F238E27FC236}">
                <a16:creationId xmlns:a16="http://schemas.microsoft.com/office/drawing/2014/main" id="{B68FCA1C-D100-31AA-F6C1-33C655618B53}"/>
              </a:ext>
            </a:extLst>
          </p:cNvPr>
          <p:cNvSpPr/>
          <p:nvPr/>
        </p:nvSpPr>
        <p:spPr>
          <a:xfrm>
            <a:off x="12803875" y="9216714"/>
            <a:ext cx="4125595" cy="441959"/>
          </a:xfrm>
          <a:custGeom>
            <a:avLst/>
            <a:gdLst/>
            <a:ahLst/>
            <a:cxnLst/>
            <a:rect l="l" t="t" r="r" b="b"/>
            <a:pathLst>
              <a:path w="4125594" h="441959">
                <a:moveTo>
                  <a:pt x="59767" y="0"/>
                </a:moveTo>
                <a:lnTo>
                  <a:pt x="0" y="0"/>
                </a:lnTo>
                <a:lnTo>
                  <a:pt x="107305" y="187334"/>
                </a:lnTo>
                <a:lnTo>
                  <a:pt x="107305" y="322450"/>
                </a:lnTo>
                <a:lnTo>
                  <a:pt x="159555" y="322450"/>
                </a:lnTo>
                <a:lnTo>
                  <a:pt x="159555" y="186413"/>
                </a:lnTo>
                <a:lnTo>
                  <a:pt x="186276" y="139796"/>
                </a:lnTo>
                <a:lnTo>
                  <a:pt x="134613" y="139796"/>
                </a:lnTo>
                <a:lnTo>
                  <a:pt x="59767" y="0"/>
                </a:lnTo>
                <a:close/>
              </a:path>
              <a:path w="4125594" h="441959">
                <a:moveTo>
                  <a:pt x="266410" y="0"/>
                </a:moveTo>
                <a:lnTo>
                  <a:pt x="209930" y="0"/>
                </a:lnTo>
                <a:lnTo>
                  <a:pt x="134613" y="139796"/>
                </a:lnTo>
                <a:lnTo>
                  <a:pt x="186276" y="139796"/>
                </a:lnTo>
                <a:lnTo>
                  <a:pt x="266410" y="0"/>
                </a:lnTo>
                <a:close/>
              </a:path>
              <a:path w="4125594" h="441959">
                <a:moveTo>
                  <a:pt x="385213" y="78646"/>
                </a:moveTo>
                <a:lnTo>
                  <a:pt x="336944" y="86714"/>
                </a:lnTo>
                <a:lnTo>
                  <a:pt x="299543" y="111080"/>
                </a:lnTo>
                <a:lnTo>
                  <a:pt x="275370" y="151984"/>
                </a:lnTo>
                <a:lnTo>
                  <a:pt x="266787" y="209669"/>
                </a:lnTo>
                <a:lnTo>
                  <a:pt x="275370" y="267393"/>
                </a:lnTo>
                <a:lnTo>
                  <a:pt x="299543" y="307926"/>
                </a:lnTo>
                <a:lnTo>
                  <a:pt x="336944" y="331832"/>
                </a:lnTo>
                <a:lnTo>
                  <a:pt x="385213" y="339675"/>
                </a:lnTo>
                <a:lnTo>
                  <a:pt x="433761" y="331763"/>
                </a:lnTo>
                <a:lnTo>
                  <a:pt x="471310" y="307741"/>
                </a:lnTo>
                <a:lnTo>
                  <a:pt x="478418" y="295844"/>
                </a:lnTo>
                <a:lnTo>
                  <a:pt x="385213" y="295844"/>
                </a:lnTo>
                <a:lnTo>
                  <a:pt x="358940" y="291022"/>
                </a:lnTo>
                <a:lnTo>
                  <a:pt x="339475" y="275805"/>
                </a:lnTo>
                <a:lnTo>
                  <a:pt x="327382" y="249064"/>
                </a:lnTo>
                <a:lnTo>
                  <a:pt x="323225" y="209669"/>
                </a:lnTo>
                <a:lnTo>
                  <a:pt x="327382" y="170101"/>
                </a:lnTo>
                <a:lnTo>
                  <a:pt x="339475" y="143012"/>
                </a:lnTo>
                <a:lnTo>
                  <a:pt x="358940" y="127453"/>
                </a:lnTo>
                <a:lnTo>
                  <a:pt x="385213" y="122477"/>
                </a:lnTo>
                <a:lnTo>
                  <a:pt x="477941" y="122477"/>
                </a:lnTo>
                <a:lnTo>
                  <a:pt x="471310" y="111276"/>
                </a:lnTo>
                <a:lnTo>
                  <a:pt x="433761" y="86788"/>
                </a:lnTo>
                <a:lnTo>
                  <a:pt x="385213" y="78646"/>
                </a:lnTo>
                <a:close/>
              </a:path>
              <a:path w="4125594" h="441959">
                <a:moveTo>
                  <a:pt x="477941" y="122477"/>
                </a:moveTo>
                <a:lnTo>
                  <a:pt x="385213" y="122477"/>
                </a:lnTo>
                <a:lnTo>
                  <a:pt x="411770" y="127453"/>
                </a:lnTo>
                <a:lnTo>
                  <a:pt x="431382" y="143012"/>
                </a:lnTo>
                <a:lnTo>
                  <a:pt x="443529" y="170101"/>
                </a:lnTo>
                <a:lnTo>
                  <a:pt x="447693" y="209669"/>
                </a:lnTo>
                <a:lnTo>
                  <a:pt x="443529" y="249064"/>
                </a:lnTo>
                <a:lnTo>
                  <a:pt x="431382" y="275805"/>
                </a:lnTo>
                <a:lnTo>
                  <a:pt x="411770" y="291022"/>
                </a:lnTo>
                <a:lnTo>
                  <a:pt x="385213" y="295844"/>
                </a:lnTo>
                <a:lnTo>
                  <a:pt x="478418" y="295844"/>
                </a:lnTo>
                <a:lnTo>
                  <a:pt x="495539" y="267185"/>
                </a:lnTo>
                <a:lnTo>
                  <a:pt x="504131" y="209669"/>
                </a:lnTo>
                <a:lnTo>
                  <a:pt x="495539" y="152205"/>
                </a:lnTo>
                <a:lnTo>
                  <a:pt x="477941" y="122477"/>
                </a:lnTo>
                <a:close/>
              </a:path>
              <a:path w="4125594" h="441959">
                <a:moveTo>
                  <a:pt x="613991" y="82175"/>
                </a:moveTo>
                <a:lnTo>
                  <a:pt x="560579" y="88719"/>
                </a:lnTo>
                <a:lnTo>
                  <a:pt x="560579" y="244421"/>
                </a:lnTo>
                <a:lnTo>
                  <a:pt x="565907" y="283760"/>
                </a:lnTo>
                <a:lnTo>
                  <a:pt x="583186" y="313786"/>
                </a:lnTo>
                <a:lnTo>
                  <a:pt x="614357" y="332943"/>
                </a:lnTo>
                <a:lnTo>
                  <a:pt x="661362" y="339675"/>
                </a:lnTo>
                <a:lnTo>
                  <a:pt x="687831" y="338572"/>
                </a:lnTo>
                <a:lnTo>
                  <a:pt x="714719" y="335390"/>
                </a:lnTo>
                <a:lnTo>
                  <a:pt x="741508" y="330319"/>
                </a:lnTo>
                <a:lnTo>
                  <a:pt x="767683" y="323550"/>
                </a:lnTo>
                <a:lnTo>
                  <a:pt x="767683" y="294828"/>
                </a:lnTo>
                <a:lnTo>
                  <a:pt x="666901" y="294828"/>
                </a:lnTo>
                <a:lnTo>
                  <a:pt x="638437" y="289890"/>
                </a:lnTo>
                <a:lnTo>
                  <a:pt x="622494" y="276872"/>
                </a:lnTo>
                <a:lnTo>
                  <a:pt x="615526" y="258469"/>
                </a:lnTo>
                <a:lnTo>
                  <a:pt x="613991" y="237374"/>
                </a:lnTo>
                <a:lnTo>
                  <a:pt x="613991" y="82175"/>
                </a:lnTo>
                <a:close/>
              </a:path>
              <a:path w="4125594" h="441959">
                <a:moveTo>
                  <a:pt x="767683" y="82175"/>
                </a:moveTo>
                <a:lnTo>
                  <a:pt x="714281" y="88719"/>
                </a:lnTo>
                <a:lnTo>
                  <a:pt x="714281" y="288273"/>
                </a:lnTo>
                <a:lnTo>
                  <a:pt x="703191" y="290994"/>
                </a:lnTo>
                <a:lnTo>
                  <a:pt x="691345" y="293059"/>
                </a:lnTo>
                <a:lnTo>
                  <a:pt x="679122" y="294369"/>
                </a:lnTo>
                <a:lnTo>
                  <a:pt x="666901" y="294828"/>
                </a:lnTo>
                <a:lnTo>
                  <a:pt x="767683" y="294828"/>
                </a:lnTo>
                <a:lnTo>
                  <a:pt x="767683" y="82175"/>
                </a:lnTo>
                <a:close/>
              </a:path>
              <a:path w="4125594" h="441959">
                <a:moveTo>
                  <a:pt x="842770" y="83683"/>
                </a:moveTo>
                <a:lnTo>
                  <a:pt x="842770" y="333120"/>
                </a:lnTo>
                <a:lnTo>
                  <a:pt x="895679" y="333120"/>
                </a:lnTo>
                <a:lnTo>
                  <a:pt x="895679" y="136069"/>
                </a:lnTo>
                <a:lnTo>
                  <a:pt x="906846" y="131372"/>
                </a:lnTo>
                <a:lnTo>
                  <a:pt x="918862" y="127901"/>
                </a:lnTo>
                <a:lnTo>
                  <a:pt x="931254" y="125750"/>
                </a:lnTo>
                <a:lnTo>
                  <a:pt x="943552" y="125011"/>
                </a:lnTo>
                <a:lnTo>
                  <a:pt x="983457" y="125011"/>
                </a:lnTo>
                <a:lnTo>
                  <a:pt x="980120" y="93756"/>
                </a:lnTo>
                <a:lnTo>
                  <a:pt x="874517" y="93756"/>
                </a:lnTo>
                <a:lnTo>
                  <a:pt x="842770" y="83683"/>
                </a:lnTo>
                <a:close/>
              </a:path>
              <a:path w="4125594" h="441959">
                <a:moveTo>
                  <a:pt x="983457" y="125011"/>
                </a:moveTo>
                <a:lnTo>
                  <a:pt x="943552" y="125011"/>
                </a:lnTo>
                <a:lnTo>
                  <a:pt x="955237" y="125357"/>
                </a:lnTo>
                <a:lnTo>
                  <a:pt x="965981" y="126268"/>
                </a:lnTo>
                <a:lnTo>
                  <a:pt x="975593" y="127556"/>
                </a:lnTo>
                <a:lnTo>
                  <a:pt x="983886" y="129032"/>
                </a:lnTo>
                <a:lnTo>
                  <a:pt x="983457" y="125011"/>
                </a:lnTo>
                <a:close/>
              </a:path>
              <a:path w="4125594" h="441959">
                <a:moveTo>
                  <a:pt x="947594" y="78646"/>
                </a:moveTo>
                <a:lnTo>
                  <a:pt x="930433" y="79660"/>
                </a:lnTo>
                <a:lnTo>
                  <a:pt x="912375" y="82608"/>
                </a:lnTo>
                <a:lnTo>
                  <a:pt x="893657" y="87353"/>
                </a:lnTo>
                <a:lnTo>
                  <a:pt x="874517" y="93756"/>
                </a:lnTo>
                <a:lnTo>
                  <a:pt x="980120" y="93756"/>
                </a:lnTo>
                <a:lnTo>
                  <a:pt x="947594" y="78646"/>
                </a:lnTo>
                <a:close/>
              </a:path>
              <a:path w="4125594" h="441959">
                <a:moveTo>
                  <a:pt x="1118112" y="279206"/>
                </a:moveTo>
                <a:lnTo>
                  <a:pt x="1122656" y="325560"/>
                </a:lnTo>
                <a:lnTo>
                  <a:pt x="1165488" y="336210"/>
                </a:lnTo>
                <a:lnTo>
                  <a:pt x="1211334" y="339675"/>
                </a:lnTo>
                <a:lnTo>
                  <a:pt x="1260394" y="334527"/>
                </a:lnTo>
                <a:lnTo>
                  <a:pt x="1294615" y="319270"/>
                </a:lnTo>
                <a:lnTo>
                  <a:pt x="1313753" y="295320"/>
                </a:lnTo>
                <a:lnTo>
                  <a:pt x="1209816" y="295320"/>
                </a:lnTo>
                <a:lnTo>
                  <a:pt x="1181889" y="293866"/>
                </a:lnTo>
                <a:lnTo>
                  <a:pt x="1157167" y="290098"/>
                </a:lnTo>
                <a:lnTo>
                  <a:pt x="1135844" y="284913"/>
                </a:lnTo>
                <a:lnTo>
                  <a:pt x="1118112" y="279206"/>
                </a:lnTo>
                <a:close/>
              </a:path>
              <a:path w="4125594" h="441959">
                <a:moveTo>
                  <a:pt x="1223439" y="77118"/>
                </a:moveTo>
                <a:lnTo>
                  <a:pt x="1176903" y="82346"/>
                </a:lnTo>
                <a:lnTo>
                  <a:pt x="1143313" y="97779"/>
                </a:lnTo>
                <a:lnTo>
                  <a:pt x="1122952" y="123041"/>
                </a:lnTo>
                <a:lnTo>
                  <a:pt x="1116102" y="157754"/>
                </a:lnTo>
                <a:lnTo>
                  <a:pt x="1123125" y="191892"/>
                </a:lnTo>
                <a:lnTo>
                  <a:pt x="1142432" y="213564"/>
                </a:lnTo>
                <a:lnTo>
                  <a:pt x="1171377" y="225222"/>
                </a:lnTo>
                <a:lnTo>
                  <a:pt x="1207314" y="229322"/>
                </a:lnTo>
                <a:lnTo>
                  <a:pt x="1232492" y="230422"/>
                </a:lnTo>
                <a:lnTo>
                  <a:pt x="1251531" y="234036"/>
                </a:lnTo>
                <a:lnTo>
                  <a:pt x="1263578" y="242850"/>
                </a:lnTo>
                <a:lnTo>
                  <a:pt x="1267783" y="259552"/>
                </a:lnTo>
                <a:lnTo>
                  <a:pt x="1264185" y="275765"/>
                </a:lnTo>
                <a:lnTo>
                  <a:pt x="1253359" y="286880"/>
                </a:lnTo>
                <a:lnTo>
                  <a:pt x="1235253" y="293273"/>
                </a:lnTo>
                <a:lnTo>
                  <a:pt x="1209816" y="295320"/>
                </a:lnTo>
                <a:lnTo>
                  <a:pt x="1313753" y="295320"/>
                </a:lnTo>
                <a:lnTo>
                  <a:pt x="1314660" y="294185"/>
                </a:lnTo>
                <a:lnTo>
                  <a:pt x="1321195" y="259552"/>
                </a:lnTo>
                <a:lnTo>
                  <a:pt x="1313400" y="222229"/>
                </a:lnTo>
                <a:lnTo>
                  <a:pt x="1292473" y="199453"/>
                </a:lnTo>
                <a:lnTo>
                  <a:pt x="1262099" y="187826"/>
                </a:lnTo>
                <a:lnTo>
                  <a:pt x="1225962" y="183952"/>
                </a:lnTo>
                <a:lnTo>
                  <a:pt x="1204518" y="182817"/>
                </a:lnTo>
                <a:lnTo>
                  <a:pt x="1186335" y="179362"/>
                </a:lnTo>
                <a:lnTo>
                  <a:pt x="1173728" y="171276"/>
                </a:lnTo>
                <a:lnTo>
                  <a:pt x="1169011" y="156246"/>
                </a:lnTo>
                <a:lnTo>
                  <a:pt x="1172091" y="141108"/>
                </a:lnTo>
                <a:lnTo>
                  <a:pt x="1181928" y="130418"/>
                </a:lnTo>
                <a:lnTo>
                  <a:pt x="1199416" y="124077"/>
                </a:lnTo>
                <a:lnTo>
                  <a:pt x="1225449" y="121985"/>
                </a:lnTo>
                <a:lnTo>
                  <a:pt x="1303101" y="121985"/>
                </a:lnTo>
                <a:lnTo>
                  <a:pt x="1299541" y="89222"/>
                </a:lnTo>
                <a:lnTo>
                  <a:pt x="1280205" y="83929"/>
                </a:lnTo>
                <a:lnTo>
                  <a:pt x="1260540" y="80146"/>
                </a:lnTo>
                <a:lnTo>
                  <a:pt x="1241349" y="77875"/>
                </a:lnTo>
                <a:lnTo>
                  <a:pt x="1223439" y="77118"/>
                </a:lnTo>
                <a:close/>
              </a:path>
              <a:path w="4125594" h="441959">
                <a:moveTo>
                  <a:pt x="1303101" y="121985"/>
                </a:moveTo>
                <a:lnTo>
                  <a:pt x="1225449" y="121985"/>
                </a:lnTo>
                <a:lnTo>
                  <a:pt x="1246383" y="123258"/>
                </a:lnTo>
                <a:lnTo>
                  <a:pt x="1267464" y="126511"/>
                </a:lnTo>
                <a:lnTo>
                  <a:pt x="1287319" y="130900"/>
                </a:lnTo>
                <a:lnTo>
                  <a:pt x="1304578" y="135577"/>
                </a:lnTo>
                <a:lnTo>
                  <a:pt x="1303101" y="121985"/>
                </a:lnTo>
                <a:close/>
              </a:path>
              <a:path w="4125594" h="441959">
                <a:moveTo>
                  <a:pt x="1446165" y="128530"/>
                </a:moveTo>
                <a:lnTo>
                  <a:pt x="1393256" y="128530"/>
                </a:lnTo>
                <a:lnTo>
                  <a:pt x="1393256" y="259039"/>
                </a:lnTo>
                <a:lnTo>
                  <a:pt x="1398104" y="296436"/>
                </a:lnTo>
                <a:lnTo>
                  <a:pt x="1412399" y="321221"/>
                </a:lnTo>
                <a:lnTo>
                  <a:pt x="1435769" y="334952"/>
                </a:lnTo>
                <a:lnTo>
                  <a:pt x="1467840" y="339183"/>
                </a:lnTo>
                <a:lnTo>
                  <a:pt x="1481369" y="338592"/>
                </a:lnTo>
                <a:lnTo>
                  <a:pt x="1495556" y="336724"/>
                </a:lnTo>
                <a:lnTo>
                  <a:pt x="1510497" y="333436"/>
                </a:lnTo>
                <a:lnTo>
                  <a:pt x="1526288" y="328586"/>
                </a:lnTo>
                <a:lnTo>
                  <a:pt x="1527047" y="295823"/>
                </a:lnTo>
                <a:lnTo>
                  <a:pt x="1479923" y="295823"/>
                </a:lnTo>
                <a:lnTo>
                  <a:pt x="1463388" y="293298"/>
                </a:lnTo>
                <a:lnTo>
                  <a:pt x="1453035" y="285814"/>
                </a:lnTo>
                <a:lnTo>
                  <a:pt x="1447686" y="273511"/>
                </a:lnTo>
                <a:lnTo>
                  <a:pt x="1446165" y="256526"/>
                </a:lnTo>
                <a:lnTo>
                  <a:pt x="1446165" y="128530"/>
                </a:lnTo>
                <a:close/>
              </a:path>
              <a:path w="4125594" h="441959">
                <a:moveTo>
                  <a:pt x="1527304" y="284734"/>
                </a:moveTo>
                <a:lnTo>
                  <a:pt x="1513871" y="289656"/>
                </a:lnTo>
                <a:lnTo>
                  <a:pt x="1501528" y="293114"/>
                </a:lnTo>
                <a:lnTo>
                  <a:pt x="1490229" y="295153"/>
                </a:lnTo>
                <a:lnTo>
                  <a:pt x="1479923" y="295823"/>
                </a:lnTo>
                <a:lnTo>
                  <a:pt x="1527047" y="295823"/>
                </a:lnTo>
                <a:lnTo>
                  <a:pt x="1527304" y="284734"/>
                </a:lnTo>
                <a:close/>
              </a:path>
              <a:path w="4125594" h="441959">
                <a:moveTo>
                  <a:pt x="1521744" y="85170"/>
                </a:moveTo>
                <a:lnTo>
                  <a:pt x="1351927" y="85170"/>
                </a:lnTo>
                <a:lnTo>
                  <a:pt x="1346398" y="128530"/>
                </a:lnTo>
                <a:lnTo>
                  <a:pt x="1516707" y="128530"/>
                </a:lnTo>
                <a:lnTo>
                  <a:pt x="1521744" y="85170"/>
                </a:lnTo>
                <a:close/>
              </a:path>
              <a:path w="4125594" h="441959">
                <a:moveTo>
                  <a:pt x="1446165" y="13633"/>
                </a:moveTo>
                <a:lnTo>
                  <a:pt x="1393256" y="20187"/>
                </a:lnTo>
                <a:lnTo>
                  <a:pt x="1393256" y="85170"/>
                </a:lnTo>
                <a:lnTo>
                  <a:pt x="1446165" y="85170"/>
                </a:lnTo>
                <a:lnTo>
                  <a:pt x="1446165" y="13633"/>
                </a:lnTo>
                <a:close/>
              </a:path>
              <a:path w="4125594" h="441959">
                <a:moveTo>
                  <a:pt x="1678461" y="78625"/>
                </a:moveTo>
                <a:lnTo>
                  <a:pt x="1630199" y="86696"/>
                </a:lnTo>
                <a:lnTo>
                  <a:pt x="1592800" y="111067"/>
                </a:lnTo>
                <a:lnTo>
                  <a:pt x="1568629" y="151972"/>
                </a:lnTo>
                <a:lnTo>
                  <a:pt x="1560046" y="209648"/>
                </a:lnTo>
                <a:lnTo>
                  <a:pt x="1568629" y="267384"/>
                </a:lnTo>
                <a:lnTo>
                  <a:pt x="1592800" y="307923"/>
                </a:lnTo>
                <a:lnTo>
                  <a:pt x="1630199" y="331832"/>
                </a:lnTo>
                <a:lnTo>
                  <a:pt x="1678461" y="339675"/>
                </a:lnTo>
                <a:lnTo>
                  <a:pt x="1727027" y="331762"/>
                </a:lnTo>
                <a:lnTo>
                  <a:pt x="1764581" y="307739"/>
                </a:lnTo>
                <a:lnTo>
                  <a:pt x="1771698" y="295823"/>
                </a:lnTo>
                <a:lnTo>
                  <a:pt x="1678461" y="295823"/>
                </a:lnTo>
                <a:lnTo>
                  <a:pt x="1652207" y="291006"/>
                </a:lnTo>
                <a:lnTo>
                  <a:pt x="1632751" y="275796"/>
                </a:lnTo>
                <a:lnTo>
                  <a:pt x="1620661" y="249056"/>
                </a:lnTo>
                <a:lnTo>
                  <a:pt x="1616505" y="209648"/>
                </a:lnTo>
                <a:lnTo>
                  <a:pt x="1620661" y="170097"/>
                </a:lnTo>
                <a:lnTo>
                  <a:pt x="1632751" y="143013"/>
                </a:lnTo>
                <a:lnTo>
                  <a:pt x="1652207" y="127454"/>
                </a:lnTo>
                <a:lnTo>
                  <a:pt x="1678461" y="122477"/>
                </a:lnTo>
                <a:lnTo>
                  <a:pt x="1771219" y="122477"/>
                </a:lnTo>
                <a:lnTo>
                  <a:pt x="1764581" y="111263"/>
                </a:lnTo>
                <a:lnTo>
                  <a:pt x="1727027" y="86770"/>
                </a:lnTo>
                <a:lnTo>
                  <a:pt x="1678461" y="78625"/>
                </a:lnTo>
                <a:close/>
              </a:path>
              <a:path w="4125594" h="441959">
                <a:moveTo>
                  <a:pt x="1771219" y="122477"/>
                </a:moveTo>
                <a:lnTo>
                  <a:pt x="1678461" y="122477"/>
                </a:lnTo>
                <a:lnTo>
                  <a:pt x="1705028" y="127454"/>
                </a:lnTo>
                <a:lnTo>
                  <a:pt x="1724650" y="143013"/>
                </a:lnTo>
                <a:lnTo>
                  <a:pt x="1736805" y="170097"/>
                </a:lnTo>
                <a:lnTo>
                  <a:pt x="1740973" y="209648"/>
                </a:lnTo>
                <a:lnTo>
                  <a:pt x="1736805" y="249056"/>
                </a:lnTo>
                <a:lnTo>
                  <a:pt x="1724650" y="275796"/>
                </a:lnTo>
                <a:lnTo>
                  <a:pt x="1705028" y="291006"/>
                </a:lnTo>
                <a:lnTo>
                  <a:pt x="1678461" y="295823"/>
                </a:lnTo>
                <a:lnTo>
                  <a:pt x="1771698" y="295823"/>
                </a:lnTo>
                <a:lnTo>
                  <a:pt x="1788810" y="267177"/>
                </a:lnTo>
                <a:lnTo>
                  <a:pt x="1797400" y="209648"/>
                </a:lnTo>
                <a:lnTo>
                  <a:pt x="1788810" y="152193"/>
                </a:lnTo>
                <a:lnTo>
                  <a:pt x="1771219" y="122477"/>
                </a:lnTo>
                <a:close/>
              </a:path>
              <a:path w="4125594" h="441959">
                <a:moveTo>
                  <a:pt x="1857357" y="83683"/>
                </a:moveTo>
                <a:lnTo>
                  <a:pt x="1857357" y="333131"/>
                </a:lnTo>
                <a:lnTo>
                  <a:pt x="1910266" y="333131"/>
                </a:lnTo>
                <a:lnTo>
                  <a:pt x="1910266" y="136079"/>
                </a:lnTo>
                <a:lnTo>
                  <a:pt x="1921435" y="131374"/>
                </a:lnTo>
                <a:lnTo>
                  <a:pt x="1933454" y="127892"/>
                </a:lnTo>
                <a:lnTo>
                  <a:pt x="1945850" y="125732"/>
                </a:lnTo>
                <a:lnTo>
                  <a:pt x="1958149" y="124990"/>
                </a:lnTo>
                <a:lnTo>
                  <a:pt x="1998041" y="124990"/>
                </a:lnTo>
                <a:lnTo>
                  <a:pt x="1994707" y="93756"/>
                </a:lnTo>
                <a:lnTo>
                  <a:pt x="1889115" y="93756"/>
                </a:lnTo>
                <a:lnTo>
                  <a:pt x="1857357" y="83683"/>
                </a:lnTo>
                <a:close/>
              </a:path>
              <a:path w="4125594" h="441959">
                <a:moveTo>
                  <a:pt x="1998041" y="124990"/>
                </a:moveTo>
                <a:lnTo>
                  <a:pt x="1958149" y="124990"/>
                </a:lnTo>
                <a:lnTo>
                  <a:pt x="1969829" y="125339"/>
                </a:lnTo>
                <a:lnTo>
                  <a:pt x="1980569" y="126257"/>
                </a:lnTo>
                <a:lnTo>
                  <a:pt x="1990180" y="127553"/>
                </a:lnTo>
                <a:lnTo>
                  <a:pt x="1998473" y="129032"/>
                </a:lnTo>
                <a:lnTo>
                  <a:pt x="1998041" y="124990"/>
                </a:lnTo>
                <a:close/>
              </a:path>
              <a:path w="4125594" h="441959">
                <a:moveTo>
                  <a:pt x="1962191" y="78625"/>
                </a:moveTo>
                <a:lnTo>
                  <a:pt x="1945030" y="79644"/>
                </a:lnTo>
                <a:lnTo>
                  <a:pt x="1926972" y="82602"/>
                </a:lnTo>
                <a:lnTo>
                  <a:pt x="1908255" y="87354"/>
                </a:lnTo>
                <a:lnTo>
                  <a:pt x="1889115" y="93756"/>
                </a:lnTo>
                <a:lnTo>
                  <a:pt x="1994707" y="93756"/>
                </a:lnTo>
                <a:lnTo>
                  <a:pt x="1962191" y="78625"/>
                </a:lnTo>
                <a:close/>
              </a:path>
              <a:path w="4125594" h="441959">
                <a:moveTo>
                  <a:pt x="2008033" y="385537"/>
                </a:moveTo>
                <a:lnTo>
                  <a:pt x="2014085" y="433913"/>
                </a:lnTo>
                <a:lnTo>
                  <a:pt x="2052987" y="440929"/>
                </a:lnTo>
                <a:lnTo>
                  <a:pt x="2063968" y="441473"/>
                </a:lnTo>
                <a:lnTo>
                  <a:pt x="2100218" y="435772"/>
                </a:lnTo>
                <a:lnTo>
                  <a:pt x="2125700" y="418165"/>
                </a:lnTo>
                <a:lnTo>
                  <a:pt x="2139265" y="396626"/>
                </a:lnTo>
                <a:lnTo>
                  <a:pt x="2058429" y="396626"/>
                </a:lnTo>
                <a:lnTo>
                  <a:pt x="2047153" y="395885"/>
                </a:lnTo>
                <a:lnTo>
                  <a:pt x="2034746" y="393724"/>
                </a:lnTo>
                <a:lnTo>
                  <a:pt x="2021582" y="390243"/>
                </a:lnTo>
                <a:lnTo>
                  <a:pt x="2008033" y="385537"/>
                </a:lnTo>
                <a:close/>
              </a:path>
              <a:path w="4125594" h="441959">
                <a:moveTo>
                  <a:pt x="2071036" y="85170"/>
                </a:moveTo>
                <a:lnTo>
                  <a:pt x="2016085" y="85170"/>
                </a:lnTo>
                <a:lnTo>
                  <a:pt x="2097224" y="333131"/>
                </a:lnTo>
                <a:lnTo>
                  <a:pt x="2117391" y="333131"/>
                </a:lnTo>
                <a:lnTo>
                  <a:pt x="2115883" y="337141"/>
                </a:lnTo>
                <a:lnTo>
                  <a:pt x="2103784" y="367913"/>
                </a:lnTo>
                <a:lnTo>
                  <a:pt x="2091687" y="385975"/>
                </a:lnTo>
                <a:lnTo>
                  <a:pt x="2077325" y="394491"/>
                </a:lnTo>
                <a:lnTo>
                  <a:pt x="2058429" y="396626"/>
                </a:lnTo>
                <a:lnTo>
                  <a:pt x="2139265" y="396626"/>
                </a:lnTo>
                <a:lnTo>
                  <a:pt x="2144761" y="387899"/>
                </a:lnTo>
                <a:lnTo>
                  <a:pt x="2161745" y="344219"/>
                </a:lnTo>
                <a:lnTo>
                  <a:pt x="2182050" y="284232"/>
                </a:lnTo>
                <a:lnTo>
                  <a:pt x="2133516" y="284232"/>
                </a:lnTo>
                <a:lnTo>
                  <a:pt x="2071036" y="85170"/>
                </a:lnTo>
                <a:close/>
              </a:path>
              <a:path w="4125594" h="441959">
                <a:moveTo>
                  <a:pt x="2249428" y="85170"/>
                </a:moveTo>
                <a:lnTo>
                  <a:pt x="2198529" y="85170"/>
                </a:lnTo>
                <a:lnTo>
                  <a:pt x="2133516" y="284232"/>
                </a:lnTo>
                <a:lnTo>
                  <a:pt x="2182050" y="284232"/>
                </a:lnTo>
                <a:lnTo>
                  <a:pt x="2249428" y="85170"/>
                </a:lnTo>
                <a:close/>
              </a:path>
              <a:path w="4125594" h="441959">
                <a:moveTo>
                  <a:pt x="2410670" y="83683"/>
                </a:moveTo>
                <a:lnTo>
                  <a:pt x="2410670" y="333131"/>
                </a:lnTo>
                <a:lnTo>
                  <a:pt x="2463579" y="333131"/>
                </a:lnTo>
                <a:lnTo>
                  <a:pt x="2463579" y="134561"/>
                </a:lnTo>
                <a:lnTo>
                  <a:pt x="2474196" y="129855"/>
                </a:lnTo>
                <a:lnTo>
                  <a:pt x="2485378" y="126374"/>
                </a:lnTo>
                <a:lnTo>
                  <a:pt x="2496746" y="124214"/>
                </a:lnTo>
                <a:lnTo>
                  <a:pt x="2507923" y="123472"/>
                </a:lnTo>
                <a:lnTo>
                  <a:pt x="2743637" y="123472"/>
                </a:lnTo>
                <a:lnTo>
                  <a:pt x="2731415" y="103070"/>
                </a:lnTo>
                <a:lnTo>
                  <a:pt x="2725307" y="99284"/>
                </a:lnTo>
                <a:lnTo>
                  <a:pt x="2583010" y="99284"/>
                </a:lnTo>
                <a:lnTo>
                  <a:pt x="2574036" y="93264"/>
                </a:lnTo>
                <a:lnTo>
                  <a:pt x="2441925" y="93264"/>
                </a:lnTo>
                <a:lnTo>
                  <a:pt x="2410670" y="83683"/>
                </a:lnTo>
                <a:close/>
              </a:path>
              <a:path w="4125594" h="441959">
                <a:moveTo>
                  <a:pt x="2653563" y="123472"/>
                </a:moveTo>
                <a:lnTo>
                  <a:pt x="2507923" y="123472"/>
                </a:lnTo>
                <a:lnTo>
                  <a:pt x="2530045" y="126757"/>
                </a:lnTo>
                <a:lnTo>
                  <a:pt x="2545790" y="136895"/>
                </a:lnTo>
                <a:lnTo>
                  <a:pt x="2555203" y="154310"/>
                </a:lnTo>
                <a:lnTo>
                  <a:pt x="2558266" y="178916"/>
                </a:lnTo>
                <a:lnTo>
                  <a:pt x="2558330" y="333131"/>
                </a:lnTo>
                <a:lnTo>
                  <a:pt x="2611742" y="333131"/>
                </a:lnTo>
                <a:lnTo>
                  <a:pt x="2611688" y="175889"/>
                </a:lnTo>
                <a:lnTo>
                  <a:pt x="2606705" y="137587"/>
                </a:lnTo>
                <a:lnTo>
                  <a:pt x="2618493" y="131560"/>
                </a:lnTo>
                <a:lnTo>
                  <a:pt x="2630326" y="127133"/>
                </a:lnTo>
                <a:lnTo>
                  <a:pt x="2642064" y="124404"/>
                </a:lnTo>
                <a:lnTo>
                  <a:pt x="2653563" y="123472"/>
                </a:lnTo>
                <a:close/>
              </a:path>
              <a:path w="4125594" h="441959">
                <a:moveTo>
                  <a:pt x="2743637" y="123472"/>
                </a:moveTo>
                <a:lnTo>
                  <a:pt x="2653563" y="123472"/>
                </a:lnTo>
                <a:lnTo>
                  <a:pt x="2675664" y="127105"/>
                </a:lnTo>
                <a:lnTo>
                  <a:pt x="2690863" y="137781"/>
                </a:lnTo>
                <a:lnTo>
                  <a:pt x="2699633" y="155163"/>
                </a:lnTo>
                <a:lnTo>
                  <a:pt x="2702333" y="177921"/>
                </a:lnTo>
                <a:lnTo>
                  <a:pt x="2702451" y="333131"/>
                </a:lnTo>
                <a:lnTo>
                  <a:pt x="2755853" y="333131"/>
                </a:lnTo>
                <a:lnTo>
                  <a:pt x="2755853" y="175889"/>
                </a:lnTo>
                <a:lnTo>
                  <a:pt x="2749633" y="133481"/>
                </a:lnTo>
                <a:lnTo>
                  <a:pt x="2743637" y="123472"/>
                </a:lnTo>
                <a:close/>
              </a:path>
              <a:path w="4125594" h="441959">
                <a:moveTo>
                  <a:pt x="2661625" y="78625"/>
                </a:moveTo>
                <a:lnTo>
                  <a:pt x="2640843" y="80082"/>
                </a:lnTo>
                <a:lnTo>
                  <a:pt x="2620810" y="84231"/>
                </a:lnTo>
                <a:lnTo>
                  <a:pt x="2601531" y="90742"/>
                </a:lnTo>
                <a:lnTo>
                  <a:pt x="2583010" y="99284"/>
                </a:lnTo>
                <a:lnTo>
                  <a:pt x="2725307" y="99284"/>
                </a:lnTo>
                <a:lnTo>
                  <a:pt x="2701859" y="84752"/>
                </a:lnTo>
                <a:lnTo>
                  <a:pt x="2661625" y="78625"/>
                </a:lnTo>
                <a:close/>
              </a:path>
              <a:path w="4125594" h="441959">
                <a:moveTo>
                  <a:pt x="2513986" y="78625"/>
                </a:moveTo>
                <a:lnTo>
                  <a:pt x="2496060" y="79636"/>
                </a:lnTo>
                <a:lnTo>
                  <a:pt x="2477952" y="82540"/>
                </a:lnTo>
                <a:lnTo>
                  <a:pt x="2459845" y="87147"/>
                </a:lnTo>
                <a:lnTo>
                  <a:pt x="2441925" y="93264"/>
                </a:lnTo>
                <a:lnTo>
                  <a:pt x="2574036" y="93264"/>
                </a:lnTo>
                <a:lnTo>
                  <a:pt x="2569323" y="90102"/>
                </a:lnTo>
                <a:lnTo>
                  <a:pt x="2553221" y="83662"/>
                </a:lnTo>
                <a:lnTo>
                  <a:pt x="2534759" y="79868"/>
                </a:lnTo>
                <a:lnTo>
                  <a:pt x="2513986" y="78625"/>
                </a:lnTo>
                <a:close/>
              </a:path>
              <a:path w="4125594" h="441959">
                <a:moveTo>
                  <a:pt x="3005291" y="121985"/>
                </a:moveTo>
                <a:lnTo>
                  <a:pt x="2908560" y="121985"/>
                </a:lnTo>
                <a:lnTo>
                  <a:pt x="2935461" y="125324"/>
                </a:lnTo>
                <a:lnTo>
                  <a:pt x="2951397" y="134329"/>
                </a:lnTo>
                <a:lnTo>
                  <a:pt x="2959016" y="147487"/>
                </a:lnTo>
                <a:lnTo>
                  <a:pt x="2960967" y="163282"/>
                </a:lnTo>
                <a:lnTo>
                  <a:pt x="2960967" y="177921"/>
                </a:lnTo>
                <a:lnTo>
                  <a:pt x="2901492" y="181439"/>
                </a:lnTo>
                <a:lnTo>
                  <a:pt x="2865532" y="186188"/>
                </a:lnTo>
                <a:lnTo>
                  <a:pt x="2836045" y="198258"/>
                </a:lnTo>
                <a:lnTo>
                  <a:pt x="2816102" y="221193"/>
                </a:lnTo>
                <a:lnTo>
                  <a:pt x="2808773" y="258536"/>
                </a:lnTo>
                <a:lnTo>
                  <a:pt x="2815869" y="295881"/>
                </a:lnTo>
                <a:lnTo>
                  <a:pt x="2836431" y="321032"/>
                </a:lnTo>
                <a:lnTo>
                  <a:pt x="2869371" y="335219"/>
                </a:lnTo>
                <a:lnTo>
                  <a:pt x="2913597" y="339675"/>
                </a:lnTo>
                <a:lnTo>
                  <a:pt x="2940671" y="338437"/>
                </a:lnTo>
                <a:lnTo>
                  <a:pt x="2966564" y="335072"/>
                </a:lnTo>
                <a:lnTo>
                  <a:pt x="2991043" y="330103"/>
                </a:lnTo>
                <a:lnTo>
                  <a:pt x="3013876" y="324052"/>
                </a:lnTo>
                <a:lnTo>
                  <a:pt x="3013876" y="296336"/>
                </a:lnTo>
                <a:lnTo>
                  <a:pt x="2914089" y="296336"/>
                </a:lnTo>
                <a:lnTo>
                  <a:pt x="2890732" y="294043"/>
                </a:lnTo>
                <a:lnTo>
                  <a:pt x="2874221" y="287072"/>
                </a:lnTo>
                <a:lnTo>
                  <a:pt x="2864417" y="275283"/>
                </a:lnTo>
                <a:lnTo>
                  <a:pt x="2861179" y="258536"/>
                </a:lnTo>
                <a:lnTo>
                  <a:pt x="2863606" y="242941"/>
                </a:lnTo>
                <a:lnTo>
                  <a:pt x="2871514" y="232024"/>
                </a:lnTo>
                <a:lnTo>
                  <a:pt x="2885846" y="225167"/>
                </a:lnTo>
                <a:lnTo>
                  <a:pt x="2907544" y="221752"/>
                </a:lnTo>
                <a:lnTo>
                  <a:pt x="2960967" y="218726"/>
                </a:lnTo>
                <a:lnTo>
                  <a:pt x="3013876" y="218726"/>
                </a:lnTo>
                <a:lnTo>
                  <a:pt x="3013876" y="160288"/>
                </a:lnTo>
                <a:lnTo>
                  <a:pt x="3008862" y="127462"/>
                </a:lnTo>
                <a:lnTo>
                  <a:pt x="3005291" y="121985"/>
                </a:lnTo>
                <a:close/>
              </a:path>
              <a:path w="4125594" h="441959">
                <a:moveTo>
                  <a:pt x="3013876" y="218726"/>
                </a:moveTo>
                <a:lnTo>
                  <a:pt x="2960967" y="218726"/>
                </a:lnTo>
                <a:lnTo>
                  <a:pt x="2960967" y="290786"/>
                </a:lnTo>
                <a:lnTo>
                  <a:pt x="2951015" y="292718"/>
                </a:lnTo>
                <a:lnTo>
                  <a:pt x="2939601" y="294508"/>
                </a:lnTo>
                <a:lnTo>
                  <a:pt x="2927150" y="295824"/>
                </a:lnTo>
                <a:lnTo>
                  <a:pt x="2914089" y="296336"/>
                </a:lnTo>
                <a:lnTo>
                  <a:pt x="3013876" y="296336"/>
                </a:lnTo>
                <a:lnTo>
                  <a:pt x="3013876" y="218726"/>
                </a:lnTo>
                <a:close/>
              </a:path>
              <a:path w="4125594" h="441959">
                <a:moveTo>
                  <a:pt x="2910571" y="78133"/>
                </a:moveTo>
                <a:lnTo>
                  <a:pt x="2872207" y="81346"/>
                </a:lnTo>
                <a:lnTo>
                  <a:pt x="2833473" y="90238"/>
                </a:lnTo>
                <a:lnTo>
                  <a:pt x="2828437" y="135577"/>
                </a:lnTo>
                <a:lnTo>
                  <a:pt x="2845983" y="130692"/>
                </a:lnTo>
                <a:lnTo>
                  <a:pt x="2866033" y="126327"/>
                </a:lnTo>
                <a:lnTo>
                  <a:pt x="2887315" y="123189"/>
                </a:lnTo>
                <a:lnTo>
                  <a:pt x="2908560" y="121985"/>
                </a:lnTo>
                <a:lnTo>
                  <a:pt x="3005291" y="121985"/>
                </a:lnTo>
                <a:lnTo>
                  <a:pt x="2991897" y="101443"/>
                </a:lnTo>
                <a:lnTo>
                  <a:pt x="2960094" y="84307"/>
                </a:lnTo>
                <a:lnTo>
                  <a:pt x="2910571" y="78133"/>
                </a:lnTo>
                <a:close/>
              </a:path>
              <a:path w="4125594" h="441959">
                <a:moveTo>
                  <a:pt x="3154971" y="128530"/>
                </a:moveTo>
                <a:lnTo>
                  <a:pt x="3102062" y="128530"/>
                </a:lnTo>
                <a:lnTo>
                  <a:pt x="3102062" y="259039"/>
                </a:lnTo>
                <a:lnTo>
                  <a:pt x="3106911" y="296436"/>
                </a:lnTo>
                <a:lnTo>
                  <a:pt x="3121208" y="321221"/>
                </a:lnTo>
                <a:lnTo>
                  <a:pt x="3144575" y="334952"/>
                </a:lnTo>
                <a:lnTo>
                  <a:pt x="3176636" y="339183"/>
                </a:lnTo>
                <a:lnTo>
                  <a:pt x="3190161" y="338592"/>
                </a:lnTo>
                <a:lnTo>
                  <a:pt x="3204350" y="336724"/>
                </a:lnTo>
                <a:lnTo>
                  <a:pt x="3219296" y="333436"/>
                </a:lnTo>
                <a:lnTo>
                  <a:pt x="3235095" y="328586"/>
                </a:lnTo>
                <a:lnTo>
                  <a:pt x="3235854" y="295823"/>
                </a:lnTo>
                <a:lnTo>
                  <a:pt x="3188730" y="295823"/>
                </a:lnTo>
                <a:lnTo>
                  <a:pt x="3172186" y="293298"/>
                </a:lnTo>
                <a:lnTo>
                  <a:pt x="3161834" y="285814"/>
                </a:lnTo>
                <a:lnTo>
                  <a:pt x="3156490" y="273511"/>
                </a:lnTo>
                <a:lnTo>
                  <a:pt x="3154971" y="256526"/>
                </a:lnTo>
                <a:lnTo>
                  <a:pt x="3154971" y="128530"/>
                </a:lnTo>
                <a:close/>
              </a:path>
              <a:path w="4125594" h="441959">
                <a:moveTo>
                  <a:pt x="3236110" y="284734"/>
                </a:moveTo>
                <a:lnTo>
                  <a:pt x="3222682" y="289656"/>
                </a:lnTo>
                <a:lnTo>
                  <a:pt x="3210339" y="293114"/>
                </a:lnTo>
                <a:lnTo>
                  <a:pt x="3199037" y="295153"/>
                </a:lnTo>
                <a:lnTo>
                  <a:pt x="3188730" y="295823"/>
                </a:lnTo>
                <a:lnTo>
                  <a:pt x="3235854" y="295823"/>
                </a:lnTo>
                <a:lnTo>
                  <a:pt x="3236110" y="284734"/>
                </a:lnTo>
                <a:close/>
              </a:path>
              <a:path w="4125594" h="441959">
                <a:moveTo>
                  <a:pt x="3230550" y="85170"/>
                </a:moveTo>
                <a:lnTo>
                  <a:pt x="3060734" y="85170"/>
                </a:lnTo>
                <a:lnTo>
                  <a:pt x="3055184" y="128530"/>
                </a:lnTo>
                <a:lnTo>
                  <a:pt x="3225524" y="128530"/>
                </a:lnTo>
                <a:lnTo>
                  <a:pt x="3230550" y="85170"/>
                </a:lnTo>
                <a:close/>
              </a:path>
              <a:path w="4125594" h="441959">
                <a:moveTo>
                  <a:pt x="3154971" y="13633"/>
                </a:moveTo>
                <a:lnTo>
                  <a:pt x="3102062" y="20187"/>
                </a:lnTo>
                <a:lnTo>
                  <a:pt x="3102062" y="85170"/>
                </a:lnTo>
                <a:lnTo>
                  <a:pt x="3154971" y="85170"/>
                </a:lnTo>
                <a:lnTo>
                  <a:pt x="3154971" y="13633"/>
                </a:lnTo>
                <a:close/>
              </a:path>
              <a:path w="4125594" h="441959">
                <a:moveTo>
                  <a:pt x="3355028" y="128530"/>
                </a:moveTo>
                <a:lnTo>
                  <a:pt x="3302119" y="128530"/>
                </a:lnTo>
                <a:lnTo>
                  <a:pt x="3302119" y="259039"/>
                </a:lnTo>
                <a:lnTo>
                  <a:pt x="3306968" y="296436"/>
                </a:lnTo>
                <a:lnTo>
                  <a:pt x="3321264" y="321221"/>
                </a:lnTo>
                <a:lnTo>
                  <a:pt x="3344628" y="334952"/>
                </a:lnTo>
                <a:lnTo>
                  <a:pt x="3376682" y="339183"/>
                </a:lnTo>
                <a:lnTo>
                  <a:pt x="3390225" y="338592"/>
                </a:lnTo>
                <a:lnTo>
                  <a:pt x="3404421" y="336724"/>
                </a:lnTo>
                <a:lnTo>
                  <a:pt x="3419364" y="333436"/>
                </a:lnTo>
                <a:lnTo>
                  <a:pt x="3435151" y="328586"/>
                </a:lnTo>
                <a:lnTo>
                  <a:pt x="3435910" y="295823"/>
                </a:lnTo>
                <a:lnTo>
                  <a:pt x="3388786" y="295823"/>
                </a:lnTo>
                <a:lnTo>
                  <a:pt x="3372243" y="293298"/>
                </a:lnTo>
                <a:lnTo>
                  <a:pt x="3361891" y="285814"/>
                </a:lnTo>
                <a:lnTo>
                  <a:pt x="3356547" y="273511"/>
                </a:lnTo>
                <a:lnTo>
                  <a:pt x="3355028" y="256526"/>
                </a:lnTo>
                <a:lnTo>
                  <a:pt x="3355028" y="128530"/>
                </a:lnTo>
                <a:close/>
              </a:path>
              <a:path w="4125594" h="441959">
                <a:moveTo>
                  <a:pt x="3436167" y="284734"/>
                </a:moveTo>
                <a:lnTo>
                  <a:pt x="3422739" y="289656"/>
                </a:lnTo>
                <a:lnTo>
                  <a:pt x="3410396" y="293114"/>
                </a:lnTo>
                <a:lnTo>
                  <a:pt x="3399093" y="295153"/>
                </a:lnTo>
                <a:lnTo>
                  <a:pt x="3388786" y="295823"/>
                </a:lnTo>
                <a:lnTo>
                  <a:pt x="3435910" y="295823"/>
                </a:lnTo>
                <a:lnTo>
                  <a:pt x="3436167" y="284734"/>
                </a:lnTo>
                <a:close/>
              </a:path>
              <a:path w="4125594" h="441959">
                <a:moveTo>
                  <a:pt x="3430607" y="85170"/>
                </a:moveTo>
                <a:lnTo>
                  <a:pt x="3260790" y="85170"/>
                </a:lnTo>
                <a:lnTo>
                  <a:pt x="3255241" y="128530"/>
                </a:lnTo>
                <a:lnTo>
                  <a:pt x="3425571" y="128530"/>
                </a:lnTo>
                <a:lnTo>
                  <a:pt x="3430607" y="85170"/>
                </a:lnTo>
                <a:close/>
              </a:path>
              <a:path w="4125594" h="441959">
                <a:moveTo>
                  <a:pt x="3355028" y="13633"/>
                </a:moveTo>
                <a:lnTo>
                  <a:pt x="3302119" y="20187"/>
                </a:lnTo>
                <a:lnTo>
                  <a:pt x="3302119" y="85170"/>
                </a:lnTo>
                <a:lnTo>
                  <a:pt x="3355028" y="85170"/>
                </a:lnTo>
                <a:lnTo>
                  <a:pt x="3355028" y="13633"/>
                </a:lnTo>
                <a:close/>
              </a:path>
              <a:path w="4125594" h="441959">
                <a:moveTo>
                  <a:pt x="3584299" y="78625"/>
                </a:moveTo>
                <a:lnTo>
                  <a:pt x="3538214" y="87092"/>
                </a:lnTo>
                <a:lnTo>
                  <a:pt x="3501666" y="112334"/>
                </a:lnTo>
                <a:lnTo>
                  <a:pt x="3477587" y="154110"/>
                </a:lnTo>
                <a:lnTo>
                  <a:pt x="3468910" y="212182"/>
                </a:lnTo>
                <a:lnTo>
                  <a:pt x="3474586" y="260273"/>
                </a:lnTo>
                <a:lnTo>
                  <a:pt x="3491098" y="296246"/>
                </a:lnTo>
                <a:lnTo>
                  <a:pt x="3517674" y="320922"/>
                </a:lnTo>
                <a:lnTo>
                  <a:pt x="3553540" y="335124"/>
                </a:lnTo>
                <a:lnTo>
                  <a:pt x="3597921" y="339675"/>
                </a:lnTo>
                <a:lnTo>
                  <a:pt x="3618633" y="338754"/>
                </a:lnTo>
                <a:lnTo>
                  <a:pt x="3638547" y="336085"/>
                </a:lnTo>
                <a:lnTo>
                  <a:pt x="3657799" y="331808"/>
                </a:lnTo>
                <a:lnTo>
                  <a:pt x="3676526" y="326063"/>
                </a:lnTo>
                <a:lnTo>
                  <a:pt x="3677913" y="295823"/>
                </a:lnTo>
                <a:lnTo>
                  <a:pt x="3603450" y="295823"/>
                </a:lnTo>
                <a:lnTo>
                  <a:pt x="3571822" y="292344"/>
                </a:lnTo>
                <a:lnTo>
                  <a:pt x="3548030" y="280835"/>
                </a:lnTo>
                <a:lnTo>
                  <a:pt x="3532174" y="259684"/>
                </a:lnTo>
                <a:lnTo>
                  <a:pt x="3524353" y="227281"/>
                </a:lnTo>
                <a:lnTo>
                  <a:pt x="3689625" y="227281"/>
                </a:lnTo>
                <a:lnTo>
                  <a:pt x="3690149" y="222244"/>
                </a:lnTo>
                <a:lnTo>
                  <a:pt x="3691144" y="213689"/>
                </a:lnTo>
                <a:lnTo>
                  <a:pt x="3691144" y="202601"/>
                </a:lnTo>
                <a:lnTo>
                  <a:pt x="3689255" y="187491"/>
                </a:lnTo>
                <a:lnTo>
                  <a:pt x="3524353" y="187491"/>
                </a:lnTo>
                <a:lnTo>
                  <a:pt x="3531085" y="159159"/>
                </a:lnTo>
                <a:lnTo>
                  <a:pt x="3543490" y="138104"/>
                </a:lnTo>
                <a:lnTo>
                  <a:pt x="3561190" y="124986"/>
                </a:lnTo>
                <a:lnTo>
                  <a:pt x="3583807" y="120467"/>
                </a:lnTo>
                <a:lnTo>
                  <a:pt x="3669371" y="120467"/>
                </a:lnTo>
                <a:lnTo>
                  <a:pt x="3664940" y="111702"/>
                </a:lnTo>
                <a:lnTo>
                  <a:pt x="3631615" y="87155"/>
                </a:lnTo>
                <a:lnTo>
                  <a:pt x="3584299" y="78625"/>
                </a:lnTo>
                <a:close/>
              </a:path>
              <a:path w="4125594" h="441959">
                <a:moveTo>
                  <a:pt x="3678537" y="282232"/>
                </a:moveTo>
                <a:lnTo>
                  <a:pt x="3660934" y="287964"/>
                </a:lnTo>
                <a:lnTo>
                  <a:pt x="3642709" y="292235"/>
                </a:lnTo>
                <a:lnTo>
                  <a:pt x="3623627" y="294902"/>
                </a:lnTo>
                <a:lnTo>
                  <a:pt x="3603450" y="295823"/>
                </a:lnTo>
                <a:lnTo>
                  <a:pt x="3677913" y="295823"/>
                </a:lnTo>
                <a:lnTo>
                  <a:pt x="3678537" y="282232"/>
                </a:lnTo>
                <a:close/>
              </a:path>
              <a:path w="4125594" h="441959">
                <a:moveTo>
                  <a:pt x="3669371" y="120467"/>
                </a:moveTo>
                <a:lnTo>
                  <a:pt x="3583807" y="120467"/>
                </a:lnTo>
                <a:lnTo>
                  <a:pt x="3607686" y="125198"/>
                </a:lnTo>
                <a:lnTo>
                  <a:pt x="3624434" y="138669"/>
                </a:lnTo>
                <a:lnTo>
                  <a:pt x="3634474" y="159795"/>
                </a:lnTo>
                <a:lnTo>
                  <a:pt x="3638234" y="187491"/>
                </a:lnTo>
                <a:lnTo>
                  <a:pt x="3689255" y="187491"/>
                </a:lnTo>
                <a:lnTo>
                  <a:pt x="3684656" y="150704"/>
                </a:lnTo>
                <a:lnTo>
                  <a:pt x="3669371" y="120467"/>
                </a:lnTo>
                <a:close/>
              </a:path>
              <a:path w="4125594" h="441959">
                <a:moveTo>
                  <a:pt x="3750105" y="83683"/>
                </a:moveTo>
                <a:lnTo>
                  <a:pt x="3750105" y="333131"/>
                </a:lnTo>
                <a:lnTo>
                  <a:pt x="3803015" y="333131"/>
                </a:lnTo>
                <a:lnTo>
                  <a:pt x="3803015" y="136079"/>
                </a:lnTo>
                <a:lnTo>
                  <a:pt x="3814182" y="131374"/>
                </a:lnTo>
                <a:lnTo>
                  <a:pt x="3826197" y="127892"/>
                </a:lnTo>
                <a:lnTo>
                  <a:pt x="3838589" y="125732"/>
                </a:lnTo>
                <a:lnTo>
                  <a:pt x="3850887" y="124990"/>
                </a:lnTo>
                <a:lnTo>
                  <a:pt x="3890771" y="124990"/>
                </a:lnTo>
                <a:lnTo>
                  <a:pt x="3887451" y="93756"/>
                </a:lnTo>
                <a:lnTo>
                  <a:pt x="3781853" y="93756"/>
                </a:lnTo>
                <a:lnTo>
                  <a:pt x="3750105" y="83683"/>
                </a:lnTo>
                <a:close/>
              </a:path>
              <a:path w="4125594" h="441959">
                <a:moveTo>
                  <a:pt x="3890771" y="124990"/>
                </a:moveTo>
                <a:lnTo>
                  <a:pt x="3850887" y="124990"/>
                </a:lnTo>
                <a:lnTo>
                  <a:pt x="3862573" y="125339"/>
                </a:lnTo>
                <a:lnTo>
                  <a:pt x="3873314" y="126257"/>
                </a:lnTo>
                <a:lnTo>
                  <a:pt x="3882920" y="127553"/>
                </a:lnTo>
                <a:lnTo>
                  <a:pt x="3891200" y="129032"/>
                </a:lnTo>
                <a:lnTo>
                  <a:pt x="3890771" y="124990"/>
                </a:lnTo>
                <a:close/>
              </a:path>
              <a:path w="4125594" h="441959">
                <a:moveTo>
                  <a:pt x="3854929" y="78625"/>
                </a:moveTo>
                <a:lnTo>
                  <a:pt x="3837768" y="79644"/>
                </a:lnTo>
                <a:lnTo>
                  <a:pt x="3819710" y="82602"/>
                </a:lnTo>
                <a:lnTo>
                  <a:pt x="3800993" y="87354"/>
                </a:lnTo>
                <a:lnTo>
                  <a:pt x="3781853" y="93756"/>
                </a:lnTo>
                <a:lnTo>
                  <a:pt x="3887451" y="93756"/>
                </a:lnTo>
                <a:lnTo>
                  <a:pt x="3854929" y="78625"/>
                </a:lnTo>
                <a:close/>
              </a:path>
              <a:path w="4125594" h="441959">
                <a:moveTo>
                  <a:pt x="3921932" y="279206"/>
                </a:moveTo>
                <a:lnTo>
                  <a:pt x="3926466" y="325560"/>
                </a:lnTo>
                <a:lnTo>
                  <a:pt x="3969301" y="336210"/>
                </a:lnTo>
                <a:lnTo>
                  <a:pt x="4015176" y="339675"/>
                </a:lnTo>
                <a:lnTo>
                  <a:pt x="4064226" y="334527"/>
                </a:lnTo>
                <a:lnTo>
                  <a:pt x="4098448" y="319270"/>
                </a:lnTo>
                <a:lnTo>
                  <a:pt x="4117591" y="295320"/>
                </a:lnTo>
                <a:lnTo>
                  <a:pt x="4013657" y="295320"/>
                </a:lnTo>
                <a:lnTo>
                  <a:pt x="3985717" y="293866"/>
                </a:lnTo>
                <a:lnTo>
                  <a:pt x="3960994" y="290098"/>
                </a:lnTo>
                <a:lnTo>
                  <a:pt x="3939672" y="284913"/>
                </a:lnTo>
                <a:lnTo>
                  <a:pt x="3921932" y="279206"/>
                </a:lnTo>
                <a:close/>
              </a:path>
              <a:path w="4125594" h="441959">
                <a:moveTo>
                  <a:pt x="4027249" y="77118"/>
                </a:moveTo>
                <a:lnTo>
                  <a:pt x="3980719" y="82346"/>
                </a:lnTo>
                <a:lnTo>
                  <a:pt x="3947132" y="97779"/>
                </a:lnTo>
                <a:lnTo>
                  <a:pt x="3926772" y="123041"/>
                </a:lnTo>
                <a:lnTo>
                  <a:pt x="3919922" y="157754"/>
                </a:lnTo>
                <a:lnTo>
                  <a:pt x="3926946" y="191892"/>
                </a:lnTo>
                <a:lnTo>
                  <a:pt x="3946252" y="213564"/>
                </a:lnTo>
                <a:lnTo>
                  <a:pt x="3975197" y="225222"/>
                </a:lnTo>
                <a:lnTo>
                  <a:pt x="4011134" y="229322"/>
                </a:lnTo>
                <a:lnTo>
                  <a:pt x="4036317" y="230422"/>
                </a:lnTo>
                <a:lnTo>
                  <a:pt x="4055355" y="234036"/>
                </a:lnTo>
                <a:lnTo>
                  <a:pt x="4067400" y="242850"/>
                </a:lnTo>
                <a:lnTo>
                  <a:pt x="4071603" y="259552"/>
                </a:lnTo>
                <a:lnTo>
                  <a:pt x="4068005" y="275765"/>
                </a:lnTo>
                <a:lnTo>
                  <a:pt x="4057178" y="286880"/>
                </a:lnTo>
                <a:lnTo>
                  <a:pt x="4039078" y="293273"/>
                </a:lnTo>
                <a:lnTo>
                  <a:pt x="4013657" y="295320"/>
                </a:lnTo>
                <a:lnTo>
                  <a:pt x="4117591" y="295320"/>
                </a:lnTo>
                <a:lnTo>
                  <a:pt x="4118499" y="294185"/>
                </a:lnTo>
                <a:lnTo>
                  <a:pt x="4125036" y="259552"/>
                </a:lnTo>
                <a:lnTo>
                  <a:pt x="4117237" y="222229"/>
                </a:lnTo>
                <a:lnTo>
                  <a:pt x="4096300" y="199453"/>
                </a:lnTo>
                <a:lnTo>
                  <a:pt x="4065918" y="187826"/>
                </a:lnTo>
                <a:lnTo>
                  <a:pt x="4029783" y="183952"/>
                </a:lnTo>
                <a:lnTo>
                  <a:pt x="4008339" y="182817"/>
                </a:lnTo>
                <a:lnTo>
                  <a:pt x="3990155" y="179362"/>
                </a:lnTo>
                <a:lnTo>
                  <a:pt x="3977548" y="171276"/>
                </a:lnTo>
                <a:lnTo>
                  <a:pt x="3972831" y="156246"/>
                </a:lnTo>
                <a:lnTo>
                  <a:pt x="3975911" y="141108"/>
                </a:lnTo>
                <a:lnTo>
                  <a:pt x="3985747" y="130418"/>
                </a:lnTo>
                <a:lnTo>
                  <a:pt x="4003241" y="124077"/>
                </a:lnTo>
                <a:lnTo>
                  <a:pt x="4029290" y="121985"/>
                </a:lnTo>
                <a:lnTo>
                  <a:pt x="4106911" y="121985"/>
                </a:lnTo>
                <a:lnTo>
                  <a:pt x="4103351" y="89222"/>
                </a:lnTo>
                <a:lnTo>
                  <a:pt x="4084024" y="83929"/>
                </a:lnTo>
                <a:lnTo>
                  <a:pt x="4064365" y="80146"/>
                </a:lnTo>
                <a:lnTo>
                  <a:pt x="4045174" y="77875"/>
                </a:lnTo>
                <a:lnTo>
                  <a:pt x="4027249" y="77118"/>
                </a:lnTo>
                <a:close/>
              </a:path>
              <a:path w="4125594" h="441959">
                <a:moveTo>
                  <a:pt x="4106911" y="121985"/>
                </a:moveTo>
                <a:lnTo>
                  <a:pt x="4029290" y="121985"/>
                </a:lnTo>
                <a:lnTo>
                  <a:pt x="4050221" y="123258"/>
                </a:lnTo>
                <a:lnTo>
                  <a:pt x="4071293" y="126511"/>
                </a:lnTo>
                <a:lnTo>
                  <a:pt x="4091139" y="130900"/>
                </a:lnTo>
                <a:lnTo>
                  <a:pt x="4108387" y="135577"/>
                </a:lnTo>
                <a:lnTo>
                  <a:pt x="4106911" y="12198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nvGrpSpPr>
          <p:cNvPr id="21" name="object 21">
            <a:extLst>
              <a:ext uri="{FF2B5EF4-FFF2-40B4-BE49-F238E27FC236}">
                <a16:creationId xmlns:a16="http://schemas.microsoft.com/office/drawing/2014/main" id="{6C1E9DD9-30E1-9108-8F34-07BEA0D7FB6E}"/>
              </a:ext>
            </a:extLst>
          </p:cNvPr>
          <p:cNvGrpSpPr/>
          <p:nvPr/>
        </p:nvGrpSpPr>
        <p:grpSpPr>
          <a:xfrm>
            <a:off x="17255650" y="8482234"/>
            <a:ext cx="1832610" cy="1832610"/>
            <a:chOff x="17255650" y="8482234"/>
            <a:chExt cx="1832610" cy="1832610"/>
          </a:xfrm>
        </p:grpSpPr>
        <p:sp>
          <p:nvSpPr>
            <p:cNvPr id="22" name="object 22">
              <a:extLst>
                <a:ext uri="{FF2B5EF4-FFF2-40B4-BE49-F238E27FC236}">
                  <a16:creationId xmlns:a16="http://schemas.microsoft.com/office/drawing/2014/main" id="{E2B4D8B6-941D-AADA-8AE2-B5382BE783FE}"/>
                </a:ext>
              </a:extLst>
            </p:cNvPr>
            <p:cNvSpPr/>
            <p:nvPr/>
          </p:nvSpPr>
          <p:spPr>
            <a:xfrm>
              <a:off x="17255650" y="8482234"/>
              <a:ext cx="1832610" cy="1832610"/>
            </a:xfrm>
            <a:custGeom>
              <a:avLst/>
              <a:gdLst/>
              <a:ahLst/>
              <a:cxnLst/>
              <a:rect l="l" t="t" r="r" b="b"/>
              <a:pathLst>
                <a:path w="1832609" h="1832609">
                  <a:moveTo>
                    <a:pt x="916202" y="0"/>
                  </a:moveTo>
                  <a:lnTo>
                    <a:pt x="867543" y="1269"/>
                  </a:lnTo>
                  <a:lnTo>
                    <a:pt x="819546" y="5037"/>
                  </a:lnTo>
                  <a:lnTo>
                    <a:pt x="772274" y="11239"/>
                  </a:lnTo>
                  <a:lnTo>
                    <a:pt x="725790" y="19813"/>
                  </a:lnTo>
                  <a:lnTo>
                    <a:pt x="680157" y="30694"/>
                  </a:lnTo>
                  <a:lnTo>
                    <a:pt x="635439" y="43819"/>
                  </a:lnTo>
                  <a:lnTo>
                    <a:pt x="591699" y="59126"/>
                  </a:lnTo>
                  <a:lnTo>
                    <a:pt x="549001" y="76550"/>
                  </a:lnTo>
                  <a:lnTo>
                    <a:pt x="507407" y="96029"/>
                  </a:lnTo>
                  <a:lnTo>
                    <a:pt x="466981" y="117500"/>
                  </a:lnTo>
                  <a:lnTo>
                    <a:pt x="427787" y="140898"/>
                  </a:lnTo>
                  <a:lnTo>
                    <a:pt x="389887" y="166160"/>
                  </a:lnTo>
                  <a:lnTo>
                    <a:pt x="353346" y="193224"/>
                  </a:lnTo>
                  <a:lnTo>
                    <a:pt x="318226" y="222026"/>
                  </a:lnTo>
                  <a:lnTo>
                    <a:pt x="284590" y="252502"/>
                  </a:lnTo>
                  <a:lnTo>
                    <a:pt x="252502" y="284590"/>
                  </a:lnTo>
                  <a:lnTo>
                    <a:pt x="222026" y="318226"/>
                  </a:lnTo>
                  <a:lnTo>
                    <a:pt x="193224" y="353346"/>
                  </a:lnTo>
                  <a:lnTo>
                    <a:pt x="166160" y="389887"/>
                  </a:lnTo>
                  <a:lnTo>
                    <a:pt x="140898" y="427787"/>
                  </a:lnTo>
                  <a:lnTo>
                    <a:pt x="117500" y="466981"/>
                  </a:lnTo>
                  <a:lnTo>
                    <a:pt x="96029" y="507407"/>
                  </a:lnTo>
                  <a:lnTo>
                    <a:pt x="76550" y="549001"/>
                  </a:lnTo>
                  <a:lnTo>
                    <a:pt x="59126" y="591699"/>
                  </a:lnTo>
                  <a:lnTo>
                    <a:pt x="43819" y="635439"/>
                  </a:lnTo>
                  <a:lnTo>
                    <a:pt x="30694" y="680157"/>
                  </a:lnTo>
                  <a:lnTo>
                    <a:pt x="19813" y="725790"/>
                  </a:lnTo>
                  <a:lnTo>
                    <a:pt x="11239" y="772274"/>
                  </a:lnTo>
                  <a:lnTo>
                    <a:pt x="5037" y="819546"/>
                  </a:lnTo>
                  <a:lnTo>
                    <a:pt x="1269" y="867543"/>
                  </a:lnTo>
                  <a:lnTo>
                    <a:pt x="0" y="916202"/>
                  </a:lnTo>
                  <a:lnTo>
                    <a:pt x="1269" y="964860"/>
                  </a:lnTo>
                  <a:lnTo>
                    <a:pt x="5037" y="1012856"/>
                  </a:lnTo>
                  <a:lnTo>
                    <a:pt x="11239" y="1060128"/>
                  </a:lnTo>
                  <a:lnTo>
                    <a:pt x="19813" y="1106611"/>
                  </a:lnTo>
                  <a:lnTo>
                    <a:pt x="30694" y="1152243"/>
                  </a:lnTo>
                  <a:lnTo>
                    <a:pt x="43819" y="1196961"/>
                  </a:lnTo>
                  <a:lnTo>
                    <a:pt x="59126" y="1240701"/>
                  </a:lnTo>
                  <a:lnTo>
                    <a:pt x="76550" y="1283399"/>
                  </a:lnTo>
                  <a:lnTo>
                    <a:pt x="96029" y="1324992"/>
                  </a:lnTo>
                  <a:lnTo>
                    <a:pt x="117500" y="1365418"/>
                  </a:lnTo>
                  <a:lnTo>
                    <a:pt x="140898" y="1404612"/>
                  </a:lnTo>
                  <a:lnTo>
                    <a:pt x="166160" y="1442512"/>
                  </a:lnTo>
                  <a:lnTo>
                    <a:pt x="193224" y="1479054"/>
                  </a:lnTo>
                  <a:lnTo>
                    <a:pt x="222026" y="1514174"/>
                  </a:lnTo>
                  <a:lnTo>
                    <a:pt x="252502" y="1547810"/>
                  </a:lnTo>
                  <a:lnTo>
                    <a:pt x="284590" y="1579898"/>
                  </a:lnTo>
                  <a:lnTo>
                    <a:pt x="318226" y="1610375"/>
                  </a:lnTo>
                  <a:lnTo>
                    <a:pt x="353346" y="1639177"/>
                  </a:lnTo>
                  <a:lnTo>
                    <a:pt x="389887" y="1666241"/>
                  </a:lnTo>
                  <a:lnTo>
                    <a:pt x="427787" y="1691504"/>
                  </a:lnTo>
                  <a:lnTo>
                    <a:pt x="466981" y="1714902"/>
                  </a:lnTo>
                  <a:lnTo>
                    <a:pt x="507407" y="1736373"/>
                  </a:lnTo>
                  <a:lnTo>
                    <a:pt x="549001" y="1755852"/>
                  </a:lnTo>
                  <a:lnTo>
                    <a:pt x="591699" y="1773277"/>
                  </a:lnTo>
                  <a:lnTo>
                    <a:pt x="635439" y="1788584"/>
                  </a:lnTo>
                  <a:lnTo>
                    <a:pt x="680157" y="1801710"/>
                  </a:lnTo>
                  <a:lnTo>
                    <a:pt x="725790" y="1812591"/>
                  </a:lnTo>
                  <a:lnTo>
                    <a:pt x="772274" y="1821164"/>
                  </a:lnTo>
                  <a:lnTo>
                    <a:pt x="819546" y="1827367"/>
                  </a:lnTo>
                  <a:lnTo>
                    <a:pt x="867543" y="1831134"/>
                  </a:lnTo>
                  <a:lnTo>
                    <a:pt x="916202" y="1832404"/>
                  </a:lnTo>
                  <a:lnTo>
                    <a:pt x="964861" y="1831134"/>
                  </a:lnTo>
                  <a:lnTo>
                    <a:pt x="1012858" y="1827367"/>
                  </a:lnTo>
                  <a:lnTo>
                    <a:pt x="1060130" y="1821164"/>
                  </a:lnTo>
                  <a:lnTo>
                    <a:pt x="1106614" y="1812591"/>
                  </a:lnTo>
                  <a:lnTo>
                    <a:pt x="1152247" y="1801710"/>
                  </a:lnTo>
                  <a:lnTo>
                    <a:pt x="1196965" y="1788584"/>
                  </a:lnTo>
                  <a:lnTo>
                    <a:pt x="1240705" y="1773277"/>
                  </a:lnTo>
                  <a:lnTo>
                    <a:pt x="1283403" y="1755852"/>
                  </a:lnTo>
                  <a:lnTo>
                    <a:pt x="1324997" y="1736373"/>
                  </a:lnTo>
                  <a:lnTo>
                    <a:pt x="1365423" y="1714902"/>
                  </a:lnTo>
                  <a:lnTo>
                    <a:pt x="1404617" y="1691504"/>
                  </a:lnTo>
                  <a:lnTo>
                    <a:pt x="1442516" y="1666241"/>
                  </a:lnTo>
                  <a:lnTo>
                    <a:pt x="1479058" y="1639177"/>
                  </a:lnTo>
                  <a:lnTo>
                    <a:pt x="1514178" y="1610375"/>
                  </a:lnTo>
                  <a:lnTo>
                    <a:pt x="1547814" y="1579898"/>
                  </a:lnTo>
                  <a:lnTo>
                    <a:pt x="1579902" y="1547810"/>
                  </a:lnTo>
                  <a:lnTo>
                    <a:pt x="1610378" y="1514174"/>
                  </a:lnTo>
                  <a:lnTo>
                    <a:pt x="1639180" y="1479054"/>
                  </a:lnTo>
                  <a:lnTo>
                    <a:pt x="1666244" y="1442512"/>
                  </a:lnTo>
                  <a:lnTo>
                    <a:pt x="1691506" y="1404612"/>
                  </a:lnTo>
                  <a:lnTo>
                    <a:pt x="1714904" y="1365418"/>
                  </a:lnTo>
                  <a:lnTo>
                    <a:pt x="1736375" y="1324992"/>
                  </a:lnTo>
                  <a:lnTo>
                    <a:pt x="1755854" y="1283399"/>
                  </a:lnTo>
                  <a:lnTo>
                    <a:pt x="1773278" y="1240701"/>
                  </a:lnTo>
                  <a:lnTo>
                    <a:pt x="1788585" y="1196961"/>
                  </a:lnTo>
                  <a:lnTo>
                    <a:pt x="1801710" y="1152243"/>
                  </a:lnTo>
                  <a:lnTo>
                    <a:pt x="1812591" y="1106611"/>
                  </a:lnTo>
                  <a:lnTo>
                    <a:pt x="1821165" y="1060128"/>
                  </a:lnTo>
                  <a:lnTo>
                    <a:pt x="1827367" y="1012856"/>
                  </a:lnTo>
                  <a:lnTo>
                    <a:pt x="1831134" y="964860"/>
                  </a:lnTo>
                  <a:lnTo>
                    <a:pt x="1832404" y="916202"/>
                  </a:lnTo>
                  <a:lnTo>
                    <a:pt x="1831134" y="867543"/>
                  </a:lnTo>
                  <a:lnTo>
                    <a:pt x="1827367" y="819546"/>
                  </a:lnTo>
                  <a:lnTo>
                    <a:pt x="1821165" y="772274"/>
                  </a:lnTo>
                  <a:lnTo>
                    <a:pt x="1812591" y="725790"/>
                  </a:lnTo>
                  <a:lnTo>
                    <a:pt x="1801710" y="680157"/>
                  </a:lnTo>
                  <a:lnTo>
                    <a:pt x="1788585" y="635439"/>
                  </a:lnTo>
                  <a:lnTo>
                    <a:pt x="1773278" y="591699"/>
                  </a:lnTo>
                  <a:lnTo>
                    <a:pt x="1755854" y="549001"/>
                  </a:lnTo>
                  <a:lnTo>
                    <a:pt x="1736375" y="507407"/>
                  </a:lnTo>
                  <a:lnTo>
                    <a:pt x="1714904" y="466981"/>
                  </a:lnTo>
                  <a:lnTo>
                    <a:pt x="1691506" y="427787"/>
                  </a:lnTo>
                  <a:lnTo>
                    <a:pt x="1666244" y="389887"/>
                  </a:lnTo>
                  <a:lnTo>
                    <a:pt x="1639180" y="353346"/>
                  </a:lnTo>
                  <a:lnTo>
                    <a:pt x="1610378" y="318226"/>
                  </a:lnTo>
                  <a:lnTo>
                    <a:pt x="1579902" y="284590"/>
                  </a:lnTo>
                  <a:lnTo>
                    <a:pt x="1547814" y="252502"/>
                  </a:lnTo>
                  <a:lnTo>
                    <a:pt x="1514178" y="222026"/>
                  </a:lnTo>
                  <a:lnTo>
                    <a:pt x="1479058" y="193224"/>
                  </a:lnTo>
                  <a:lnTo>
                    <a:pt x="1442516" y="166160"/>
                  </a:lnTo>
                  <a:lnTo>
                    <a:pt x="1404617" y="140898"/>
                  </a:lnTo>
                  <a:lnTo>
                    <a:pt x="1365423" y="117500"/>
                  </a:lnTo>
                  <a:lnTo>
                    <a:pt x="1324997" y="96029"/>
                  </a:lnTo>
                  <a:lnTo>
                    <a:pt x="1283403" y="76550"/>
                  </a:lnTo>
                  <a:lnTo>
                    <a:pt x="1240705" y="59126"/>
                  </a:lnTo>
                  <a:lnTo>
                    <a:pt x="1196965" y="43819"/>
                  </a:lnTo>
                  <a:lnTo>
                    <a:pt x="1152247" y="30694"/>
                  </a:lnTo>
                  <a:lnTo>
                    <a:pt x="1106614" y="19813"/>
                  </a:lnTo>
                  <a:lnTo>
                    <a:pt x="1060130" y="11239"/>
                  </a:lnTo>
                  <a:lnTo>
                    <a:pt x="1012858" y="5037"/>
                  </a:lnTo>
                  <a:lnTo>
                    <a:pt x="964861" y="1269"/>
                  </a:lnTo>
                  <a:lnTo>
                    <a:pt x="916202" y="0"/>
                  </a:lnTo>
                  <a:close/>
                </a:path>
              </a:pathLst>
            </a:custGeom>
            <a:solidFill>
              <a:srgbClr val="DB143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 name="object 23">
              <a:extLst>
                <a:ext uri="{FF2B5EF4-FFF2-40B4-BE49-F238E27FC236}">
                  <a16:creationId xmlns:a16="http://schemas.microsoft.com/office/drawing/2014/main" id="{9B21C98B-A995-08F7-8D91-EF81009488CD}"/>
                </a:ext>
              </a:extLst>
            </p:cNvPr>
            <p:cNvSpPr/>
            <p:nvPr/>
          </p:nvSpPr>
          <p:spPr>
            <a:xfrm>
              <a:off x="17310242" y="8536127"/>
              <a:ext cx="1724660" cy="1724660"/>
            </a:xfrm>
            <a:custGeom>
              <a:avLst/>
              <a:gdLst/>
              <a:ahLst/>
              <a:cxnLst/>
              <a:rect l="l" t="t" r="r" b="b"/>
              <a:pathLst>
                <a:path w="1724659" h="1724659">
                  <a:moveTo>
                    <a:pt x="1504453" y="766929"/>
                  </a:moveTo>
                  <a:lnTo>
                    <a:pt x="1352911" y="766929"/>
                  </a:lnTo>
                  <a:lnTo>
                    <a:pt x="1383059" y="768134"/>
                  </a:lnTo>
                  <a:lnTo>
                    <a:pt x="1403534" y="773628"/>
                  </a:lnTo>
                  <a:lnTo>
                    <a:pt x="1415192" y="786224"/>
                  </a:lnTo>
                  <a:lnTo>
                    <a:pt x="1418888" y="808739"/>
                  </a:lnTo>
                  <a:lnTo>
                    <a:pt x="1418888" y="819189"/>
                  </a:lnTo>
                  <a:lnTo>
                    <a:pt x="1356178" y="822456"/>
                  </a:lnTo>
                  <a:lnTo>
                    <a:pt x="1307063" y="827641"/>
                  </a:lnTo>
                  <a:lnTo>
                    <a:pt x="1266522" y="841893"/>
                  </a:lnTo>
                  <a:lnTo>
                    <a:pt x="1238965" y="872067"/>
                  </a:lnTo>
                  <a:lnTo>
                    <a:pt x="1228800" y="925018"/>
                  </a:lnTo>
                  <a:lnTo>
                    <a:pt x="1233403" y="963525"/>
                  </a:lnTo>
                  <a:lnTo>
                    <a:pt x="1248383" y="994131"/>
                  </a:lnTo>
                  <a:lnTo>
                    <a:pt x="1275497" y="1016459"/>
                  </a:lnTo>
                  <a:lnTo>
                    <a:pt x="1316505" y="1030133"/>
                  </a:lnTo>
                  <a:lnTo>
                    <a:pt x="1373162" y="1034774"/>
                  </a:lnTo>
                  <a:lnTo>
                    <a:pt x="1410378" y="1032853"/>
                  </a:lnTo>
                  <a:lnTo>
                    <a:pt x="1446003" y="1027746"/>
                  </a:lnTo>
                  <a:lnTo>
                    <a:pt x="1479177" y="1020435"/>
                  </a:lnTo>
                  <a:lnTo>
                    <a:pt x="1509043" y="1011906"/>
                  </a:lnTo>
                  <a:lnTo>
                    <a:pt x="1509043" y="959646"/>
                  </a:lnTo>
                  <a:lnTo>
                    <a:pt x="1375120" y="959646"/>
                  </a:lnTo>
                  <a:lnTo>
                    <a:pt x="1349911" y="957287"/>
                  </a:lnTo>
                  <a:lnTo>
                    <a:pt x="1332664" y="950088"/>
                  </a:lnTo>
                  <a:lnTo>
                    <a:pt x="1322766" y="937868"/>
                  </a:lnTo>
                  <a:lnTo>
                    <a:pt x="1319603" y="920443"/>
                  </a:lnTo>
                  <a:lnTo>
                    <a:pt x="1322563" y="903462"/>
                  </a:lnTo>
                  <a:lnTo>
                    <a:pt x="1331524" y="893337"/>
                  </a:lnTo>
                  <a:lnTo>
                    <a:pt x="1346611" y="888112"/>
                  </a:lnTo>
                  <a:lnTo>
                    <a:pt x="1367947" y="885826"/>
                  </a:lnTo>
                  <a:lnTo>
                    <a:pt x="1418888" y="882559"/>
                  </a:lnTo>
                  <a:lnTo>
                    <a:pt x="1509043" y="882559"/>
                  </a:lnTo>
                  <a:lnTo>
                    <a:pt x="1509043" y="802865"/>
                  </a:lnTo>
                  <a:lnTo>
                    <a:pt x="1504453" y="766929"/>
                  </a:lnTo>
                  <a:close/>
                </a:path>
                <a:path w="1724659" h="1724659">
                  <a:moveTo>
                    <a:pt x="1509043" y="882559"/>
                  </a:moveTo>
                  <a:lnTo>
                    <a:pt x="1418888" y="882559"/>
                  </a:lnTo>
                  <a:lnTo>
                    <a:pt x="1418888" y="955070"/>
                  </a:lnTo>
                  <a:lnTo>
                    <a:pt x="1409390" y="956611"/>
                  </a:lnTo>
                  <a:lnTo>
                    <a:pt x="1398724" y="958092"/>
                  </a:lnTo>
                  <a:lnTo>
                    <a:pt x="1387198" y="959206"/>
                  </a:lnTo>
                  <a:lnTo>
                    <a:pt x="1375120" y="959646"/>
                  </a:lnTo>
                  <a:lnTo>
                    <a:pt x="1509043" y="959646"/>
                  </a:lnTo>
                  <a:lnTo>
                    <a:pt x="1509043" y="882559"/>
                  </a:lnTo>
                  <a:close/>
                </a:path>
                <a:path w="1724659" h="1724659">
                  <a:moveTo>
                    <a:pt x="1362712" y="689842"/>
                  </a:moveTo>
                  <a:lnTo>
                    <a:pt x="1313962" y="693437"/>
                  </a:lnTo>
                  <a:lnTo>
                    <a:pt x="1260799" y="704868"/>
                  </a:lnTo>
                  <a:lnTo>
                    <a:pt x="1253616" y="779347"/>
                  </a:lnTo>
                  <a:lnTo>
                    <a:pt x="1277312" y="774651"/>
                  </a:lnTo>
                  <a:lnTo>
                    <a:pt x="1303515" y="770688"/>
                  </a:lnTo>
                  <a:lnTo>
                    <a:pt x="1329592" y="767951"/>
                  </a:lnTo>
                  <a:lnTo>
                    <a:pt x="1352911" y="766929"/>
                  </a:lnTo>
                  <a:lnTo>
                    <a:pt x="1504453" y="766929"/>
                  </a:lnTo>
                  <a:lnTo>
                    <a:pt x="1503921" y="762764"/>
                  </a:lnTo>
                  <a:lnTo>
                    <a:pt x="1487826" y="731191"/>
                  </a:lnTo>
                  <a:lnTo>
                    <a:pt x="1459658" y="708366"/>
                  </a:lnTo>
                  <a:lnTo>
                    <a:pt x="1418319" y="694510"/>
                  </a:lnTo>
                  <a:lnTo>
                    <a:pt x="1362712" y="689842"/>
                  </a:lnTo>
                  <a:close/>
                </a:path>
                <a:path w="1724659" h="1724659">
                  <a:moveTo>
                    <a:pt x="491237" y="766929"/>
                  </a:moveTo>
                  <a:lnTo>
                    <a:pt x="339696" y="766929"/>
                  </a:lnTo>
                  <a:lnTo>
                    <a:pt x="369848" y="768134"/>
                  </a:lnTo>
                  <a:lnTo>
                    <a:pt x="390323" y="773628"/>
                  </a:lnTo>
                  <a:lnTo>
                    <a:pt x="401978" y="786224"/>
                  </a:lnTo>
                  <a:lnTo>
                    <a:pt x="405673" y="808739"/>
                  </a:lnTo>
                  <a:lnTo>
                    <a:pt x="405673" y="819189"/>
                  </a:lnTo>
                  <a:lnTo>
                    <a:pt x="342952" y="822456"/>
                  </a:lnTo>
                  <a:lnTo>
                    <a:pt x="293842" y="827917"/>
                  </a:lnTo>
                  <a:lnTo>
                    <a:pt x="253301" y="842627"/>
                  </a:lnTo>
                  <a:lnTo>
                    <a:pt x="225741" y="872893"/>
                  </a:lnTo>
                  <a:lnTo>
                    <a:pt x="215574" y="925018"/>
                  </a:lnTo>
                  <a:lnTo>
                    <a:pt x="220179" y="963525"/>
                  </a:lnTo>
                  <a:lnTo>
                    <a:pt x="235164" y="994131"/>
                  </a:lnTo>
                  <a:lnTo>
                    <a:pt x="262283" y="1016459"/>
                  </a:lnTo>
                  <a:lnTo>
                    <a:pt x="303292" y="1030133"/>
                  </a:lnTo>
                  <a:lnTo>
                    <a:pt x="359947" y="1034774"/>
                  </a:lnTo>
                  <a:lnTo>
                    <a:pt x="397162" y="1032853"/>
                  </a:lnTo>
                  <a:lnTo>
                    <a:pt x="432783" y="1027746"/>
                  </a:lnTo>
                  <a:lnTo>
                    <a:pt x="465957" y="1020435"/>
                  </a:lnTo>
                  <a:lnTo>
                    <a:pt x="495827" y="1011906"/>
                  </a:lnTo>
                  <a:lnTo>
                    <a:pt x="495827" y="959646"/>
                  </a:lnTo>
                  <a:lnTo>
                    <a:pt x="361905" y="959646"/>
                  </a:lnTo>
                  <a:lnTo>
                    <a:pt x="336696" y="957287"/>
                  </a:lnTo>
                  <a:lnTo>
                    <a:pt x="319449" y="950088"/>
                  </a:lnTo>
                  <a:lnTo>
                    <a:pt x="309551" y="937868"/>
                  </a:lnTo>
                  <a:lnTo>
                    <a:pt x="306388" y="920443"/>
                  </a:lnTo>
                  <a:lnTo>
                    <a:pt x="309346" y="903462"/>
                  </a:lnTo>
                  <a:lnTo>
                    <a:pt x="318304" y="893337"/>
                  </a:lnTo>
                  <a:lnTo>
                    <a:pt x="333387" y="888112"/>
                  </a:lnTo>
                  <a:lnTo>
                    <a:pt x="354722" y="885826"/>
                  </a:lnTo>
                  <a:lnTo>
                    <a:pt x="405673" y="882559"/>
                  </a:lnTo>
                  <a:lnTo>
                    <a:pt x="495827" y="882559"/>
                  </a:lnTo>
                  <a:lnTo>
                    <a:pt x="495827" y="802865"/>
                  </a:lnTo>
                  <a:lnTo>
                    <a:pt x="491237" y="766929"/>
                  </a:lnTo>
                  <a:close/>
                </a:path>
                <a:path w="1724659" h="1724659">
                  <a:moveTo>
                    <a:pt x="495827" y="882559"/>
                  </a:moveTo>
                  <a:lnTo>
                    <a:pt x="405673" y="882559"/>
                  </a:lnTo>
                  <a:lnTo>
                    <a:pt x="405673" y="955070"/>
                  </a:lnTo>
                  <a:lnTo>
                    <a:pt x="396171" y="956611"/>
                  </a:lnTo>
                  <a:lnTo>
                    <a:pt x="385505" y="958092"/>
                  </a:lnTo>
                  <a:lnTo>
                    <a:pt x="373981" y="959206"/>
                  </a:lnTo>
                  <a:lnTo>
                    <a:pt x="361905" y="959646"/>
                  </a:lnTo>
                  <a:lnTo>
                    <a:pt x="495827" y="959646"/>
                  </a:lnTo>
                  <a:lnTo>
                    <a:pt x="495827" y="882559"/>
                  </a:lnTo>
                  <a:close/>
                </a:path>
                <a:path w="1724659" h="1724659">
                  <a:moveTo>
                    <a:pt x="349486" y="689842"/>
                  </a:moveTo>
                  <a:lnTo>
                    <a:pt x="300742" y="693437"/>
                  </a:lnTo>
                  <a:lnTo>
                    <a:pt x="247584" y="704868"/>
                  </a:lnTo>
                  <a:lnTo>
                    <a:pt x="240401" y="779347"/>
                  </a:lnTo>
                  <a:lnTo>
                    <a:pt x="264091" y="774651"/>
                  </a:lnTo>
                  <a:lnTo>
                    <a:pt x="290292" y="770688"/>
                  </a:lnTo>
                  <a:lnTo>
                    <a:pt x="316371" y="767951"/>
                  </a:lnTo>
                  <a:lnTo>
                    <a:pt x="339696" y="766929"/>
                  </a:lnTo>
                  <a:lnTo>
                    <a:pt x="491237" y="766929"/>
                  </a:lnTo>
                  <a:lnTo>
                    <a:pt x="490705" y="762764"/>
                  </a:lnTo>
                  <a:lnTo>
                    <a:pt x="474607" y="731191"/>
                  </a:lnTo>
                  <a:lnTo>
                    <a:pt x="446436" y="708366"/>
                  </a:lnTo>
                  <a:lnTo>
                    <a:pt x="405095" y="694510"/>
                  </a:lnTo>
                  <a:lnTo>
                    <a:pt x="349486" y="689842"/>
                  </a:lnTo>
                  <a:close/>
                </a:path>
                <a:path w="1724659" h="1724659">
                  <a:moveTo>
                    <a:pt x="913689" y="941353"/>
                  </a:moveTo>
                  <a:lnTo>
                    <a:pt x="920872" y="1015822"/>
                  </a:lnTo>
                  <a:lnTo>
                    <a:pt x="973462" y="1029950"/>
                  </a:lnTo>
                  <a:lnTo>
                    <a:pt x="1035853" y="1034764"/>
                  </a:lnTo>
                  <a:lnTo>
                    <a:pt x="1096011" y="1030123"/>
                  </a:lnTo>
                  <a:lnTo>
                    <a:pt x="1139144" y="1016453"/>
                  </a:lnTo>
                  <a:lnTo>
                    <a:pt x="1167352" y="994128"/>
                  </a:lnTo>
                  <a:lnTo>
                    <a:pt x="1182737" y="963524"/>
                  </a:lnTo>
                  <a:lnTo>
                    <a:pt x="1183444" y="957677"/>
                  </a:lnTo>
                  <a:lnTo>
                    <a:pt x="1028659" y="957677"/>
                  </a:lnTo>
                  <a:lnTo>
                    <a:pt x="992693" y="956321"/>
                  </a:lnTo>
                  <a:lnTo>
                    <a:pt x="961868" y="952700"/>
                  </a:lnTo>
                  <a:lnTo>
                    <a:pt x="935696" y="947486"/>
                  </a:lnTo>
                  <a:lnTo>
                    <a:pt x="913689" y="941353"/>
                  </a:lnTo>
                  <a:close/>
                </a:path>
                <a:path w="1724659" h="1724659">
                  <a:moveTo>
                    <a:pt x="1056742" y="689842"/>
                  </a:moveTo>
                  <a:lnTo>
                    <a:pt x="999481" y="694510"/>
                  </a:lnTo>
                  <a:lnTo>
                    <a:pt x="957015" y="708366"/>
                  </a:lnTo>
                  <a:lnTo>
                    <a:pt x="911712" y="762759"/>
                  </a:lnTo>
                  <a:lnTo>
                    <a:pt x="906495" y="802855"/>
                  </a:lnTo>
                  <a:lnTo>
                    <a:pt x="914488" y="846902"/>
                  </a:lnTo>
                  <a:lnTo>
                    <a:pt x="937607" y="874472"/>
                  </a:lnTo>
                  <a:lnTo>
                    <a:pt x="974568" y="888937"/>
                  </a:lnTo>
                  <a:lnTo>
                    <a:pt x="1024084" y="893669"/>
                  </a:lnTo>
                  <a:lnTo>
                    <a:pt x="1055536" y="894329"/>
                  </a:lnTo>
                  <a:lnTo>
                    <a:pt x="1078230" y="897502"/>
                  </a:lnTo>
                  <a:lnTo>
                    <a:pt x="1091980" y="906433"/>
                  </a:lnTo>
                  <a:lnTo>
                    <a:pt x="1096605" y="924369"/>
                  </a:lnTo>
                  <a:lnTo>
                    <a:pt x="1092511" y="941147"/>
                  </a:lnTo>
                  <a:lnTo>
                    <a:pt x="1080027" y="951311"/>
                  </a:lnTo>
                  <a:lnTo>
                    <a:pt x="1058845" y="956331"/>
                  </a:lnTo>
                  <a:lnTo>
                    <a:pt x="1028659" y="957677"/>
                  </a:lnTo>
                  <a:lnTo>
                    <a:pt x="1183444" y="957677"/>
                  </a:lnTo>
                  <a:lnTo>
                    <a:pt x="1177232" y="871695"/>
                  </a:lnTo>
                  <a:lnTo>
                    <a:pt x="1149675" y="840911"/>
                  </a:lnTo>
                  <a:lnTo>
                    <a:pt x="1109135" y="826540"/>
                  </a:lnTo>
                  <a:lnTo>
                    <a:pt x="1060020" y="822456"/>
                  </a:lnTo>
                  <a:lnTo>
                    <a:pt x="1033959" y="821651"/>
                  </a:lnTo>
                  <a:lnTo>
                    <a:pt x="1014206" y="818946"/>
                  </a:lnTo>
                  <a:lnTo>
                    <a:pt x="1001679" y="812443"/>
                  </a:lnTo>
                  <a:lnTo>
                    <a:pt x="997299" y="800247"/>
                  </a:lnTo>
                  <a:lnTo>
                    <a:pt x="1000627" y="783463"/>
                  </a:lnTo>
                  <a:lnTo>
                    <a:pt x="1011673" y="773297"/>
                  </a:lnTo>
                  <a:lnTo>
                    <a:pt x="1032029" y="768276"/>
                  </a:lnTo>
                  <a:lnTo>
                    <a:pt x="1063286" y="766929"/>
                  </a:lnTo>
                  <a:lnTo>
                    <a:pt x="1161375" y="766929"/>
                  </a:lnTo>
                  <a:lnTo>
                    <a:pt x="1155388" y="704868"/>
                  </a:lnTo>
                  <a:lnTo>
                    <a:pt x="1128955" y="698112"/>
                  </a:lnTo>
                  <a:lnTo>
                    <a:pt x="1102641" y="693437"/>
                  </a:lnTo>
                  <a:lnTo>
                    <a:pt x="1078040" y="690721"/>
                  </a:lnTo>
                  <a:lnTo>
                    <a:pt x="1056742" y="689842"/>
                  </a:lnTo>
                  <a:close/>
                </a:path>
                <a:path w="1724659" h="1724659">
                  <a:moveTo>
                    <a:pt x="1161375" y="766929"/>
                  </a:moveTo>
                  <a:lnTo>
                    <a:pt x="1063286" y="766929"/>
                  </a:lnTo>
                  <a:lnTo>
                    <a:pt x="1087708" y="767949"/>
                  </a:lnTo>
                  <a:lnTo>
                    <a:pt x="1114154" y="770683"/>
                  </a:lnTo>
                  <a:lnTo>
                    <a:pt x="1139987" y="774642"/>
                  </a:lnTo>
                  <a:lnTo>
                    <a:pt x="1162571" y="779337"/>
                  </a:lnTo>
                  <a:lnTo>
                    <a:pt x="1161375" y="766929"/>
                  </a:lnTo>
                  <a:close/>
                </a:path>
                <a:path w="1724659" h="1724659">
                  <a:moveTo>
                    <a:pt x="51820" y="567207"/>
                  </a:moveTo>
                  <a:lnTo>
                    <a:pt x="36340" y="613834"/>
                  </a:lnTo>
                  <a:lnTo>
                    <a:pt x="23484" y="661597"/>
                  </a:lnTo>
                  <a:lnTo>
                    <a:pt x="13337" y="710411"/>
                  </a:lnTo>
                  <a:lnTo>
                    <a:pt x="5984" y="760191"/>
                  </a:lnTo>
                  <a:lnTo>
                    <a:pt x="1510" y="810852"/>
                  </a:lnTo>
                  <a:lnTo>
                    <a:pt x="0" y="862308"/>
                  </a:lnTo>
                  <a:lnTo>
                    <a:pt x="1510" y="913768"/>
                  </a:lnTo>
                  <a:lnTo>
                    <a:pt x="5984" y="964430"/>
                  </a:lnTo>
                  <a:lnTo>
                    <a:pt x="13337" y="1014208"/>
                  </a:lnTo>
                  <a:lnTo>
                    <a:pt x="23484" y="1063019"/>
                  </a:lnTo>
                  <a:lnTo>
                    <a:pt x="36340" y="1110777"/>
                  </a:lnTo>
                  <a:lnTo>
                    <a:pt x="51820" y="1157399"/>
                  </a:lnTo>
                  <a:lnTo>
                    <a:pt x="153126" y="1120520"/>
                  </a:lnTo>
                  <a:lnTo>
                    <a:pt x="137144" y="1071441"/>
                  </a:lnTo>
                  <a:lnTo>
                    <a:pt x="124492" y="1020952"/>
                  </a:lnTo>
                  <a:lnTo>
                    <a:pt x="115296" y="969182"/>
                  </a:lnTo>
                  <a:lnTo>
                    <a:pt x="109685" y="916258"/>
                  </a:lnTo>
                  <a:lnTo>
                    <a:pt x="107787" y="862308"/>
                  </a:lnTo>
                  <a:lnTo>
                    <a:pt x="109685" y="808359"/>
                  </a:lnTo>
                  <a:lnTo>
                    <a:pt x="115296" y="755435"/>
                  </a:lnTo>
                  <a:lnTo>
                    <a:pt x="124492" y="703664"/>
                  </a:lnTo>
                  <a:lnTo>
                    <a:pt x="137144" y="653175"/>
                  </a:lnTo>
                  <a:lnTo>
                    <a:pt x="153126" y="604096"/>
                  </a:lnTo>
                  <a:lnTo>
                    <a:pt x="51820" y="567207"/>
                  </a:lnTo>
                  <a:close/>
                </a:path>
                <a:path w="1724659" h="1724659">
                  <a:moveTo>
                    <a:pt x="1672786" y="567207"/>
                  </a:moveTo>
                  <a:lnTo>
                    <a:pt x="1571480" y="604096"/>
                  </a:lnTo>
                  <a:lnTo>
                    <a:pt x="1587463" y="653175"/>
                  </a:lnTo>
                  <a:lnTo>
                    <a:pt x="1600118" y="703664"/>
                  </a:lnTo>
                  <a:lnTo>
                    <a:pt x="1609317" y="755435"/>
                  </a:lnTo>
                  <a:lnTo>
                    <a:pt x="1614930" y="808359"/>
                  </a:lnTo>
                  <a:lnTo>
                    <a:pt x="1616830" y="862308"/>
                  </a:lnTo>
                  <a:lnTo>
                    <a:pt x="1614930" y="916258"/>
                  </a:lnTo>
                  <a:lnTo>
                    <a:pt x="1609317" y="969182"/>
                  </a:lnTo>
                  <a:lnTo>
                    <a:pt x="1600118" y="1020952"/>
                  </a:lnTo>
                  <a:lnTo>
                    <a:pt x="1587463" y="1071441"/>
                  </a:lnTo>
                  <a:lnTo>
                    <a:pt x="1571480" y="1120520"/>
                  </a:lnTo>
                  <a:lnTo>
                    <a:pt x="1672786" y="1157399"/>
                  </a:lnTo>
                  <a:lnTo>
                    <a:pt x="1688271" y="1110777"/>
                  </a:lnTo>
                  <a:lnTo>
                    <a:pt x="1701130" y="1063019"/>
                  </a:lnTo>
                  <a:lnTo>
                    <a:pt x="1711279" y="1014208"/>
                  </a:lnTo>
                  <a:lnTo>
                    <a:pt x="1718632" y="964430"/>
                  </a:lnTo>
                  <a:lnTo>
                    <a:pt x="1723107" y="913768"/>
                  </a:lnTo>
                  <a:lnTo>
                    <a:pt x="1724617" y="862308"/>
                  </a:lnTo>
                  <a:lnTo>
                    <a:pt x="1723107" y="810852"/>
                  </a:lnTo>
                  <a:lnTo>
                    <a:pt x="1718632" y="760191"/>
                  </a:lnTo>
                  <a:lnTo>
                    <a:pt x="1711279" y="710411"/>
                  </a:lnTo>
                  <a:lnTo>
                    <a:pt x="1701130" y="661597"/>
                  </a:lnTo>
                  <a:lnTo>
                    <a:pt x="1688271" y="613834"/>
                  </a:lnTo>
                  <a:lnTo>
                    <a:pt x="1672786" y="567207"/>
                  </a:lnTo>
                  <a:close/>
                </a:path>
                <a:path w="1724659" h="1724659">
                  <a:moveTo>
                    <a:pt x="646734" y="517387"/>
                  </a:moveTo>
                  <a:lnTo>
                    <a:pt x="556579" y="527188"/>
                  </a:lnTo>
                  <a:lnTo>
                    <a:pt x="556579" y="1011906"/>
                  </a:lnTo>
                  <a:lnTo>
                    <a:pt x="586410" y="1020435"/>
                  </a:lnTo>
                  <a:lnTo>
                    <a:pt x="619301" y="1027746"/>
                  </a:lnTo>
                  <a:lnTo>
                    <a:pt x="654150" y="1032853"/>
                  </a:lnTo>
                  <a:lnTo>
                    <a:pt x="689853" y="1034774"/>
                  </a:lnTo>
                  <a:lnTo>
                    <a:pt x="740280" y="1031434"/>
                  </a:lnTo>
                  <a:lnTo>
                    <a:pt x="782760" y="1020254"/>
                  </a:lnTo>
                  <a:lnTo>
                    <a:pt x="816750" y="999493"/>
                  </a:lnTo>
                  <a:lnTo>
                    <a:pt x="841702" y="967408"/>
                  </a:lnTo>
                  <a:lnTo>
                    <a:pt x="845012" y="957688"/>
                  </a:lnTo>
                  <a:lnTo>
                    <a:pt x="697046" y="957688"/>
                  </a:lnTo>
                  <a:lnTo>
                    <a:pt x="685044" y="957309"/>
                  </a:lnTo>
                  <a:lnTo>
                    <a:pt x="673107" y="956133"/>
                  </a:lnTo>
                  <a:lnTo>
                    <a:pt x="660562" y="954101"/>
                  </a:lnTo>
                  <a:lnTo>
                    <a:pt x="646734" y="951154"/>
                  </a:lnTo>
                  <a:lnTo>
                    <a:pt x="646734" y="773578"/>
                  </a:lnTo>
                  <a:lnTo>
                    <a:pt x="658908" y="770967"/>
                  </a:lnTo>
                  <a:lnTo>
                    <a:pt x="671219" y="768856"/>
                  </a:lnTo>
                  <a:lnTo>
                    <a:pt x="683865" y="767444"/>
                  </a:lnTo>
                  <a:lnTo>
                    <a:pt x="697046" y="766929"/>
                  </a:lnTo>
                  <a:lnTo>
                    <a:pt x="845662" y="766929"/>
                  </a:lnTo>
                  <a:lnTo>
                    <a:pt x="842501" y="757204"/>
                  </a:lnTo>
                  <a:lnTo>
                    <a:pt x="819444" y="725120"/>
                  </a:lnTo>
                  <a:lnTo>
                    <a:pt x="789148" y="704360"/>
                  </a:lnTo>
                  <a:lnTo>
                    <a:pt x="768236" y="697936"/>
                  </a:lnTo>
                  <a:lnTo>
                    <a:pt x="646734" y="697936"/>
                  </a:lnTo>
                  <a:lnTo>
                    <a:pt x="646734" y="517387"/>
                  </a:lnTo>
                  <a:close/>
                </a:path>
                <a:path w="1724659" h="1724659">
                  <a:moveTo>
                    <a:pt x="845662" y="766929"/>
                  </a:moveTo>
                  <a:lnTo>
                    <a:pt x="697046" y="766929"/>
                  </a:lnTo>
                  <a:lnTo>
                    <a:pt x="729039" y="771542"/>
                  </a:lnTo>
                  <a:lnTo>
                    <a:pt x="751665" y="787180"/>
                  </a:lnTo>
                  <a:lnTo>
                    <a:pt x="765107" y="816536"/>
                  </a:lnTo>
                  <a:lnTo>
                    <a:pt x="769547" y="862308"/>
                  </a:lnTo>
                  <a:lnTo>
                    <a:pt x="765107" y="908076"/>
                  </a:lnTo>
                  <a:lnTo>
                    <a:pt x="751665" y="937433"/>
                  </a:lnTo>
                  <a:lnTo>
                    <a:pt x="729039" y="953073"/>
                  </a:lnTo>
                  <a:lnTo>
                    <a:pt x="697046" y="957688"/>
                  </a:lnTo>
                  <a:lnTo>
                    <a:pt x="845012" y="957688"/>
                  </a:lnTo>
                  <a:lnTo>
                    <a:pt x="857074" y="922261"/>
                  </a:lnTo>
                  <a:lnTo>
                    <a:pt x="862319" y="862308"/>
                  </a:lnTo>
                  <a:lnTo>
                    <a:pt x="857174" y="802352"/>
                  </a:lnTo>
                  <a:lnTo>
                    <a:pt x="845662" y="766929"/>
                  </a:lnTo>
                  <a:close/>
                </a:path>
                <a:path w="1724659" h="1724659">
                  <a:moveTo>
                    <a:pt x="711412" y="689842"/>
                  </a:moveTo>
                  <a:lnTo>
                    <a:pt x="695050" y="690506"/>
                  </a:lnTo>
                  <a:lnTo>
                    <a:pt x="678519" y="692287"/>
                  </a:lnTo>
                  <a:lnTo>
                    <a:pt x="662266" y="694869"/>
                  </a:lnTo>
                  <a:lnTo>
                    <a:pt x="646734" y="697936"/>
                  </a:lnTo>
                  <a:lnTo>
                    <a:pt x="768236" y="697936"/>
                  </a:lnTo>
                  <a:lnTo>
                    <a:pt x="752756" y="693181"/>
                  </a:lnTo>
                  <a:lnTo>
                    <a:pt x="711412" y="689842"/>
                  </a:lnTo>
                  <a:close/>
                </a:path>
                <a:path w="1724659" h="1724659">
                  <a:moveTo>
                    <a:pt x="862308" y="0"/>
                  </a:moveTo>
                  <a:lnTo>
                    <a:pt x="810789" y="1513"/>
                  </a:lnTo>
                  <a:lnTo>
                    <a:pt x="760068" y="5997"/>
                  </a:lnTo>
                  <a:lnTo>
                    <a:pt x="710230" y="13367"/>
                  </a:lnTo>
                  <a:lnTo>
                    <a:pt x="661362" y="23538"/>
                  </a:lnTo>
                  <a:lnTo>
                    <a:pt x="613547" y="36423"/>
                  </a:lnTo>
                  <a:lnTo>
                    <a:pt x="566871" y="51939"/>
                  </a:lnTo>
                  <a:lnTo>
                    <a:pt x="521419" y="70001"/>
                  </a:lnTo>
                  <a:lnTo>
                    <a:pt x="477277" y="90523"/>
                  </a:lnTo>
                  <a:lnTo>
                    <a:pt x="434528" y="113419"/>
                  </a:lnTo>
                  <a:lnTo>
                    <a:pt x="393258" y="138607"/>
                  </a:lnTo>
                  <a:lnTo>
                    <a:pt x="353553" y="165999"/>
                  </a:lnTo>
                  <a:lnTo>
                    <a:pt x="315497" y="195511"/>
                  </a:lnTo>
                  <a:lnTo>
                    <a:pt x="279176" y="227058"/>
                  </a:lnTo>
                  <a:lnTo>
                    <a:pt x="244674" y="260555"/>
                  </a:lnTo>
                  <a:lnTo>
                    <a:pt x="212077" y="295917"/>
                  </a:lnTo>
                  <a:lnTo>
                    <a:pt x="181469" y="333059"/>
                  </a:lnTo>
                  <a:lnTo>
                    <a:pt x="152936" y="371895"/>
                  </a:lnTo>
                  <a:lnTo>
                    <a:pt x="126563" y="412341"/>
                  </a:lnTo>
                  <a:lnTo>
                    <a:pt x="102434" y="454312"/>
                  </a:lnTo>
                  <a:lnTo>
                    <a:pt x="80636" y="497723"/>
                  </a:lnTo>
                  <a:lnTo>
                    <a:pt x="178340" y="543292"/>
                  </a:lnTo>
                  <a:lnTo>
                    <a:pt x="199663" y="501164"/>
                  </a:lnTo>
                  <a:lnTo>
                    <a:pt x="223492" y="460601"/>
                  </a:lnTo>
                  <a:lnTo>
                    <a:pt x="249725" y="421706"/>
                  </a:lnTo>
                  <a:lnTo>
                    <a:pt x="278261" y="384580"/>
                  </a:lnTo>
                  <a:lnTo>
                    <a:pt x="308996" y="349326"/>
                  </a:lnTo>
                  <a:lnTo>
                    <a:pt x="341829" y="316046"/>
                  </a:lnTo>
                  <a:lnTo>
                    <a:pt x="376658" y="284841"/>
                  </a:lnTo>
                  <a:lnTo>
                    <a:pt x="413381" y="255814"/>
                  </a:lnTo>
                  <a:lnTo>
                    <a:pt x="451895" y="229067"/>
                  </a:lnTo>
                  <a:lnTo>
                    <a:pt x="492099" y="204702"/>
                  </a:lnTo>
                  <a:lnTo>
                    <a:pt x="533891" y="182821"/>
                  </a:lnTo>
                  <a:lnTo>
                    <a:pt x="577168" y="163527"/>
                  </a:lnTo>
                  <a:lnTo>
                    <a:pt x="621828" y="146921"/>
                  </a:lnTo>
                  <a:lnTo>
                    <a:pt x="667770" y="133105"/>
                  </a:lnTo>
                  <a:lnTo>
                    <a:pt x="714891" y="122181"/>
                  </a:lnTo>
                  <a:lnTo>
                    <a:pt x="763089" y="114252"/>
                  </a:lnTo>
                  <a:lnTo>
                    <a:pt x="812262" y="109420"/>
                  </a:lnTo>
                  <a:lnTo>
                    <a:pt x="862308" y="107787"/>
                  </a:lnTo>
                  <a:lnTo>
                    <a:pt x="1279572" y="107787"/>
                  </a:lnTo>
                  <a:lnTo>
                    <a:pt x="1247339" y="90523"/>
                  </a:lnTo>
                  <a:lnTo>
                    <a:pt x="1203197" y="70001"/>
                  </a:lnTo>
                  <a:lnTo>
                    <a:pt x="1157745" y="51939"/>
                  </a:lnTo>
                  <a:lnTo>
                    <a:pt x="1111069" y="36423"/>
                  </a:lnTo>
                  <a:lnTo>
                    <a:pt x="1063255" y="23538"/>
                  </a:lnTo>
                  <a:lnTo>
                    <a:pt x="1014386" y="13367"/>
                  </a:lnTo>
                  <a:lnTo>
                    <a:pt x="964549" y="5997"/>
                  </a:lnTo>
                  <a:lnTo>
                    <a:pt x="913828" y="1513"/>
                  </a:lnTo>
                  <a:lnTo>
                    <a:pt x="862308" y="0"/>
                  </a:lnTo>
                  <a:close/>
                </a:path>
                <a:path w="1724659" h="1724659">
                  <a:moveTo>
                    <a:pt x="1279572" y="107787"/>
                  </a:moveTo>
                  <a:lnTo>
                    <a:pt x="862308" y="107787"/>
                  </a:lnTo>
                  <a:lnTo>
                    <a:pt x="912356" y="109420"/>
                  </a:lnTo>
                  <a:lnTo>
                    <a:pt x="961531" y="114252"/>
                  </a:lnTo>
                  <a:lnTo>
                    <a:pt x="1009731" y="122181"/>
                  </a:lnTo>
                  <a:lnTo>
                    <a:pt x="1056853" y="133105"/>
                  </a:lnTo>
                  <a:lnTo>
                    <a:pt x="1102796" y="146921"/>
                  </a:lnTo>
                  <a:lnTo>
                    <a:pt x="1147458" y="163527"/>
                  </a:lnTo>
                  <a:lnTo>
                    <a:pt x="1190735" y="182821"/>
                  </a:lnTo>
                  <a:lnTo>
                    <a:pt x="1232528" y="204702"/>
                  </a:lnTo>
                  <a:lnTo>
                    <a:pt x="1272732" y="229067"/>
                  </a:lnTo>
                  <a:lnTo>
                    <a:pt x="1311246" y="255814"/>
                  </a:lnTo>
                  <a:lnTo>
                    <a:pt x="1347968" y="284841"/>
                  </a:lnTo>
                  <a:lnTo>
                    <a:pt x="1382796" y="316046"/>
                  </a:lnTo>
                  <a:lnTo>
                    <a:pt x="1415627" y="349326"/>
                  </a:lnTo>
                  <a:lnTo>
                    <a:pt x="1446361" y="384580"/>
                  </a:lnTo>
                  <a:lnTo>
                    <a:pt x="1474893" y="421706"/>
                  </a:lnTo>
                  <a:lnTo>
                    <a:pt x="1501123" y="460601"/>
                  </a:lnTo>
                  <a:lnTo>
                    <a:pt x="1524948" y="501164"/>
                  </a:lnTo>
                  <a:lnTo>
                    <a:pt x="1546267" y="543292"/>
                  </a:lnTo>
                  <a:lnTo>
                    <a:pt x="1643970" y="497723"/>
                  </a:lnTo>
                  <a:lnTo>
                    <a:pt x="1622173" y="454312"/>
                  </a:lnTo>
                  <a:lnTo>
                    <a:pt x="1598046" y="412341"/>
                  </a:lnTo>
                  <a:lnTo>
                    <a:pt x="1571674" y="371895"/>
                  </a:lnTo>
                  <a:lnTo>
                    <a:pt x="1543142" y="333059"/>
                  </a:lnTo>
                  <a:lnTo>
                    <a:pt x="1512536" y="295917"/>
                  </a:lnTo>
                  <a:lnTo>
                    <a:pt x="1479939" y="260555"/>
                  </a:lnTo>
                  <a:lnTo>
                    <a:pt x="1445438" y="227058"/>
                  </a:lnTo>
                  <a:lnTo>
                    <a:pt x="1409117" y="195511"/>
                  </a:lnTo>
                  <a:lnTo>
                    <a:pt x="1371062" y="165999"/>
                  </a:lnTo>
                  <a:lnTo>
                    <a:pt x="1331357" y="138607"/>
                  </a:lnTo>
                  <a:lnTo>
                    <a:pt x="1290088" y="113419"/>
                  </a:lnTo>
                  <a:lnTo>
                    <a:pt x="1279572" y="107787"/>
                  </a:lnTo>
                  <a:close/>
                </a:path>
                <a:path w="1724659" h="1724659">
                  <a:moveTo>
                    <a:pt x="178340" y="1181314"/>
                  </a:moveTo>
                  <a:lnTo>
                    <a:pt x="80636" y="1226884"/>
                  </a:lnTo>
                  <a:lnTo>
                    <a:pt x="102434" y="1270295"/>
                  </a:lnTo>
                  <a:lnTo>
                    <a:pt x="126563" y="1312268"/>
                  </a:lnTo>
                  <a:lnTo>
                    <a:pt x="152936" y="1352715"/>
                  </a:lnTo>
                  <a:lnTo>
                    <a:pt x="181469" y="1391553"/>
                  </a:lnTo>
                  <a:lnTo>
                    <a:pt x="212077" y="1428695"/>
                  </a:lnTo>
                  <a:lnTo>
                    <a:pt x="244674" y="1464058"/>
                  </a:lnTo>
                  <a:lnTo>
                    <a:pt x="279176" y="1497556"/>
                  </a:lnTo>
                  <a:lnTo>
                    <a:pt x="315497" y="1529104"/>
                  </a:lnTo>
                  <a:lnTo>
                    <a:pt x="353553" y="1558616"/>
                  </a:lnTo>
                  <a:lnTo>
                    <a:pt x="393258" y="1586009"/>
                  </a:lnTo>
                  <a:lnTo>
                    <a:pt x="434528" y="1611196"/>
                  </a:lnTo>
                  <a:lnTo>
                    <a:pt x="477277" y="1634093"/>
                  </a:lnTo>
                  <a:lnTo>
                    <a:pt x="521419" y="1654615"/>
                  </a:lnTo>
                  <a:lnTo>
                    <a:pt x="566871" y="1672677"/>
                  </a:lnTo>
                  <a:lnTo>
                    <a:pt x="613547" y="1688193"/>
                  </a:lnTo>
                  <a:lnTo>
                    <a:pt x="661362" y="1701079"/>
                  </a:lnTo>
                  <a:lnTo>
                    <a:pt x="710230" y="1711249"/>
                  </a:lnTo>
                  <a:lnTo>
                    <a:pt x="760068" y="1718619"/>
                  </a:lnTo>
                  <a:lnTo>
                    <a:pt x="810789" y="1723103"/>
                  </a:lnTo>
                  <a:lnTo>
                    <a:pt x="862308" y="1724617"/>
                  </a:lnTo>
                  <a:lnTo>
                    <a:pt x="913828" y="1723103"/>
                  </a:lnTo>
                  <a:lnTo>
                    <a:pt x="964549" y="1718619"/>
                  </a:lnTo>
                  <a:lnTo>
                    <a:pt x="1014386" y="1711249"/>
                  </a:lnTo>
                  <a:lnTo>
                    <a:pt x="1063255" y="1701079"/>
                  </a:lnTo>
                  <a:lnTo>
                    <a:pt x="1111069" y="1688193"/>
                  </a:lnTo>
                  <a:lnTo>
                    <a:pt x="1157745" y="1672677"/>
                  </a:lnTo>
                  <a:lnTo>
                    <a:pt x="1203197" y="1654615"/>
                  </a:lnTo>
                  <a:lnTo>
                    <a:pt x="1247339" y="1634093"/>
                  </a:lnTo>
                  <a:lnTo>
                    <a:pt x="1279570" y="1616830"/>
                  </a:lnTo>
                  <a:lnTo>
                    <a:pt x="862308" y="1616830"/>
                  </a:lnTo>
                  <a:lnTo>
                    <a:pt x="812262" y="1615196"/>
                  </a:lnTo>
                  <a:lnTo>
                    <a:pt x="763089" y="1610364"/>
                  </a:lnTo>
                  <a:lnTo>
                    <a:pt x="714891" y="1602435"/>
                  </a:lnTo>
                  <a:lnTo>
                    <a:pt x="667770" y="1591511"/>
                  </a:lnTo>
                  <a:lnTo>
                    <a:pt x="621828" y="1577694"/>
                  </a:lnTo>
                  <a:lnTo>
                    <a:pt x="577168" y="1561087"/>
                  </a:lnTo>
                  <a:lnTo>
                    <a:pt x="533891" y="1541792"/>
                  </a:lnTo>
                  <a:lnTo>
                    <a:pt x="492099" y="1519910"/>
                  </a:lnTo>
                  <a:lnTo>
                    <a:pt x="451895" y="1495544"/>
                  </a:lnTo>
                  <a:lnTo>
                    <a:pt x="413381" y="1468796"/>
                  </a:lnTo>
                  <a:lnTo>
                    <a:pt x="376658" y="1439769"/>
                  </a:lnTo>
                  <a:lnTo>
                    <a:pt x="341829" y="1408563"/>
                  </a:lnTo>
                  <a:lnTo>
                    <a:pt x="308996" y="1375282"/>
                  </a:lnTo>
                  <a:lnTo>
                    <a:pt x="278261" y="1340027"/>
                  </a:lnTo>
                  <a:lnTo>
                    <a:pt x="249725" y="1302901"/>
                  </a:lnTo>
                  <a:lnTo>
                    <a:pt x="223492" y="1264005"/>
                  </a:lnTo>
                  <a:lnTo>
                    <a:pt x="199663" y="1223442"/>
                  </a:lnTo>
                  <a:lnTo>
                    <a:pt x="178340" y="1181314"/>
                  </a:lnTo>
                  <a:close/>
                </a:path>
                <a:path w="1724659" h="1724659">
                  <a:moveTo>
                    <a:pt x="1546267" y="1181314"/>
                  </a:moveTo>
                  <a:lnTo>
                    <a:pt x="1524948" y="1223442"/>
                  </a:lnTo>
                  <a:lnTo>
                    <a:pt x="1501123" y="1264005"/>
                  </a:lnTo>
                  <a:lnTo>
                    <a:pt x="1474893" y="1302901"/>
                  </a:lnTo>
                  <a:lnTo>
                    <a:pt x="1446361" y="1340027"/>
                  </a:lnTo>
                  <a:lnTo>
                    <a:pt x="1415627" y="1375282"/>
                  </a:lnTo>
                  <a:lnTo>
                    <a:pt x="1382796" y="1408563"/>
                  </a:lnTo>
                  <a:lnTo>
                    <a:pt x="1347968" y="1439769"/>
                  </a:lnTo>
                  <a:lnTo>
                    <a:pt x="1311246" y="1468796"/>
                  </a:lnTo>
                  <a:lnTo>
                    <a:pt x="1272732" y="1495544"/>
                  </a:lnTo>
                  <a:lnTo>
                    <a:pt x="1232528" y="1519910"/>
                  </a:lnTo>
                  <a:lnTo>
                    <a:pt x="1190735" y="1541792"/>
                  </a:lnTo>
                  <a:lnTo>
                    <a:pt x="1147458" y="1561087"/>
                  </a:lnTo>
                  <a:lnTo>
                    <a:pt x="1102796" y="1577694"/>
                  </a:lnTo>
                  <a:lnTo>
                    <a:pt x="1056853" y="1591511"/>
                  </a:lnTo>
                  <a:lnTo>
                    <a:pt x="1009731" y="1602435"/>
                  </a:lnTo>
                  <a:lnTo>
                    <a:pt x="961531" y="1610364"/>
                  </a:lnTo>
                  <a:lnTo>
                    <a:pt x="912356" y="1615196"/>
                  </a:lnTo>
                  <a:lnTo>
                    <a:pt x="862308" y="1616830"/>
                  </a:lnTo>
                  <a:lnTo>
                    <a:pt x="1279570" y="1616830"/>
                  </a:lnTo>
                  <a:lnTo>
                    <a:pt x="1331357" y="1586009"/>
                  </a:lnTo>
                  <a:lnTo>
                    <a:pt x="1371062" y="1558616"/>
                  </a:lnTo>
                  <a:lnTo>
                    <a:pt x="1409117" y="1529104"/>
                  </a:lnTo>
                  <a:lnTo>
                    <a:pt x="1445438" y="1497556"/>
                  </a:lnTo>
                  <a:lnTo>
                    <a:pt x="1479939" y="1464058"/>
                  </a:lnTo>
                  <a:lnTo>
                    <a:pt x="1512536" y="1428695"/>
                  </a:lnTo>
                  <a:lnTo>
                    <a:pt x="1543142" y="1391553"/>
                  </a:lnTo>
                  <a:lnTo>
                    <a:pt x="1571674" y="1352715"/>
                  </a:lnTo>
                  <a:lnTo>
                    <a:pt x="1598046" y="1312268"/>
                  </a:lnTo>
                  <a:lnTo>
                    <a:pt x="1622173" y="1270295"/>
                  </a:lnTo>
                  <a:lnTo>
                    <a:pt x="1643970" y="1226884"/>
                  </a:lnTo>
                  <a:lnTo>
                    <a:pt x="1546267" y="1181314"/>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24" name="object 24">
            <a:extLst>
              <a:ext uri="{FF2B5EF4-FFF2-40B4-BE49-F238E27FC236}">
                <a16:creationId xmlns:a16="http://schemas.microsoft.com/office/drawing/2014/main" id="{5C857A03-C431-54B1-DC2D-A80753E26FC8}"/>
              </a:ext>
            </a:extLst>
          </p:cNvPr>
          <p:cNvSpPr txBox="1">
            <a:spLocks noGrp="1"/>
          </p:cNvSpPr>
          <p:nvPr>
            <p:ph type="title"/>
          </p:nvPr>
        </p:nvSpPr>
        <p:spPr>
          <a:xfrm>
            <a:off x="1139097" y="3133376"/>
            <a:ext cx="1929130" cy="2035810"/>
          </a:xfrm>
          <a:prstGeom prst="rect">
            <a:avLst/>
          </a:prstGeom>
        </p:spPr>
        <p:txBody>
          <a:bodyPr vert="horz" wrap="square" lIns="0" tIns="11430" rIns="0" bIns="0" rtlCol="0" anchor="t">
            <a:spAutoFit/>
          </a:bodyPr>
          <a:lstStyle/>
          <a:p>
            <a:pPr marL="12700">
              <a:lnSpc>
                <a:spcPct val="100000"/>
              </a:lnSpc>
              <a:spcBef>
                <a:spcPts val="90"/>
              </a:spcBef>
            </a:pPr>
            <a:r>
              <a:rPr lang="en-GB" sz="13200" spc="-25" noProof="0" dirty="0">
                <a:solidFill>
                  <a:schemeClr val="bg1"/>
                </a:solidFill>
              </a:rPr>
              <a:t>2</a:t>
            </a:r>
          </a:p>
        </p:txBody>
      </p:sp>
      <p:sp>
        <p:nvSpPr>
          <p:cNvPr id="26" name="object 25">
            <a:extLst>
              <a:ext uri="{FF2B5EF4-FFF2-40B4-BE49-F238E27FC236}">
                <a16:creationId xmlns:a16="http://schemas.microsoft.com/office/drawing/2014/main" id="{3D032F98-3E69-C96E-4E45-3FBEF61BEF8A}"/>
              </a:ext>
            </a:extLst>
          </p:cNvPr>
          <p:cNvSpPr txBox="1"/>
          <p:nvPr/>
        </p:nvSpPr>
        <p:spPr>
          <a:xfrm>
            <a:off x="1159640" y="6007979"/>
            <a:ext cx="9556486" cy="1267014"/>
          </a:xfrm>
          <a:prstGeom prst="rect">
            <a:avLst/>
          </a:prstGeom>
        </p:spPr>
        <p:txBody>
          <a:bodyPr vert="horz" wrap="square" lIns="0" tIns="81280" rIns="0" bIns="0" rtlCol="0" anchor="t">
            <a:spAutoFit/>
          </a:bodyPr>
          <a:lstStyle/>
          <a:p>
            <a:pPr marL="12700">
              <a:spcBef>
                <a:spcPts val="640"/>
              </a:spcBef>
            </a:pPr>
            <a:r>
              <a:rPr lang="en-GB" sz="4400" b="1" noProof="0" dirty="0">
                <a:solidFill>
                  <a:schemeClr val="bg1"/>
                </a:solidFill>
                <a:latin typeface="Brave Sans Bold"/>
              </a:rPr>
              <a:t>April 2025</a:t>
            </a:r>
          </a:p>
          <a:p>
            <a:pPr marL="12700">
              <a:spcBef>
                <a:spcPts val="640"/>
              </a:spcBef>
            </a:pPr>
            <a:r>
              <a:rPr lang="en-GB" sz="2800" noProof="0" dirty="0">
                <a:solidFill>
                  <a:schemeClr val="bg1"/>
                </a:solidFill>
                <a:latin typeface="Brave Sans Bold"/>
                <a:cs typeface="Brave Sans Bold"/>
              </a:rPr>
              <a:t>Year-to-date (YTD) performance</a:t>
            </a:r>
          </a:p>
        </p:txBody>
      </p:sp>
    </p:spTree>
    <p:extLst>
      <p:ext uri="{BB962C8B-B14F-4D97-AF65-F5344CB8AC3E}">
        <p14:creationId xmlns:p14="http://schemas.microsoft.com/office/powerpoint/2010/main" val="35657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2A7AA-CAAE-DF07-ADD0-DA422FCD7545}"/>
            </a:ext>
          </a:extLst>
        </p:cNvPr>
        <p:cNvGrpSpPr/>
        <p:nvPr/>
      </p:nvGrpSpPr>
      <p:grpSpPr>
        <a:xfrm>
          <a:off x="0" y="0"/>
          <a:ext cx="0" cy="0"/>
          <a:chOff x="0" y="0"/>
          <a:chExt cx="0" cy="0"/>
        </a:xfrm>
      </p:grpSpPr>
      <p:sp>
        <p:nvSpPr>
          <p:cNvPr id="102" name="object 102">
            <a:extLst>
              <a:ext uri="{FF2B5EF4-FFF2-40B4-BE49-F238E27FC236}">
                <a16:creationId xmlns:a16="http://schemas.microsoft.com/office/drawing/2014/main" id="{EAD49A8E-7399-BEE7-D946-28E8ED040DCE}"/>
              </a:ext>
            </a:extLst>
          </p:cNvPr>
          <p:cNvSpPr txBox="1">
            <a:spLocks noGrp="1"/>
          </p:cNvSpPr>
          <p:nvPr>
            <p:ph type="title"/>
          </p:nvPr>
        </p:nvSpPr>
        <p:spPr>
          <a:xfrm>
            <a:off x="265120" y="268256"/>
            <a:ext cx="10495915" cy="686116"/>
          </a:xfrm>
          <a:prstGeom prst="rect">
            <a:avLst/>
          </a:prstGeom>
        </p:spPr>
        <p:txBody>
          <a:bodyPr vert="horz" wrap="square" lIns="0" tIns="69880" rIns="0" bIns="0" rtlCol="0" anchor="t">
            <a:spAutoFit/>
          </a:bodyPr>
          <a:lstStyle/>
          <a:p>
            <a:pPr marL="12700">
              <a:spcBef>
                <a:spcPts val="105"/>
              </a:spcBef>
            </a:pPr>
            <a:r>
              <a:rPr lang="en-GB" spc="-20" noProof="0" dirty="0">
                <a:solidFill>
                  <a:srgbClr val="DC0037"/>
                </a:solidFill>
              </a:rPr>
              <a:t>YTD | April 2025</a:t>
            </a:r>
            <a:endParaRPr lang="en-GB" b="0" spc="-20" noProof="0" dirty="0">
              <a:solidFill>
                <a:srgbClr val="DC0037"/>
              </a:solidFill>
              <a:latin typeface="Brave Sans"/>
              <a:cs typeface="Brave Sans"/>
            </a:endParaRPr>
          </a:p>
        </p:txBody>
      </p:sp>
      <p:sp>
        <p:nvSpPr>
          <p:cNvPr id="2" name="object 126">
            <a:extLst>
              <a:ext uri="{FF2B5EF4-FFF2-40B4-BE49-F238E27FC236}">
                <a16:creationId xmlns:a16="http://schemas.microsoft.com/office/drawing/2014/main" id="{BFB217FF-CE87-AC58-02F6-8B88AE70A183}"/>
              </a:ext>
            </a:extLst>
          </p:cNvPr>
          <p:cNvSpPr/>
          <p:nvPr/>
        </p:nvSpPr>
        <p:spPr>
          <a:xfrm>
            <a:off x="9910851" y="1078426"/>
            <a:ext cx="547370" cy="9426896"/>
          </a:xfrm>
          <a:custGeom>
            <a:avLst/>
            <a:gdLst/>
            <a:ahLst/>
            <a:cxnLst/>
            <a:rect l="l" t="t" r="r" b="b"/>
            <a:pathLst>
              <a:path h="7588884">
                <a:moveTo>
                  <a:pt x="0" y="7588795"/>
                </a:moveTo>
                <a:lnTo>
                  <a:pt x="0" y="0"/>
                </a:lnTo>
              </a:path>
            </a:pathLst>
          </a:custGeom>
          <a:ln w="5235">
            <a:solidFill>
              <a:srgbClr val="DB1437"/>
            </a:solidFill>
          </a:ln>
        </p:spPr>
        <p:txBody>
          <a:bodyPr wrap="square" lIns="0" tIns="0" rIns="0" bIns="0" rtlCol="0"/>
          <a:lstStyle/>
          <a:p>
            <a:pPr algn="l" rtl="0"/>
            <a:endParaRPr lang="en-GB" noProof="0" dirty="0"/>
          </a:p>
        </p:txBody>
      </p:sp>
      <p:sp>
        <p:nvSpPr>
          <p:cNvPr id="7" name="TextBox 6">
            <a:extLst>
              <a:ext uri="{FF2B5EF4-FFF2-40B4-BE49-F238E27FC236}">
                <a16:creationId xmlns:a16="http://schemas.microsoft.com/office/drawing/2014/main" id="{ECD41AF5-13CB-F926-AFCD-4C2F11DB9874}"/>
              </a:ext>
            </a:extLst>
          </p:cNvPr>
          <p:cNvSpPr txBox="1"/>
          <p:nvPr/>
        </p:nvSpPr>
        <p:spPr>
          <a:xfrm>
            <a:off x="280372" y="1550540"/>
            <a:ext cx="9540467" cy="8089394"/>
          </a:xfrm>
          <a:prstGeom prst="rect">
            <a:avLst/>
          </a:prstGeom>
          <a:noFill/>
        </p:spPr>
        <p:txBody>
          <a:bodyPr wrap="square">
            <a:spAutoFit/>
          </a:bodyPr>
          <a:lstStyle/>
          <a:p>
            <a:r>
              <a:rPr lang="en-GB" sz="1400" noProof="0" dirty="0">
                <a:solidFill>
                  <a:schemeClr val="tx1"/>
                </a:solidFill>
                <a:latin typeface="Brave Sans" panose="020B0504020101010102" pitchFamily="34" charset="0"/>
                <a:cs typeface="Brave Sans" panose="020B0504020101010102" pitchFamily="34" charset="0"/>
              </a:rPr>
              <a:t>YTD figures remain in positive territory, though signs of deceleration continue to emerge. Card spending recorded a modest 4% increase in April YTD 2025 compared to the same period in 2024, while transaction volumes rose by 8% (graph 8). Despite these year-on-year gains, the growth pace has slowed. Notably, the average transaction value (ATV) has settled at a 3% decline, reinforcing earlier insights that consumers are tightening their spending per transaction – potentially by purchasing fewer items or capitalising only during promotional periods. Encouragingly, card spending growth still outpaces the current inflation rate of 2.8%, suggesting a measure of resilience in consumer behaviour. </a:t>
            </a:r>
          </a:p>
          <a:p>
            <a:endParaRPr lang="en-GB" sz="1400" noProof="0" dirty="0">
              <a:solidFill>
                <a:schemeClr val="tx1"/>
              </a:solidFill>
              <a:latin typeface="Brave Sans" panose="020B0504020101010102" pitchFamily="34" charset="0"/>
              <a:cs typeface="Brave Sans" panose="020B0504020101010102" pitchFamily="34" charset="0"/>
            </a:endParaRPr>
          </a:p>
          <a:p>
            <a:pPr marL="12700">
              <a:spcBef>
                <a:spcPts val="105"/>
              </a:spcBef>
            </a:pPr>
            <a:r>
              <a:rPr lang="en-GB" sz="1400" spc="-20" noProof="0" dirty="0">
                <a:solidFill>
                  <a:srgbClr val="DC0037"/>
                </a:solidFill>
                <a:latin typeface="Brave Sans"/>
                <a:ea typeface="+mj-ea"/>
                <a:cs typeface="Brave Sans"/>
              </a:rPr>
              <a:t>Top spending categories reflect seasonal and concerning </a:t>
            </a:r>
            <a:r>
              <a:rPr lang="en-GB" sz="1400" spc="-20" dirty="0">
                <a:solidFill>
                  <a:srgbClr val="DC0037"/>
                </a:solidFill>
                <a:latin typeface="Brave Sans"/>
                <a:ea typeface="+mj-ea"/>
                <a:cs typeface="Brave Sans"/>
              </a:rPr>
              <a:t>t</a:t>
            </a:r>
            <a:r>
              <a:rPr lang="en-GB" sz="1400" spc="-20" noProof="0" dirty="0">
                <a:solidFill>
                  <a:srgbClr val="DC0037"/>
                </a:solidFill>
                <a:latin typeface="Brave Sans"/>
                <a:ea typeface="+mj-ea"/>
                <a:cs typeface="Brave Sans"/>
              </a:rPr>
              <a:t>rends</a:t>
            </a:r>
          </a:p>
          <a:p>
            <a:endParaRPr lang="en-GB" sz="1400" noProof="0" dirty="0">
              <a:solidFill>
                <a:schemeClr val="tx1"/>
              </a:solidFill>
              <a:latin typeface="Brave Sans" panose="020B0504020101010102" pitchFamily="34" charset="0"/>
              <a:cs typeface="Brave Sans" panose="020B0504020101010102" pitchFamily="34" charset="0"/>
            </a:endParaRPr>
          </a:p>
          <a:p>
            <a:r>
              <a:rPr lang="en-GB" sz="1400" noProof="0" dirty="0">
                <a:solidFill>
                  <a:schemeClr val="tx1"/>
                </a:solidFill>
                <a:latin typeface="Brave Sans" panose="020B0504020101010102" pitchFamily="34" charset="0"/>
                <a:cs typeface="Brave Sans" panose="020B0504020101010102" pitchFamily="34" charset="0"/>
              </a:rPr>
              <a:t>Leading spending categories YTD continued to align with seasonal drivers, such as back-to-school promotions. A standout trend is the strong performance of the warehousing and storage </a:t>
            </a:r>
            <a:r>
              <a:rPr lang="en-GB" sz="1400" dirty="0">
                <a:solidFill>
                  <a:schemeClr val="tx1"/>
                </a:solidFill>
                <a:latin typeface="Brave Sans" panose="020B0504020101010102" pitchFamily="34" charset="0"/>
                <a:cs typeface="Brave Sans" panose="020B0504020101010102" pitchFamily="34" charset="0"/>
              </a:rPr>
              <a:t>category</a:t>
            </a:r>
            <a:r>
              <a:rPr lang="en-GB" sz="1400" noProof="0" dirty="0">
                <a:solidFill>
                  <a:schemeClr val="tx1"/>
                </a:solidFill>
                <a:latin typeface="Brave Sans" panose="020B0504020101010102" pitchFamily="34" charset="0"/>
                <a:cs typeface="Brave Sans" panose="020B0504020101010102" pitchFamily="34" charset="0"/>
              </a:rPr>
              <a:t>, which has held the top spot for a second consecutive month, marking it as a category worth monitoring. </a:t>
            </a:r>
            <a:r>
              <a:rPr lang="en-US" sz="1400" dirty="0">
                <a:solidFill>
                  <a:schemeClr val="tx1"/>
                </a:solidFill>
                <a:latin typeface="Brave Sans" panose="020B0504020101010102" pitchFamily="34" charset="0"/>
                <a:cs typeface="Brave Sans" panose="020B0504020101010102" pitchFamily="34" charset="0"/>
              </a:rPr>
              <a:t>Although this category is performing adequately, its impact remains minimal, contributing just 0.07% to the overall market share</a:t>
            </a:r>
            <a:r>
              <a:rPr lang="en-US" sz="1400" noProof="0" dirty="0">
                <a:solidFill>
                  <a:schemeClr val="tx1"/>
                </a:solidFill>
                <a:latin typeface="Brave Sans" panose="020B0504020101010102" pitchFamily="34" charset="0"/>
                <a:cs typeface="Brave Sans" panose="020B0504020101010102" pitchFamily="34" charset="0"/>
              </a:rPr>
              <a:t>. </a:t>
            </a:r>
            <a:r>
              <a:rPr lang="en-GB" sz="1400" noProof="0" dirty="0">
                <a:solidFill>
                  <a:schemeClr val="tx1"/>
                </a:solidFill>
                <a:latin typeface="Brave Sans" panose="020B0504020101010102" pitchFamily="34" charset="0"/>
                <a:cs typeface="Brave Sans" panose="020B0504020101010102" pitchFamily="34" charset="0"/>
              </a:rPr>
              <a:t>Another consistent presence in the top five is gambling, raising red flags. As noted in previous analyses, this trend may signal deeper financial pressures, with some consumers possibly turning to gambling to supplement their income. Alternatively, the sustained growth could stem from increased accessibility through online platforms.</a:t>
            </a:r>
          </a:p>
          <a:p>
            <a:endParaRPr lang="en-GB" sz="1400" noProof="0" dirty="0">
              <a:solidFill>
                <a:schemeClr val="tx1"/>
              </a:solidFill>
              <a:latin typeface="Brave Sans" panose="020B0504020101010102" pitchFamily="34" charset="0"/>
              <a:cs typeface="Brave Sans" panose="020B0504020101010102" pitchFamily="34" charset="0"/>
            </a:endParaRPr>
          </a:p>
          <a:p>
            <a:pPr marL="12700">
              <a:spcBef>
                <a:spcPts val="105"/>
              </a:spcBef>
            </a:pPr>
            <a:r>
              <a:rPr lang="en-GB" sz="1400" spc="-20" noProof="0" dirty="0">
                <a:solidFill>
                  <a:srgbClr val="DC0037"/>
                </a:solidFill>
                <a:latin typeface="Brave Sans"/>
                <a:ea typeface="+mj-ea"/>
                <a:cs typeface="Brave Sans"/>
              </a:rPr>
              <a:t>Digital channels drive growth, especially in food and gambling**</a:t>
            </a:r>
          </a:p>
          <a:p>
            <a:endParaRPr lang="en-GB" sz="1400" noProof="0" dirty="0">
              <a:solidFill>
                <a:schemeClr val="tx1"/>
              </a:solidFill>
              <a:latin typeface="Brave Sans" panose="020B0504020101010102" pitchFamily="34" charset="0"/>
              <a:cs typeface="Brave Sans" panose="020B0504020101010102" pitchFamily="34" charset="0"/>
            </a:endParaRPr>
          </a:p>
          <a:p>
            <a:r>
              <a:rPr lang="en-GB" sz="1400" dirty="0">
                <a:solidFill>
                  <a:schemeClr val="tx1"/>
                </a:solidFill>
                <a:latin typeface="Brave Sans" panose="020B0504020101010102" pitchFamily="34" charset="0"/>
                <a:cs typeface="Brave Sans" panose="020B0504020101010102" pitchFamily="34" charset="0"/>
              </a:rPr>
              <a:t>Online transactions</a:t>
            </a:r>
            <a:r>
              <a:rPr lang="en-GB" sz="1400" noProof="0" dirty="0">
                <a:solidFill>
                  <a:schemeClr val="tx1"/>
                </a:solidFill>
                <a:latin typeface="Brave Sans" panose="020B0504020101010102" pitchFamily="34" charset="0"/>
                <a:cs typeface="Brave Sans" panose="020B0504020101010102" pitchFamily="34" charset="0"/>
              </a:rPr>
              <a:t> continues to outpace in-store transactions. Online spending in the food category has shown particularly robust growth, surging 46% YTD April – up from 33% over the same period last year. Its share of total online spend also expanded from 17% to 21%. Meanwhile, in-store food spending declined by 1% to 2%, although it continues to account for the majority (48%) of total card-based expenditure in the category. </a:t>
            </a:r>
            <a:r>
              <a:rPr lang="en-US" sz="1400" noProof="0" dirty="0">
                <a:solidFill>
                  <a:schemeClr val="tx1"/>
                </a:solidFill>
                <a:latin typeface="Brave Sans" panose="020B0504020101010102" pitchFamily="34" charset="0"/>
                <a:cs typeface="Brave Sans" panose="020B0504020101010102" pitchFamily="34" charset="0"/>
              </a:rPr>
              <a:t>Online gambling continues to be a significant growth category. Although its growth has decelerated, it remains on an upward trajectory, with a modest rise in transaction volume, underscoring both its enduring expansion and the serious social concerns it may pose.</a:t>
            </a:r>
          </a:p>
          <a:p>
            <a:endParaRPr lang="en-GB" sz="1400" noProof="0" dirty="0">
              <a:solidFill>
                <a:schemeClr val="tx1"/>
              </a:solidFill>
              <a:latin typeface="Brave Sans" panose="020B0504020101010102" pitchFamily="34" charset="0"/>
              <a:cs typeface="Brave Sans" panose="020B0504020101010102" pitchFamily="34" charset="0"/>
            </a:endParaRPr>
          </a:p>
          <a:p>
            <a:r>
              <a:rPr lang="en-GB" sz="1400" spc="-20" noProof="0" dirty="0">
                <a:solidFill>
                  <a:srgbClr val="DC0037"/>
                </a:solidFill>
                <a:latin typeface="Brave Sans"/>
                <a:ea typeface="+mj-ea"/>
                <a:cs typeface="Brave Sans"/>
              </a:rPr>
              <a:t>Gradual recovery amid cautious optimism</a:t>
            </a:r>
          </a:p>
          <a:p>
            <a:endParaRPr lang="en-GB" sz="1400" noProof="0" dirty="0">
              <a:solidFill>
                <a:schemeClr val="tx1"/>
              </a:solidFill>
              <a:latin typeface="Brave Sans" panose="020B0504020101010102" pitchFamily="34" charset="0"/>
              <a:cs typeface="Brave Sans" panose="020B0504020101010102" pitchFamily="34" charset="0"/>
            </a:endParaRPr>
          </a:p>
          <a:p>
            <a:r>
              <a:rPr lang="en-GB" sz="1400" noProof="0" dirty="0">
                <a:solidFill>
                  <a:schemeClr val="tx1"/>
                </a:solidFill>
                <a:latin typeface="Brave Sans" panose="020B0504020101010102" pitchFamily="34" charset="0"/>
                <a:cs typeface="Brave Sans" panose="020B0504020101010102" pitchFamily="34" charset="0"/>
              </a:rPr>
              <a:t>According to </a:t>
            </a:r>
            <a:r>
              <a:rPr lang="en-GB" sz="1400" dirty="0">
                <a:solidFill>
                  <a:schemeClr val="tx1"/>
                </a:solidFill>
                <a:latin typeface="Brave Sans" panose="020B0504020101010102" pitchFamily="34" charset="0"/>
                <a:cs typeface="Brave Sans" panose="020B0504020101010102" pitchFamily="34" charset="0"/>
              </a:rPr>
              <a:t>the Absa R</a:t>
            </a:r>
            <a:r>
              <a:rPr lang="en-GB" sz="1400" noProof="0" dirty="0">
                <a:solidFill>
                  <a:schemeClr val="tx1"/>
                </a:solidFill>
                <a:latin typeface="Brave Sans" panose="020B0504020101010102" pitchFamily="34" charset="0"/>
                <a:cs typeface="Brave Sans" panose="020B0504020101010102" pitchFamily="34" charset="0"/>
              </a:rPr>
              <a:t>esearch team, real wage improvements are becoming evident. Additionally, they anticipate a temporary boost from upcoming withdrawals under the two-pot retirement system. Monetary policy is also expected to offer support, with the South African Reserve Bank (SARB) projected to implement a further 25-basis point interest rate cuts by July, lowering the repo rate to 7%. However, despite these supportive elements, a rebound in consumer sentiment remains elusive. Confidence has taken a notable dip, with the Bureau for Economic Research (BER) reporting a fall in the Consumer Confidence Index</a:t>
            </a:r>
            <a:r>
              <a:rPr lang="en-GB" sz="1400" dirty="0">
                <a:solidFill>
                  <a:schemeClr val="tx1"/>
                </a:solidFill>
                <a:latin typeface="Brave Sans" panose="020B0504020101010102" pitchFamily="34" charset="0"/>
                <a:cs typeface="Brave Sans" panose="020B0504020101010102" pitchFamily="34" charset="0"/>
              </a:rPr>
              <a:t> by 5 points to 40 in Q2</a:t>
            </a:r>
            <a:r>
              <a:rPr lang="en-GB" sz="1400" noProof="0" dirty="0">
                <a:solidFill>
                  <a:schemeClr val="tx1"/>
                </a:solidFill>
                <a:latin typeface="Brave Sans" panose="020B0504020101010102" pitchFamily="34" charset="0"/>
                <a:cs typeface="Brave Sans" panose="020B0504020101010102" pitchFamily="34" charset="0"/>
              </a:rPr>
              <a:t>. The cautious consumer outlook tempers expectations for spending recovery. Accordingly, household consumption is forecast to grow by 1.7% in 2025, reflecting modest optimism amid ongoing economic uncertainty.</a:t>
            </a:r>
          </a:p>
          <a:p>
            <a:endParaRPr lang="en-GB" sz="1400" noProof="0" dirty="0">
              <a:solidFill>
                <a:schemeClr val="tx1"/>
              </a:solidFill>
              <a:latin typeface="Brave Sans" panose="020B0504020101010102" pitchFamily="34" charset="0"/>
              <a:cs typeface="Brave Sans" panose="020B0504020101010102" pitchFamily="34" charset="0"/>
            </a:endParaRPr>
          </a:p>
        </p:txBody>
      </p:sp>
      <p:sp>
        <p:nvSpPr>
          <p:cNvPr id="11" name="object 127">
            <a:extLst>
              <a:ext uri="{FF2B5EF4-FFF2-40B4-BE49-F238E27FC236}">
                <a16:creationId xmlns:a16="http://schemas.microsoft.com/office/drawing/2014/main" id="{88E17EE0-31D4-5487-0547-1363DD3378CE}"/>
              </a:ext>
            </a:extLst>
          </p:cNvPr>
          <p:cNvSpPr txBox="1"/>
          <p:nvPr/>
        </p:nvSpPr>
        <p:spPr>
          <a:xfrm>
            <a:off x="10761035" y="4220426"/>
            <a:ext cx="2047598" cy="275075"/>
          </a:xfrm>
          <a:prstGeom prst="rect">
            <a:avLst/>
          </a:prstGeom>
        </p:spPr>
        <p:txBody>
          <a:bodyPr vert="horz" wrap="square" lIns="0" tIns="15875" rIns="0" bIns="0" rtlCol="0" anchor="t">
            <a:spAutoFit/>
          </a:bodyPr>
          <a:lstStyle/>
          <a:p>
            <a:pPr marL="12700">
              <a:lnSpc>
                <a:spcPct val="100000"/>
              </a:lnSpc>
              <a:spcBef>
                <a:spcPts val="125"/>
              </a:spcBef>
            </a:pPr>
            <a:r>
              <a:rPr lang="en-GB" sz="800" b="1" noProof="0" dirty="0">
                <a:solidFill>
                  <a:srgbClr val="DB1437"/>
                </a:solidFill>
                <a:latin typeface="Brave Sans Bold"/>
                <a:cs typeface="Brave Sans Bold"/>
              </a:rPr>
              <a:t>Graph 3</a:t>
            </a:r>
          </a:p>
          <a:p>
            <a:pPr marL="12700">
              <a:lnSpc>
                <a:spcPct val="100000"/>
              </a:lnSpc>
              <a:spcBef>
                <a:spcPts val="125"/>
              </a:spcBef>
            </a:pPr>
            <a:r>
              <a:rPr lang="en-GB" sz="800" b="1" noProof="0" dirty="0">
                <a:solidFill>
                  <a:srgbClr val="DB1437"/>
                </a:solidFill>
                <a:latin typeface="Brave Sans Bold"/>
                <a:cs typeface="Brave Sans Bold"/>
              </a:rPr>
              <a:t>Source:</a:t>
            </a:r>
            <a:r>
              <a:rPr lang="en-GB" sz="800" b="1" spc="75" noProof="0" dirty="0">
                <a:solidFill>
                  <a:srgbClr val="DB1437"/>
                </a:solidFill>
                <a:latin typeface="Brave Sans Bold"/>
                <a:cs typeface="Brave Sans Bold"/>
              </a:rPr>
              <a:t> </a:t>
            </a:r>
            <a:r>
              <a:rPr lang="en-GB" sz="800" noProof="0" dirty="0">
                <a:solidFill>
                  <a:srgbClr val="DB1437"/>
                </a:solidFill>
                <a:latin typeface="Brave Sans"/>
                <a:cs typeface="Brave Sans"/>
              </a:rPr>
              <a:t>Absa’s</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Merchant</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Spend</a:t>
            </a:r>
            <a:r>
              <a:rPr lang="en-GB" sz="800" spc="45" noProof="0" dirty="0">
                <a:solidFill>
                  <a:srgbClr val="DB1437"/>
                </a:solidFill>
                <a:latin typeface="Brave Sans"/>
                <a:cs typeface="Brave Sans"/>
              </a:rPr>
              <a:t> </a:t>
            </a:r>
            <a:r>
              <a:rPr lang="en-GB" sz="800" spc="-10" noProof="0" dirty="0">
                <a:solidFill>
                  <a:srgbClr val="DB1437"/>
                </a:solidFill>
                <a:latin typeface="Brave Sans"/>
                <a:cs typeface="Brave Sans"/>
              </a:rPr>
              <a:t>Analytics</a:t>
            </a:r>
          </a:p>
        </p:txBody>
      </p:sp>
      <p:sp>
        <p:nvSpPr>
          <p:cNvPr id="6" name="object 102">
            <a:extLst>
              <a:ext uri="{FF2B5EF4-FFF2-40B4-BE49-F238E27FC236}">
                <a16:creationId xmlns:a16="http://schemas.microsoft.com/office/drawing/2014/main" id="{9203DB64-0152-A0CA-3287-EC07BD999515}"/>
              </a:ext>
            </a:extLst>
          </p:cNvPr>
          <p:cNvSpPr txBox="1">
            <a:spLocks/>
          </p:cNvSpPr>
          <p:nvPr/>
        </p:nvSpPr>
        <p:spPr>
          <a:xfrm>
            <a:off x="198387" y="1032509"/>
            <a:ext cx="10495915" cy="439894"/>
          </a:xfrm>
          <a:prstGeom prst="rect">
            <a:avLst/>
          </a:prstGeom>
        </p:spPr>
        <p:txBody>
          <a:bodyPr vert="horz" wrap="square" lIns="0" tIns="69880" rIns="0" bIns="0" rtlCol="0" anchor="t">
            <a:spAutoFit/>
          </a:bodyPr>
          <a:lstStyle>
            <a:lvl1pPr>
              <a:defRPr sz="3950" b="1" i="0">
                <a:solidFill>
                  <a:srgbClr val="DB1437"/>
                </a:solidFill>
                <a:latin typeface="Brave Sans Bold"/>
                <a:ea typeface="+mj-ea"/>
                <a:cs typeface="Brave Sans Bold"/>
              </a:defRPr>
            </a:lvl1pPr>
          </a:lstStyle>
          <a:p>
            <a:pPr marL="12700">
              <a:spcBef>
                <a:spcPts val="105"/>
              </a:spcBef>
            </a:pPr>
            <a:r>
              <a:rPr lang="en-GB" sz="2400" b="0" spc="-20" noProof="0" dirty="0">
                <a:solidFill>
                  <a:srgbClr val="DC0037"/>
                </a:solidFill>
                <a:latin typeface="Brave Sans"/>
                <a:cs typeface="Brave Sans"/>
              </a:rPr>
              <a:t>Consumer spending trends show slower growth and resilience </a:t>
            </a:r>
          </a:p>
        </p:txBody>
      </p:sp>
      <p:sp>
        <p:nvSpPr>
          <p:cNvPr id="17" name="object 127">
            <a:extLst>
              <a:ext uri="{FF2B5EF4-FFF2-40B4-BE49-F238E27FC236}">
                <a16:creationId xmlns:a16="http://schemas.microsoft.com/office/drawing/2014/main" id="{1F5926F2-D83D-600D-4A45-E4C3AD6DCBF7}"/>
              </a:ext>
            </a:extLst>
          </p:cNvPr>
          <p:cNvSpPr txBox="1"/>
          <p:nvPr/>
        </p:nvSpPr>
        <p:spPr>
          <a:xfrm>
            <a:off x="15266561" y="10525354"/>
            <a:ext cx="3417679" cy="275075"/>
          </a:xfrm>
          <a:prstGeom prst="rect">
            <a:avLst/>
          </a:prstGeom>
        </p:spPr>
        <p:txBody>
          <a:bodyPr vert="horz" wrap="square" lIns="0" tIns="15875" rIns="0" bIns="0" rtlCol="0" anchor="t">
            <a:spAutoFit/>
          </a:bodyPr>
          <a:lstStyle/>
          <a:p>
            <a:pPr marL="12700">
              <a:lnSpc>
                <a:spcPct val="100000"/>
              </a:lnSpc>
              <a:spcBef>
                <a:spcPts val="125"/>
              </a:spcBef>
            </a:pPr>
            <a:r>
              <a:rPr lang="en-GB" sz="800" b="1" noProof="0" dirty="0">
                <a:solidFill>
                  <a:srgbClr val="DB1437"/>
                </a:solidFill>
                <a:latin typeface="Brave Sans Bold"/>
                <a:cs typeface="Brave Sans Bold"/>
              </a:rPr>
              <a:t>Graph 5</a:t>
            </a:r>
          </a:p>
          <a:p>
            <a:pPr marL="12700">
              <a:lnSpc>
                <a:spcPct val="100000"/>
              </a:lnSpc>
              <a:spcBef>
                <a:spcPts val="125"/>
              </a:spcBef>
            </a:pPr>
            <a:r>
              <a:rPr lang="en-GB" sz="800" b="1" noProof="0" dirty="0">
                <a:solidFill>
                  <a:srgbClr val="DB1437"/>
                </a:solidFill>
                <a:latin typeface="Brave Sans Bold"/>
                <a:cs typeface="Brave Sans Bold"/>
              </a:rPr>
              <a:t>Source:</a:t>
            </a:r>
            <a:r>
              <a:rPr lang="en-GB" sz="800" b="1" spc="75" noProof="0" dirty="0">
                <a:solidFill>
                  <a:srgbClr val="DB1437"/>
                </a:solidFill>
                <a:latin typeface="Brave Sans Bold"/>
                <a:cs typeface="Brave Sans Bold"/>
              </a:rPr>
              <a:t> </a:t>
            </a:r>
            <a:r>
              <a:rPr lang="en-GB" sz="800" noProof="0" dirty="0">
                <a:solidFill>
                  <a:srgbClr val="DB1437"/>
                </a:solidFill>
                <a:latin typeface="Brave Sans"/>
                <a:cs typeface="Brave Sans"/>
              </a:rPr>
              <a:t>Absa’s</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Merchant</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Spend</a:t>
            </a:r>
            <a:r>
              <a:rPr lang="en-GB" sz="800" spc="45" noProof="0" dirty="0">
                <a:solidFill>
                  <a:srgbClr val="DB1437"/>
                </a:solidFill>
                <a:latin typeface="Brave Sans"/>
                <a:cs typeface="Brave Sans"/>
              </a:rPr>
              <a:t> </a:t>
            </a:r>
            <a:r>
              <a:rPr lang="en-GB" sz="800" spc="-10" noProof="0" dirty="0">
                <a:solidFill>
                  <a:srgbClr val="DB1437"/>
                </a:solidFill>
                <a:latin typeface="Brave Sans"/>
                <a:cs typeface="Brave Sans"/>
              </a:rPr>
              <a:t>Analytics</a:t>
            </a:r>
          </a:p>
        </p:txBody>
      </p:sp>
      <p:sp>
        <p:nvSpPr>
          <p:cNvPr id="3" name="Slide Number Placeholder 2">
            <a:extLst>
              <a:ext uri="{FF2B5EF4-FFF2-40B4-BE49-F238E27FC236}">
                <a16:creationId xmlns:a16="http://schemas.microsoft.com/office/drawing/2014/main" id="{36C37E7F-4186-9A39-9152-640694F8914F}"/>
              </a:ext>
            </a:extLst>
          </p:cNvPr>
          <p:cNvSpPr>
            <a:spLocks noGrp="1"/>
          </p:cNvSpPr>
          <p:nvPr>
            <p:ph type="sldNum" sz="quarter" idx="7"/>
          </p:nvPr>
        </p:nvSpPr>
        <p:spPr/>
        <p:txBody>
          <a:bodyPr/>
          <a:lstStyle/>
          <a:p>
            <a:fld id="{B6F15528-21DE-4FAA-801E-634DDDAF4B2B}" type="slidenum">
              <a:rPr lang="en-GB" noProof="0" smtClean="0"/>
              <a:t>8</a:t>
            </a:fld>
            <a:endParaRPr lang="en-GB" noProof="0" dirty="0"/>
          </a:p>
        </p:txBody>
      </p:sp>
      <p:sp>
        <p:nvSpPr>
          <p:cNvPr id="16" name="object 13">
            <a:extLst>
              <a:ext uri="{FF2B5EF4-FFF2-40B4-BE49-F238E27FC236}">
                <a16:creationId xmlns:a16="http://schemas.microsoft.com/office/drawing/2014/main" id="{3954B7B9-C3BE-7638-49B3-B7AF02D64FDF}"/>
              </a:ext>
            </a:extLst>
          </p:cNvPr>
          <p:cNvSpPr txBox="1">
            <a:spLocks/>
          </p:cNvSpPr>
          <p:nvPr/>
        </p:nvSpPr>
        <p:spPr>
          <a:xfrm>
            <a:off x="4345105" y="10636537"/>
            <a:ext cx="4570295" cy="196529"/>
          </a:xfrm>
          <a:prstGeom prst="rect">
            <a:avLst/>
          </a:prstGeom>
        </p:spPr>
        <p:txBody>
          <a:bodyPr vert="horz" wrap="square" lIns="0" tIns="6985" rIns="0" bIns="0" rtlCol="0">
            <a:spAutoFit/>
          </a:bodyPr>
          <a:lstStyle>
            <a:defPPr>
              <a:defRPr kern="0"/>
            </a:defPPr>
            <a:lvl1pPr>
              <a:defRPr sz="1150" b="0" i="0">
                <a:solidFill>
                  <a:srgbClr val="A09E9E"/>
                </a:solidFill>
                <a:latin typeface="Brave Sans"/>
                <a:cs typeface="Brave Sans"/>
              </a:defRPr>
            </a:lvl1pPr>
          </a:lstStyle>
          <a:p>
            <a:pPr marL="12700" marR="5080">
              <a:lnSpc>
                <a:spcPct val="120000"/>
              </a:lnSpc>
              <a:spcBef>
                <a:spcPts val="55"/>
              </a:spcBef>
            </a:pPr>
            <a:r>
              <a:rPr lang="en-GB" noProof="0" dirty="0">
                <a:latin typeface="Brave Sans" panose="020B0504020101010102" pitchFamily="34" charset="0"/>
                <a:cs typeface="Brave Sans" panose="020B0504020101010102" pitchFamily="34" charset="0"/>
              </a:rPr>
              <a:t>** Source: See heat map section, page </a:t>
            </a:r>
            <a:r>
              <a:rPr lang="en-GB" dirty="0">
                <a:latin typeface="Brave Sans" panose="020B0504020101010102" pitchFamily="34" charset="0"/>
                <a:cs typeface="Brave Sans" panose="020B0504020101010102" pitchFamily="34" charset="0"/>
              </a:rPr>
              <a:t>11 &amp; 12</a:t>
            </a:r>
            <a:r>
              <a:rPr lang="en-GB" noProof="0" dirty="0">
                <a:latin typeface="Brave Sans" panose="020B0504020101010102" pitchFamily="34" charset="0"/>
                <a:cs typeface="Brave Sans" panose="020B0504020101010102" pitchFamily="34" charset="0"/>
              </a:rPr>
              <a:t>, for detailed data.</a:t>
            </a:r>
            <a:endParaRPr lang="en-GB" spc="-10" noProof="0" dirty="0">
              <a:latin typeface="Brave Sans" panose="020B0504020101010102" pitchFamily="34" charset="0"/>
              <a:cs typeface="Brave Sans" panose="020B0504020101010102" pitchFamily="34" charset="0"/>
            </a:endParaRPr>
          </a:p>
        </p:txBody>
      </p:sp>
      <p:sp>
        <p:nvSpPr>
          <p:cNvPr id="4" name="object 13">
            <a:extLst>
              <a:ext uri="{FF2B5EF4-FFF2-40B4-BE49-F238E27FC236}">
                <a16:creationId xmlns:a16="http://schemas.microsoft.com/office/drawing/2014/main" id="{0F715644-C9E0-65A3-96D9-AE7A4E099361}"/>
              </a:ext>
            </a:extLst>
          </p:cNvPr>
          <p:cNvSpPr txBox="1">
            <a:spLocks noGrp="1"/>
          </p:cNvSpPr>
          <p:nvPr/>
        </p:nvSpPr>
        <p:spPr>
          <a:xfrm>
            <a:off x="213381" y="10636537"/>
            <a:ext cx="3715815" cy="421719"/>
          </a:xfrm>
          <a:prstGeom prst="rect">
            <a:avLst/>
          </a:prstGeom>
        </p:spPr>
        <p:txBody>
          <a:bodyPr vert="horz" wrap="square" lIns="0" tIns="6985" rIns="0" bIns="0" rtlCol="0">
            <a:spAutoFit/>
          </a:bodyPr>
          <a:lstStyle>
            <a:defPPr>
              <a:defRPr kern="0"/>
            </a:defPPr>
            <a:lvl1pPr>
              <a:defRPr sz="1150" b="0" i="0">
                <a:solidFill>
                  <a:srgbClr val="A09E9E"/>
                </a:solidFill>
                <a:latin typeface="Brave Sans"/>
                <a:cs typeface="Brave Sans"/>
              </a:defRPr>
            </a:lvl1pPr>
          </a:lstStyle>
          <a:p>
            <a:pPr marL="12700" marR="5080">
              <a:lnSpc>
                <a:spcPct val="120000"/>
              </a:lnSpc>
              <a:spcBef>
                <a:spcPts val="55"/>
              </a:spcBef>
            </a:pPr>
            <a:r>
              <a:rPr lang="en-GB" b="1" noProof="0" dirty="0">
                <a:latin typeface="Brave Sans Bold"/>
                <a:cs typeface="Brave Sans Bold"/>
              </a:rPr>
              <a:t>Absa’s</a:t>
            </a:r>
            <a:r>
              <a:rPr lang="en-GB" b="1" spc="-15" noProof="0" dirty="0">
                <a:latin typeface="Brave Sans Bold"/>
                <a:cs typeface="Brave Sans Bold"/>
              </a:rPr>
              <a:t> </a:t>
            </a:r>
            <a:r>
              <a:rPr lang="en-GB" b="1" noProof="0" dirty="0">
                <a:latin typeface="Brave Sans Bold"/>
                <a:cs typeface="Brave Sans Bold"/>
              </a:rPr>
              <a:t>Merchant</a:t>
            </a:r>
            <a:r>
              <a:rPr lang="en-GB" b="1" spc="-15" noProof="0" dirty="0">
                <a:latin typeface="Brave Sans Bold"/>
                <a:cs typeface="Brave Sans Bold"/>
              </a:rPr>
              <a:t> </a:t>
            </a:r>
            <a:r>
              <a:rPr lang="en-GB" b="1" noProof="0" dirty="0">
                <a:latin typeface="Brave Sans Bold"/>
                <a:cs typeface="Brave Sans Bold"/>
              </a:rPr>
              <a:t>Spend</a:t>
            </a:r>
            <a:r>
              <a:rPr lang="en-GB" b="1" spc="-30" noProof="0" dirty="0">
                <a:latin typeface="Brave Sans Bold"/>
                <a:cs typeface="Brave Sans Bold"/>
              </a:rPr>
              <a:t> </a:t>
            </a:r>
            <a:r>
              <a:rPr lang="en-GB" b="1" noProof="0" dirty="0">
                <a:latin typeface="Brave Sans Bold"/>
                <a:cs typeface="Brave Sans Bold"/>
              </a:rPr>
              <a:t>Analytics: April </a:t>
            </a:r>
            <a:r>
              <a:rPr lang="en-GB" spc="-20" noProof="0" dirty="0"/>
              <a:t>2025 </a:t>
            </a:r>
          </a:p>
          <a:p>
            <a:pPr marL="12700" marR="5080">
              <a:lnSpc>
                <a:spcPct val="120000"/>
              </a:lnSpc>
              <a:spcBef>
                <a:spcPts val="55"/>
              </a:spcBef>
            </a:pPr>
            <a:r>
              <a:rPr lang="en-GB" b="1" noProof="0" dirty="0"/>
              <a:t>Consumer</a:t>
            </a:r>
            <a:r>
              <a:rPr lang="en-GB" b="1" spc="-30" noProof="0" dirty="0"/>
              <a:t> Sector</a:t>
            </a:r>
            <a:endParaRPr lang="en-GB" b="1" spc="-10" noProof="0" dirty="0"/>
          </a:p>
        </p:txBody>
      </p:sp>
      <p:graphicFrame>
        <p:nvGraphicFramePr>
          <p:cNvPr id="8" name="Chart 7">
            <a:extLst>
              <a:ext uri="{FF2B5EF4-FFF2-40B4-BE49-F238E27FC236}">
                <a16:creationId xmlns:a16="http://schemas.microsoft.com/office/drawing/2014/main" id="{ECD171B0-FB11-95D7-D69E-4E419A9C2231}"/>
              </a:ext>
            </a:extLst>
          </p:cNvPr>
          <p:cNvGraphicFramePr>
            <a:graphicFrameLocks/>
          </p:cNvGraphicFramePr>
          <p:nvPr>
            <p:extLst>
              <p:ext uri="{D42A27DB-BD31-4B8C-83A1-F6EECF244321}">
                <p14:modId xmlns:p14="http://schemas.microsoft.com/office/powerpoint/2010/main" val="1886606469"/>
              </p:ext>
            </p:extLst>
          </p:nvPr>
        </p:nvGraphicFramePr>
        <p:xfrm>
          <a:off x="10761035" y="822307"/>
          <a:ext cx="7923205" cy="31988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5F671EA5-F681-6369-865C-071EE8830108}"/>
              </a:ext>
            </a:extLst>
          </p:cNvPr>
          <p:cNvGraphicFramePr>
            <a:graphicFrameLocks/>
          </p:cNvGraphicFramePr>
          <p:nvPr>
            <p:extLst>
              <p:ext uri="{D42A27DB-BD31-4B8C-83A1-F6EECF244321}">
                <p14:modId xmlns:p14="http://schemas.microsoft.com/office/powerpoint/2010/main" val="1176999151"/>
              </p:ext>
            </p:extLst>
          </p:nvPr>
        </p:nvGraphicFramePr>
        <p:xfrm>
          <a:off x="10043745" y="7696715"/>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B3408DCA-EBCE-4DAD-4486-A94A935E54B5}"/>
              </a:ext>
            </a:extLst>
          </p:cNvPr>
          <p:cNvGraphicFramePr>
            <a:graphicFrameLocks/>
          </p:cNvGraphicFramePr>
          <p:nvPr>
            <p:extLst>
              <p:ext uri="{D42A27DB-BD31-4B8C-83A1-F6EECF244321}">
                <p14:modId xmlns:p14="http://schemas.microsoft.com/office/powerpoint/2010/main" val="463516090"/>
              </p:ext>
            </p:extLst>
          </p:nvPr>
        </p:nvGraphicFramePr>
        <p:xfrm>
          <a:off x="14906011" y="7696715"/>
          <a:ext cx="4572000" cy="2736850"/>
        </p:xfrm>
        <a:graphic>
          <a:graphicData uri="http://schemas.openxmlformats.org/drawingml/2006/chart">
            <c:chart xmlns:c="http://schemas.openxmlformats.org/drawingml/2006/chart" xmlns:r="http://schemas.openxmlformats.org/officeDocument/2006/relationships" r:id="rId5"/>
          </a:graphicData>
        </a:graphic>
      </p:graphicFrame>
      <p:sp>
        <p:nvSpPr>
          <p:cNvPr id="19" name="object 127">
            <a:extLst>
              <a:ext uri="{FF2B5EF4-FFF2-40B4-BE49-F238E27FC236}">
                <a16:creationId xmlns:a16="http://schemas.microsoft.com/office/drawing/2014/main" id="{ECC185E4-F023-4E5A-491B-EB343D96A560}"/>
              </a:ext>
            </a:extLst>
          </p:cNvPr>
          <p:cNvSpPr txBox="1"/>
          <p:nvPr/>
        </p:nvSpPr>
        <p:spPr>
          <a:xfrm>
            <a:off x="10184536" y="10572633"/>
            <a:ext cx="2047598" cy="275075"/>
          </a:xfrm>
          <a:prstGeom prst="rect">
            <a:avLst/>
          </a:prstGeom>
        </p:spPr>
        <p:txBody>
          <a:bodyPr vert="horz" wrap="square" lIns="0" tIns="15875" rIns="0" bIns="0" rtlCol="0" anchor="t">
            <a:spAutoFit/>
          </a:bodyPr>
          <a:lstStyle/>
          <a:p>
            <a:pPr marL="12700">
              <a:lnSpc>
                <a:spcPct val="100000"/>
              </a:lnSpc>
              <a:spcBef>
                <a:spcPts val="125"/>
              </a:spcBef>
            </a:pPr>
            <a:r>
              <a:rPr lang="en-GB" sz="800" b="1" noProof="0" dirty="0">
                <a:solidFill>
                  <a:srgbClr val="DB1437"/>
                </a:solidFill>
                <a:latin typeface="Brave Sans Bold"/>
                <a:cs typeface="Brave Sans Bold"/>
              </a:rPr>
              <a:t>Graph 4</a:t>
            </a:r>
          </a:p>
          <a:p>
            <a:pPr marL="12700">
              <a:lnSpc>
                <a:spcPct val="100000"/>
              </a:lnSpc>
              <a:spcBef>
                <a:spcPts val="125"/>
              </a:spcBef>
            </a:pPr>
            <a:r>
              <a:rPr lang="en-GB" sz="800" b="1" noProof="0" dirty="0">
                <a:solidFill>
                  <a:srgbClr val="DB1437"/>
                </a:solidFill>
                <a:latin typeface="Brave Sans Bold"/>
                <a:cs typeface="Brave Sans Bold"/>
              </a:rPr>
              <a:t>Source:</a:t>
            </a:r>
            <a:r>
              <a:rPr lang="en-GB" sz="800" b="1" spc="75" noProof="0" dirty="0">
                <a:solidFill>
                  <a:srgbClr val="DB1437"/>
                </a:solidFill>
                <a:latin typeface="Brave Sans Bold"/>
                <a:cs typeface="Brave Sans Bold"/>
              </a:rPr>
              <a:t> </a:t>
            </a:r>
            <a:r>
              <a:rPr lang="en-GB" sz="800" noProof="0" dirty="0">
                <a:solidFill>
                  <a:srgbClr val="DB1437"/>
                </a:solidFill>
                <a:latin typeface="Brave Sans"/>
                <a:cs typeface="Brave Sans"/>
              </a:rPr>
              <a:t>Absa’s</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Merchant</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Spend</a:t>
            </a:r>
            <a:r>
              <a:rPr lang="en-GB" sz="800" spc="45" noProof="0" dirty="0">
                <a:solidFill>
                  <a:srgbClr val="DB1437"/>
                </a:solidFill>
                <a:latin typeface="Brave Sans"/>
                <a:cs typeface="Brave Sans"/>
              </a:rPr>
              <a:t> </a:t>
            </a:r>
            <a:r>
              <a:rPr lang="en-GB" sz="800" spc="-10" noProof="0" dirty="0">
                <a:solidFill>
                  <a:srgbClr val="DB1437"/>
                </a:solidFill>
                <a:latin typeface="Brave Sans"/>
                <a:cs typeface="Brave Sans"/>
              </a:rPr>
              <a:t>Analytics</a:t>
            </a:r>
          </a:p>
        </p:txBody>
      </p:sp>
      <p:graphicFrame>
        <p:nvGraphicFramePr>
          <p:cNvPr id="20" name="Table 19">
            <a:extLst>
              <a:ext uri="{FF2B5EF4-FFF2-40B4-BE49-F238E27FC236}">
                <a16:creationId xmlns:a16="http://schemas.microsoft.com/office/drawing/2014/main" id="{C712EAB1-58FC-9170-29D1-F67ACDD3F887}"/>
              </a:ext>
            </a:extLst>
          </p:cNvPr>
          <p:cNvGraphicFramePr>
            <a:graphicFrameLocks noGrp="1"/>
          </p:cNvGraphicFramePr>
          <p:nvPr>
            <p:extLst>
              <p:ext uri="{D42A27DB-BD31-4B8C-83A1-F6EECF244321}">
                <p14:modId xmlns:p14="http://schemas.microsoft.com/office/powerpoint/2010/main" val="2680022443"/>
              </p:ext>
            </p:extLst>
          </p:nvPr>
        </p:nvGraphicFramePr>
        <p:xfrm>
          <a:off x="10246688" y="5048377"/>
          <a:ext cx="9577039" cy="1537970"/>
        </p:xfrm>
        <a:graphic>
          <a:graphicData uri="http://schemas.openxmlformats.org/drawingml/2006/table">
            <a:tbl>
              <a:tblPr/>
              <a:tblGrid>
                <a:gridCol w="3037647">
                  <a:extLst>
                    <a:ext uri="{9D8B030D-6E8A-4147-A177-3AD203B41FA5}">
                      <a16:colId xmlns:a16="http://schemas.microsoft.com/office/drawing/2014/main" val="2486821067"/>
                    </a:ext>
                  </a:extLst>
                </a:gridCol>
                <a:gridCol w="1076081">
                  <a:extLst>
                    <a:ext uri="{9D8B030D-6E8A-4147-A177-3AD203B41FA5}">
                      <a16:colId xmlns:a16="http://schemas.microsoft.com/office/drawing/2014/main" val="3040553231"/>
                    </a:ext>
                  </a:extLst>
                </a:gridCol>
                <a:gridCol w="253998">
                  <a:extLst>
                    <a:ext uri="{9D8B030D-6E8A-4147-A177-3AD203B41FA5}">
                      <a16:colId xmlns:a16="http://schemas.microsoft.com/office/drawing/2014/main" val="3093995435"/>
                    </a:ext>
                  </a:extLst>
                </a:gridCol>
                <a:gridCol w="1022687">
                  <a:extLst>
                    <a:ext uri="{9D8B030D-6E8A-4147-A177-3AD203B41FA5}">
                      <a16:colId xmlns:a16="http://schemas.microsoft.com/office/drawing/2014/main" val="2827243469"/>
                    </a:ext>
                  </a:extLst>
                </a:gridCol>
                <a:gridCol w="40761">
                  <a:extLst>
                    <a:ext uri="{9D8B030D-6E8A-4147-A177-3AD203B41FA5}">
                      <a16:colId xmlns:a16="http://schemas.microsoft.com/office/drawing/2014/main" val="825182566"/>
                    </a:ext>
                  </a:extLst>
                </a:gridCol>
                <a:gridCol w="2774925">
                  <a:extLst>
                    <a:ext uri="{9D8B030D-6E8A-4147-A177-3AD203B41FA5}">
                      <a16:colId xmlns:a16="http://schemas.microsoft.com/office/drawing/2014/main" val="1695760767"/>
                    </a:ext>
                  </a:extLst>
                </a:gridCol>
                <a:gridCol w="1370940">
                  <a:extLst>
                    <a:ext uri="{9D8B030D-6E8A-4147-A177-3AD203B41FA5}">
                      <a16:colId xmlns:a16="http://schemas.microsoft.com/office/drawing/2014/main" val="209765398"/>
                    </a:ext>
                  </a:extLst>
                </a:gridCol>
              </a:tblGrid>
              <a:tr h="197907">
                <a:tc gridSpan="2">
                  <a:txBody>
                    <a:bodyPr/>
                    <a:lstStyle/>
                    <a:p>
                      <a:pPr algn="ct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Top 5 performing categories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endParaRPr lang="en-GB" sz="1400" b="1"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400" b="1"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400" b="1"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gridSpan="2">
                  <a:txBody>
                    <a:bodyPr/>
                    <a:lstStyle/>
                    <a:p>
                      <a:pPr algn="ctr"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Top 5 underperforming categories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279564885"/>
                  </a:ext>
                </a:extLst>
              </a:tr>
              <a:tr h="197907">
                <a:tc>
                  <a:txBody>
                    <a:bodyPr/>
                    <a:lstStyle/>
                    <a:p>
                      <a:pPr algn="l"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Card spending categories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April YTD'25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400" b="1"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400" b="1"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400" b="1"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Card spending categories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April YTD'25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9828520"/>
                  </a:ext>
                </a:extLst>
              </a:tr>
              <a:tr h="180755">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Warehousing and storage</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82%</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algn="l" fontAlgn="b"/>
                      <a:endParaRPr lang="en-GB" sz="14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4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4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Tourism</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D0D3"/>
                    </a:solidFill>
                  </a:tcPr>
                </a:tc>
                <a:extLst>
                  <a:ext uri="{0D108BD9-81ED-4DB2-BD59-A6C34878D82A}">
                    <a16:rowId xmlns:a16="http://schemas.microsoft.com/office/drawing/2014/main" val="1990174689"/>
                  </a:ext>
                </a:extLst>
              </a:tr>
              <a:tr h="136396">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Transportation</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C3E5CE"/>
                    </a:solidFill>
                  </a:tcPr>
                </a:tc>
                <a:tc>
                  <a:txBody>
                    <a:bodyPr/>
                    <a:lstStyle/>
                    <a:p>
                      <a:pPr algn="l" fontAlgn="b"/>
                      <a:endParaRPr lang="en-GB" sz="14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4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4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Commercial and industrial services</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C5C8"/>
                    </a:solidFill>
                  </a:tcPr>
                </a:tc>
                <a:extLst>
                  <a:ext uri="{0D108BD9-81ED-4DB2-BD59-A6C34878D82A}">
                    <a16:rowId xmlns:a16="http://schemas.microsoft.com/office/drawing/2014/main" val="4118476663"/>
                  </a:ext>
                </a:extLst>
              </a:tr>
              <a:tr h="191310">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Education</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DEF0E5"/>
                    </a:solidFill>
                  </a:tcPr>
                </a:tc>
                <a:tc>
                  <a:txBody>
                    <a:bodyPr/>
                    <a:lstStyle/>
                    <a:p>
                      <a:pPr algn="l" fontAlgn="b"/>
                      <a:endParaRPr lang="en-GB" sz="14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4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4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Digital print media</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9AAAC"/>
                    </a:solidFill>
                  </a:tcPr>
                </a:tc>
                <a:extLst>
                  <a:ext uri="{0D108BD9-81ED-4DB2-BD59-A6C34878D82A}">
                    <a16:rowId xmlns:a16="http://schemas.microsoft.com/office/drawing/2014/main" val="4144922518"/>
                  </a:ext>
                </a:extLst>
              </a:tr>
              <a:tr h="191310">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Government</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E0F1E7"/>
                    </a:solidFill>
                  </a:tcPr>
                </a:tc>
                <a:tc>
                  <a:txBody>
                    <a:bodyPr/>
                    <a:lstStyle/>
                    <a:p>
                      <a:pPr algn="l" fontAlgn="b"/>
                      <a:endParaRPr lang="en-GB" sz="14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4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4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Garages</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99A9C"/>
                    </a:solidFill>
                  </a:tcPr>
                </a:tc>
                <a:extLst>
                  <a:ext uri="{0D108BD9-81ED-4DB2-BD59-A6C34878D82A}">
                    <a16:rowId xmlns:a16="http://schemas.microsoft.com/office/drawing/2014/main" val="3608446950"/>
                  </a:ext>
                </a:extLst>
              </a:tr>
              <a:tr h="197907">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Gambling</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20%</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F2E9"/>
                    </a:solidFill>
                  </a:tcPr>
                </a:tc>
                <a:tc>
                  <a:txBody>
                    <a:bodyPr/>
                    <a:lstStyle/>
                    <a:p>
                      <a:pPr algn="l" fontAlgn="b"/>
                      <a:endParaRPr lang="en-GB" sz="14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14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a:noFill/>
                    </a:lnR>
                    <a:lnT>
                      <a:noFill/>
                    </a:lnT>
                    <a:lnB>
                      <a:noFill/>
                    </a:lnB>
                    <a:noFill/>
                  </a:tcPr>
                </a:tc>
                <a:tc>
                  <a:txBody>
                    <a:bodyPr/>
                    <a:lstStyle/>
                    <a:p>
                      <a:pPr algn="l" fontAlgn="b"/>
                      <a:endParaRPr lang="en-GB" sz="1400" b="0" i="0" u="none" strike="noStrike" noProof="0" dirty="0">
                        <a:solidFill>
                          <a:srgbClr val="000000"/>
                        </a:solidFill>
                        <a:effectLst/>
                        <a:latin typeface="Brave Sans" panose="020B0504020101010102" pitchFamily="34" charset="0"/>
                        <a:cs typeface="Brave Sans" panose="020B0504020101010102"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Books and newspaper</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-20%</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87508102"/>
                  </a:ext>
                </a:extLst>
              </a:tr>
            </a:tbl>
          </a:graphicData>
        </a:graphic>
      </p:graphicFrame>
      <p:sp>
        <p:nvSpPr>
          <p:cNvPr id="22" name="object 126">
            <a:extLst>
              <a:ext uri="{FF2B5EF4-FFF2-40B4-BE49-F238E27FC236}">
                <a16:creationId xmlns:a16="http://schemas.microsoft.com/office/drawing/2014/main" id="{665C76E8-3201-C4C3-AD96-A0BA0E2DFB25}"/>
              </a:ext>
            </a:extLst>
          </p:cNvPr>
          <p:cNvSpPr/>
          <p:nvPr/>
        </p:nvSpPr>
        <p:spPr>
          <a:xfrm rot="5400000">
            <a:off x="14350614" y="2563805"/>
            <a:ext cx="547370" cy="9426896"/>
          </a:xfrm>
          <a:custGeom>
            <a:avLst/>
            <a:gdLst/>
            <a:ahLst/>
            <a:cxnLst/>
            <a:rect l="l" t="t" r="r" b="b"/>
            <a:pathLst>
              <a:path h="7588884">
                <a:moveTo>
                  <a:pt x="0" y="7588795"/>
                </a:moveTo>
                <a:lnTo>
                  <a:pt x="0" y="0"/>
                </a:lnTo>
              </a:path>
            </a:pathLst>
          </a:custGeom>
          <a:ln w="5235">
            <a:solidFill>
              <a:srgbClr val="DB1437"/>
            </a:solidFill>
          </a:ln>
        </p:spPr>
        <p:txBody>
          <a:bodyPr wrap="square" lIns="0" tIns="0" rIns="0" bIns="0" rtlCol="0"/>
          <a:lstStyle/>
          <a:p>
            <a:pPr algn="l" rtl="0"/>
            <a:endParaRPr lang="en-GB" noProof="0" dirty="0"/>
          </a:p>
        </p:txBody>
      </p:sp>
      <p:sp>
        <p:nvSpPr>
          <p:cNvPr id="5" name="object 127">
            <a:extLst>
              <a:ext uri="{FF2B5EF4-FFF2-40B4-BE49-F238E27FC236}">
                <a16:creationId xmlns:a16="http://schemas.microsoft.com/office/drawing/2014/main" id="{777EE924-8753-AC7D-6364-5E150A703BE2}"/>
              </a:ext>
            </a:extLst>
          </p:cNvPr>
          <p:cNvSpPr txBox="1"/>
          <p:nvPr/>
        </p:nvSpPr>
        <p:spPr>
          <a:xfrm>
            <a:off x="15681217" y="6684729"/>
            <a:ext cx="3417679" cy="275075"/>
          </a:xfrm>
          <a:prstGeom prst="rect">
            <a:avLst/>
          </a:prstGeom>
        </p:spPr>
        <p:txBody>
          <a:bodyPr vert="horz" wrap="square" lIns="0" tIns="15875" rIns="0" bIns="0" rtlCol="0" anchor="t">
            <a:spAutoFit/>
          </a:bodyPr>
          <a:lstStyle/>
          <a:p>
            <a:pPr marL="12700">
              <a:lnSpc>
                <a:spcPct val="100000"/>
              </a:lnSpc>
              <a:spcBef>
                <a:spcPts val="125"/>
              </a:spcBef>
            </a:pPr>
            <a:r>
              <a:rPr lang="en-GB" sz="800" b="1" noProof="0" dirty="0">
                <a:solidFill>
                  <a:srgbClr val="DB1437"/>
                </a:solidFill>
                <a:latin typeface="Brave Sans Bold"/>
                <a:cs typeface="Brave Sans Bold"/>
              </a:rPr>
              <a:t>Table 6</a:t>
            </a:r>
          </a:p>
          <a:p>
            <a:pPr marL="12700">
              <a:lnSpc>
                <a:spcPct val="100000"/>
              </a:lnSpc>
              <a:spcBef>
                <a:spcPts val="125"/>
              </a:spcBef>
            </a:pPr>
            <a:r>
              <a:rPr lang="en-GB" sz="800" b="1" noProof="0" dirty="0">
                <a:solidFill>
                  <a:srgbClr val="DB1437"/>
                </a:solidFill>
                <a:latin typeface="Brave Sans Bold"/>
                <a:cs typeface="Brave Sans Bold"/>
              </a:rPr>
              <a:t>Source:</a:t>
            </a:r>
            <a:r>
              <a:rPr lang="en-GB" sz="800" b="1" spc="75" noProof="0" dirty="0">
                <a:solidFill>
                  <a:srgbClr val="DB1437"/>
                </a:solidFill>
                <a:latin typeface="Brave Sans Bold"/>
                <a:cs typeface="Brave Sans Bold"/>
              </a:rPr>
              <a:t> </a:t>
            </a:r>
            <a:r>
              <a:rPr lang="en-GB" sz="800" noProof="0" dirty="0">
                <a:solidFill>
                  <a:srgbClr val="DB1437"/>
                </a:solidFill>
                <a:latin typeface="Brave Sans"/>
                <a:cs typeface="Brave Sans"/>
              </a:rPr>
              <a:t>Absa’s</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Merchant</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Spend</a:t>
            </a:r>
            <a:r>
              <a:rPr lang="en-GB" sz="800" spc="45" noProof="0" dirty="0">
                <a:solidFill>
                  <a:srgbClr val="DB1437"/>
                </a:solidFill>
                <a:latin typeface="Brave Sans"/>
                <a:cs typeface="Brave Sans"/>
              </a:rPr>
              <a:t> </a:t>
            </a:r>
            <a:r>
              <a:rPr lang="en-GB" sz="800" spc="-10" noProof="0" dirty="0">
                <a:solidFill>
                  <a:srgbClr val="DB1437"/>
                </a:solidFill>
                <a:latin typeface="Brave Sans"/>
                <a:cs typeface="Brave Sans"/>
              </a:rPr>
              <a:t>Analytics</a:t>
            </a:r>
          </a:p>
        </p:txBody>
      </p:sp>
      <p:sp>
        <p:nvSpPr>
          <p:cNvPr id="9" name="object 127">
            <a:extLst>
              <a:ext uri="{FF2B5EF4-FFF2-40B4-BE49-F238E27FC236}">
                <a16:creationId xmlns:a16="http://schemas.microsoft.com/office/drawing/2014/main" id="{E1CD561E-3386-B733-BE13-9B44415DD585}"/>
              </a:ext>
            </a:extLst>
          </p:cNvPr>
          <p:cNvSpPr txBox="1"/>
          <p:nvPr/>
        </p:nvSpPr>
        <p:spPr>
          <a:xfrm>
            <a:off x="10268420" y="6669495"/>
            <a:ext cx="3417679" cy="275075"/>
          </a:xfrm>
          <a:prstGeom prst="rect">
            <a:avLst/>
          </a:prstGeom>
        </p:spPr>
        <p:txBody>
          <a:bodyPr vert="horz" wrap="square" lIns="0" tIns="15875" rIns="0" bIns="0" rtlCol="0" anchor="t">
            <a:spAutoFit/>
          </a:bodyPr>
          <a:lstStyle/>
          <a:p>
            <a:pPr marL="12700">
              <a:lnSpc>
                <a:spcPct val="100000"/>
              </a:lnSpc>
              <a:spcBef>
                <a:spcPts val="125"/>
              </a:spcBef>
            </a:pPr>
            <a:r>
              <a:rPr lang="en-GB" sz="800" b="1" noProof="0" dirty="0">
                <a:solidFill>
                  <a:srgbClr val="DB1437"/>
                </a:solidFill>
                <a:latin typeface="Brave Sans Bold"/>
                <a:cs typeface="Brave Sans Bold"/>
              </a:rPr>
              <a:t>Table 5</a:t>
            </a:r>
          </a:p>
          <a:p>
            <a:pPr marL="12700">
              <a:lnSpc>
                <a:spcPct val="100000"/>
              </a:lnSpc>
              <a:spcBef>
                <a:spcPts val="125"/>
              </a:spcBef>
            </a:pPr>
            <a:r>
              <a:rPr lang="en-GB" sz="800" b="1" noProof="0" dirty="0">
                <a:solidFill>
                  <a:srgbClr val="DB1437"/>
                </a:solidFill>
                <a:latin typeface="Brave Sans Bold"/>
                <a:cs typeface="Brave Sans Bold"/>
              </a:rPr>
              <a:t>Source:</a:t>
            </a:r>
            <a:r>
              <a:rPr lang="en-GB" sz="800" b="1" spc="75" noProof="0" dirty="0">
                <a:solidFill>
                  <a:srgbClr val="DB1437"/>
                </a:solidFill>
                <a:latin typeface="Brave Sans Bold"/>
                <a:cs typeface="Brave Sans Bold"/>
              </a:rPr>
              <a:t> </a:t>
            </a:r>
            <a:r>
              <a:rPr lang="en-GB" sz="800" noProof="0" dirty="0">
                <a:solidFill>
                  <a:srgbClr val="DB1437"/>
                </a:solidFill>
                <a:latin typeface="Brave Sans"/>
                <a:cs typeface="Brave Sans"/>
              </a:rPr>
              <a:t>Absa’s</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Merchant</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Spend</a:t>
            </a:r>
            <a:r>
              <a:rPr lang="en-GB" sz="800" spc="45" noProof="0" dirty="0">
                <a:solidFill>
                  <a:srgbClr val="DB1437"/>
                </a:solidFill>
                <a:latin typeface="Brave Sans"/>
                <a:cs typeface="Brave Sans"/>
              </a:rPr>
              <a:t> </a:t>
            </a:r>
            <a:r>
              <a:rPr lang="en-GB" sz="800" spc="-10" noProof="0" dirty="0">
                <a:solidFill>
                  <a:srgbClr val="DB1437"/>
                </a:solidFill>
                <a:latin typeface="Brave Sans"/>
                <a:cs typeface="Brave Sans"/>
              </a:rPr>
              <a:t>Analytics</a:t>
            </a:r>
          </a:p>
        </p:txBody>
      </p:sp>
    </p:spTree>
    <p:extLst>
      <p:ext uri="{BB962C8B-B14F-4D97-AF65-F5344CB8AC3E}">
        <p14:creationId xmlns:p14="http://schemas.microsoft.com/office/powerpoint/2010/main" val="2993270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2E714-1BD9-4021-B3AB-D468CE4A6458}"/>
            </a:ext>
          </a:extLst>
        </p:cNvPr>
        <p:cNvGrpSpPr/>
        <p:nvPr/>
      </p:nvGrpSpPr>
      <p:grpSpPr>
        <a:xfrm>
          <a:off x="0" y="0"/>
          <a:ext cx="0" cy="0"/>
          <a:chOff x="0" y="0"/>
          <a:chExt cx="0" cy="0"/>
        </a:xfrm>
      </p:grpSpPr>
      <p:sp>
        <p:nvSpPr>
          <p:cNvPr id="102" name="object 102">
            <a:extLst>
              <a:ext uri="{FF2B5EF4-FFF2-40B4-BE49-F238E27FC236}">
                <a16:creationId xmlns:a16="http://schemas.microsoft.com/office/drawing/2014/main" id="{F5EC2944-664B-771B-E517-16C98FEB0807}"/>
              </a:ext>
            </a:extLst>
          </p:cNvPr>
          <p:cNvSpPr txBox="1">
            <a:spLocks noGrp="1"/>
          </p:cNvSpPr>
          <p:nvPr>
            <p:ph type="title"/>
          </p:nvPr>
        </p:nvSpPr>
        <p:spPr>
          <a:xfrm>
            <a:off x="253630" y="255951"/>
            <a:ext cx="10495915" cy="678421"/>
          </a:xfrm>
          <a:prstGeom prst="rect">
            <a:avLst/>
          </a:prstGeom>
        </p:spPr>
        <p:txBody>
          <a:bodyPr vert="horz" wrap="square" lIns="0" tIns="69880" rIns="0" bIns="0" rtlCol="0" anchor="t">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lang="en-GB" spc="-20" noProof="0" dirty="0">
                <a:solidFill>
                  <a:srgbClr val="DC0037"/>
                </a:solidFill>
              </a:rPr>
              <a:t>April YTD 2025 | Card spending </a:t>
            </a:r>
            <a:endParaRPr lang="en-GB" b="0" spc="-20" noProof="0" dirty="0">
              <a:solidFill>
                <a:srgbClr val="DC0037"/>
              </a:solidFill>
              <a:highlight>
                <a:srgbClr val="FFFF00"/>
              </a:highlight>
              <a:latin typeface="Brave Sans"/>
              <a:cs typeface="Brave Sans"/>
            </a:endParaRPr>
          </a:p>
        </p:txBody>
      </p:sp>
      <p:sp>
        <p:nvSpPr>
          <p:cNvPr id="14" name="object 127">
            <a:extLst>
              <a:ext uri="{FF2B5EF4-FFF2-40B4-BE49-F238E27FC236}">
                <a16:creationId xmlns:a16="http://schemas.microsoft.com/office/drawing/2014/main" id="{083F6F00-DB24-1C23-8972-2D63EB3BEBB5}"/>
              </a:ext>
            </a:extLst>
          </p:cNvPr>
          <p:cNvSpPr txBox="1"/>
          <p:nvPr/>
        </p:nvSpPr>
        <p:spPr>
          <a:xfrm>
            <a:off x="417432" y="8900903"/>
            <a:ext cx="2047598" cy="275075"/>
          </a:xfrm>
          <a:prstGeom prst="rect">
            <a:avLst/>
          </a:prstGeom>
        </p:spPr>
        <p:txBody>
          <a:bodyPr vert="horz" wrap="square" lIns="0" tIns="15875" rIns="0" bIns="0" rtlCol="0" anchor="t">
            <a:spAutoFit/>
          </a:bodyPr>
          <a:lstStyle/>
          <a:p>
            <a:pPr marL="12700">
              <a:lnSpc>
                <a:spcPct val="100000"/>
              </a:lnSpc>
              <a:spcBef>
                <a:spcPts val="125"/>
              </a:spcBef>
            </a:pPr>
            <a:r>
              <a:rPr lang="en-GB" sz="800" b="1" noProof="0" dirty="0">
                <a:solidFill>
                  <a:srgbClr val="DB1437"/>
                </a:solidFill>
                <a:latin typeface="Brave Sans Bold"/>
                <a:cs typeface="Brave Sans Bold"/>
              </a:rPr>
              <a:t>Table 7</a:t>
            </a:r>
          </a:p>
          <a:p>
            <a:pPr marL="12700">
              <a:lnSpc>
                <a:spcPct val="100000"/>
              </a:lnSpc>
              <a:spcBef>
                <a:spcPts val="125"/>
              </a:spcBef>
            </a:pPr>
            <a:r>
              <a:rPr lang="en-GB" sz="800" b="1" noProof="0" dirty="0">
                <a:solidFill>
                  <a:srgbClr val="DB1437"/>
                </a:solidFill>
                <a:latin typeface="Brave Sans Bold"/>
                <a:cs typeface="Brave Sans Bold"/>
              </a:rPr>
              <a:t>Source:</a:t>
            </a:r>
            <a:r>
              <a:rPr lang="en-GB" sz="800" b="1" spc="75" noProof="0" dirty="0">
                <a:solidFill>
                  <a:srgbClr val="DB1437"/>
                </a:solidFill>
                <a:latin typeface="Brave Sans Bold"/>
                <a:cs typeface="Brave Sans Bold"/>
              </a:rPr>
              <a:t> </a:t>
            </a:r>
            <a:r>
              <a:rPr lang="en-GB" sz="800" noProof="0" dirty="0">
                <a:solidFill>
                  <a:srgbClr val="DB1437"/>
                </a:solidFill>
                <a:latin typeface="Brave Sans"/>
                <a:cs typeface="Brave Sans"/>
              </a:rPr>
              <a:t>Absa’s</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Merchant</a:t>
            </a:r>
            <a:r>
              <a:rPr lang="en-GB" sz="800" spc="75" noProof="0" dirty="0">
                <a:solidFill>
                  <a:srgbClr val="DB1437"/>
                </a:solidFill>
                <a:latin typeface="Brave Sans"/>
                <a:cs typeface="Brave Sans"/>
              </a:rPr>
              <a:t> </a:t>
            </a:r>
            <a:r>
              <a:rPr lang="en-GB" sz="800" noProof="0" dirty="0">
                <a:solidFill>
                  <a:srgbClr val="DB1437"/>
                </a:solidFill>
                <a:latin typeface="Brave Sans"/>
                <a:cs typeface="Brave Sans"/>
              </a:rPr>
              <a:t>Spend</a:t>
            </a:r>
            <a:r>
              <a:rPr lang="en-GB" sz="800" spc="45" noProof="0" dirty="0">
                <a:solidFill>
                  <a:srgbClr val="DB1437"/>
                </a:solidFill>
                <a:latin typeface="Brave Sans"/>
                <a:cs typeface="Brave Sans"/>
              </a:rPr>
              <a:t> </a:t>
            </a:r>
            <a:r>
              <a:rPr lang="en-GB" sz="800" spc="-10" noProof="0" dirty="0">
                <a:solidFill>
                  <a:srgbClr val="DB1437"/>
                </a:solidFill>
                <a:latin typeface="Brave Sans"/>
                <a:cs typeface="Brave Sans"/>
              </a:rPr>
              <a:t>Analytics</a:t>
            </a:r>
          </a:p>
        </p:txBody>
      </p:sp>
      <p:sp>
        <p:nvSpPr>
          <p:cNvPr id="4" name="Slide Number Placeholder 3">
            <a:extLst>
              <a:ext uri="{FF2B5EF4-FFF2-40B4-BE49-F238E27FC236}">
                <a16:creationId xmlns:a16="http://schemas.microsoft.com/office/drawing/2014/main" id="{52BE48F5-552D-A063-8824-2669741E67B2}"/>
              </a:ext>
            </a:extLst>
          </p:cNvPr>
          <p:cNvSpPr>
            <a:spLocks noGrp="1"/>
          </p:cNvSpPr>
          <p:nvPr>
            <p:ph type="sldNum" sz="quarter" idx="7"/>
          </p:nvPr>
        </p:nvSpPr>
        <p:spPr/>
        <p:txBody>
          <a:bodyPr/>
          <a:lstStyle/>
          <a:p>
            <a:fld id="{B6F15528-21DE-4FAA-801E-634DDDAF4B2B}" type="slidenum">
              <a:rPr lang="en-GB" noProof="0" smtClean="0"/>
              <a:t>9</a:t>
            </a:fld>
            <a:endParaRPr lang="en-GB" noProof="0" dirty="0"/>
          </a:p>
        </p:txBody>
      </p:sp>
      <p:sp>
        <p:nvSpPr>
          <p:cNvPr id="3" name="object 13">
            <a:extLst>
              <a:ext uri="{FF2B5EF4-FFF2-40B4-BE49-F238E27FC236}">
                <a16:creationId xmlns:a16="http://schemas.microsoft.com/office/drawing/2014/main" id="{E9C36946-C954-B768-1DB3-17817683306F}"/>
              </a:ext>
            </a:extLst>
          </p:cNvPr>
          <p:cNvSpPr txBox="1">
            <a:spLocks noGrp="1"/>
          </p:cNvSpPr>
          <p:nvPr/>
        </p:nvSpPr>
        <p:spPr>
          <a:xfrm>
            <a:off x="282756" y="10480625"/>
            <a:ext cx="3715815" cy="421719"/>
          </a:xfrm>
          <a:prstGeom prst="rect">
            <a:avLst/>
          </a:prstGeom>
        </p:spPr>
        <p:txBody>
          <a:bodyPr vert="horz" wrap="square" lIns="0" tIns="6985" rIns="0" bIns="0" rtlCol="0">
            <a:spAutoFit/>
          </a:bodyPr>
          <a:lstStyle>
            <a:defPPr>
              <a:defRPr kern="0"/>
            </a:defPPr>
            <a:lvl1pPr>
              <a:defRPr sz="1150" b="0" i="0">
                <a:solidFill>
                  <a:srgbClr val="A09E9E"/>
                </a:solidFill>
                <a:latin typeface="Brave Sans"/>
                <a:cs typeface="Brave Sans"/>
              </a:defRPr>
            </a:lvl1pPr>
          </a:lstStyle>
          <a:p>
            <a:pPr marL="12700" marR="5080">
              <a:lnSpc>
                <a:spcPct val="120000"/>
              </a:lnSpc>
              <a:spcBef>
                <a:spcPts val="55"/>
              </a:spcBef>
            </a:pPr>
            <a:r>
              <a:rPr lang="en-GB" b="1" noProof="0" dirty="0">
                <a:latin typeface="Brave Sans Bold"/>
                <a:cs typeface="Brave Sans Bold"/>
              </a:rPr>
              <a:t>Absa’s</a:t>
            </a:r>
            <a:r>
              <a:rPr lang="en-GB" b="1" spc="-15" noProof="0" dirty="0">
                <a:latin typeface="Brave Sans Bold"/>
                <a:cs typeface="Brave Sans Bold"/>
              </a:rPr>
              <a:t> </a:t>
            </a:r>
            <a:r>
              <a:rPr lang="en-GB" b="1" noProof="0" dirty="0">
                <a:latin typeface="Brave Sans Bold"/>
                <a:cs typeface="Brave Sans Bold"/>
              </a:rPr>
              <a:t>Merchant</a:t>
            </a:r>
            <a:r>
              <a:rPr lang="en-GB" b="1" spc="-15" noProof="0" dirty="0">
                <a:latin typeface="Brave Sans Bold"/>
                <a:cs typeface="Brave Sans Bold"/>
              </a:rPr>
              <a:t> </a:t>
            </a:r>
            <a:r>
              <a:rPr lang="en-GB" b="1" noProof="0" dirty="0">
                <a:latin typeface="Brave Sans Bold"/>
                <a:cs typeface="Brave Sans Bold"/>
              </a:rPr>
              <a:t>Spend</a:t>
            </a:r>
            <a:r>
              <a:rPr lang="en-GB" b="1" spc="-30" noProof="0" dirty="0">
                <a:latin typeface="Brave Sans Bold"/>
                <a:cs typeface="Brave Sans Bold"/>
              </a:rPr>
              <a:t> </a:t>
            </a:r>
            <a:r>
              <a:rPr lang="en-GB" b="1" noProof="0" dirty="0">
                <a:latin typeface="Brave Sans Bold"/>
                <a:cs typeface="Brave Sans Bold"/>
              </a:rPr>
              <a:t>Analytics: April </a:t>
            </a:r>
            <a:r>
              <a:rPr lang="en-GB" spc="-20" noProof="0" dirty="0"/>
              <a:t>2025 </a:t>
            </a:r>
          </a:p>
          <a:p>
            <a:pPr marL="12700" marR="5080">
              <a:lnSpc>
                <a:spcPct val="120000"/>
              </a:lnSpc>
              <a:spcBef>
                <a:spcPts val="55"/>
              </a:spcBef>
            </a:pPr>
            <a:r>
              <a:rPr lang="en-GB" b="1" noProof="0" dirty="0"/>
              <a:t>Consumer</a:t>
            </a:r>
            <a:r>
              <a:rPr lang="en-GB" b="1" spc="-30" noProof="0" dirty="0"/>
              <a:t> Sector</a:t>
            </a:r>
            <a:endParaRPr lang="en-GB" b="1" spc="-10" noProof="0" dirty="0"/>
          </a:p>
        </p:txBody>
      </p:sp>
      <p:graphicFrame>
        <p:nvGraphicFramePr>
          <p:cNvPr id="5" name="Table 4">
            <a:extLst>
              <a:ext uri="{FF2B5EF4-FFF2-40B4-BE49-F238E27FC236}">
                <a16:creationId xmlns:a16="http://schemas.microsoft.com/office/drawing/2014/main" id="{66825DB7-2E84-EA63-B443-20C04D2FB557}"/>
              </a:ext>
            </a:extLst>
          </p:cNvPr>
          <p:cNvGraphicFramePr>
            <a:graphicFrameLocks noGrp="1"/>
          </p:cNvGraphicFramePr>
          <p:nvPr>
            <p:extLst>
              <p:ext uri="{D42A27DB-BD31-4B8C-83A1-F6EECF244321}">
                <p14:modId xmlns:p14="http://schemas.microsoft.com/office/powerpoint/2010/main" val="4066741691"/>
              </p:ext>
            </p:extLst>
          </p:nvPr>
        </p:nvGraphicFramePr>
        <p:xfrm>
          <a:off x="417432" y="1666152"/>
          <a:ext cx="7827409" cy="6781576"/>
        </p:xfrm>
        <a:graphic>
          <a:graphicData uri="http://schemas.openxmlformats.org/drawingml/2006/table">
            <a:tbl>
              <a:tblPr/>
              <a:tblGrid>
                <a:gridCol w="3103291">
                  <a:extLst>
                    <a:ext uri="{9D8B030D-6E8A-4147-A177-3AD203B41FA5}">
                      <a16:colId xmlns:a16="http://schemas.microsoft.com/office/drawing/2014/main" val="2580619655"/>
                    </a:ext>
                  </a:extLst>
                </a:gridCol>
                <a:gridCol w="1166205">
                  <a:extLst>
                    <a:ext uri="{9D8B030D-6E8A-4147-A177-3AD203B41FA5}">
                      <a16:colId xmlns:a16="http://schemas.microsoft.com/office/drawing/2014/main" val="2299993983"/>
                    </a:ext>
                  </a:extLst>
                </a:gridCol>
                <a:gridCol w="1166205">
                  <a:extLst>
                    <a:ext uri="{9D8B030D-6E8A-4147-A177-3AD203B41FA5}">
                      <a16:colId xmlns:a16="http://schemas.microsoft.com/office/drawing/2014/main" val="2271120974"/>
                    </a:ext>
                  </a:extLst>
                </a:gridCol>
                <a:gridCol w="1166205">
                  <a:extLst>
                    <a:ext uri="{9D8B030D-6E8A-4147-A177-3AD203B41FA5}">
                      <a16:colId xmlns:a16="http://schemas.microsoft.com/office/drawing/2014/main" val="3320980541"/>
                    </a:ext>
                  </a:extLst>
                </a:gridCol>
                <a:gridCol w="1225503">
                  <a:extLst>
                    <a:ext uri="{9D8B030D-6E8A-4147-A177-3AD203B41FA5}">
                      <a16:colId xmlns:a16="http://schemas.microsoft.com/office/drawing/2014/main" val="4125997469"/>
                    </a:ext>
                  </a:extLst>
                </a:gridCol>
              </a:tblGrid>
              <a:tr h="393796">
                <a:tc>
                  <a:txBody>
                    <a:bodyPr/>
                    <a:lstStyle/>
                    <a:p>
                      <a:pPr algn="l"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Card spending categories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April YTD'22</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April YTD'23</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April YTD'24</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1" i="0" u="none" strike="noStrike" noProof="0" dirty="0">
                          <a:solidFill>
                            <a:srgbClr val="000000"/>
                          </a:solidFill>
                          <a:effectLst/>
                          <a:latin typeface="Brave Sans" panose="020B0504020101010102" pitchFamily="34" charset="0"/>
                          <a:cs typeface="Brave Sans" panose="020B0504020101010102" pitchFamily="34" charset="0"/>
                        </a:rPr>
                        <a:t>April YTD'25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8938646"/>
                  </a:ext>
                </a:extLst>
              </a:tr>
              <a:tr h="20025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Automotive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BE3E6"/>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1F4"/>
                    </a:solidFill>
                  </a:tcPr>
                </a:tc>
                <a:extLst>
                  <a:ext uri="{0D108BD9-81ED-4DB2-BD59-A6C34878D82A}">
                    <a16:rowId xmlns:a16="http://schemas.microsoft.com/office/drawing/2014/main" val="1604350912"/>
                  </a:ext>
                </a:extLst>
              </a:tr>
              <a:tr h="20025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Books and newspaper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FCF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17%</a:t>
                      </a:r>
                    </a:p>
                  </a:txBody>
                  <a:tcPr marL="6350" marR="6350" marT="6350" marB="0" anchor="b">
                    <a:lnL>
                      <a:noFill/>
                    </a:lnL>
                    <a:lnR>
                      <a:noFill/>
                    </a:lnR>
                    <a:lnT>
                      <a:noFill/>
                    </a:lnT>
                    <a:lnB>
                      <a:noFill/>
                    </a:lnB>
                    <a:solidFill>
                      <a:srgbClr val="FAFCF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BDEE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696B"/>
                    </a:solidFill>
                  </a:tcPr>
                </a:tc>
                <a:extLst>
                  <a:ext uri="{0D108BD9-81ED-4DB2-BD59-A6C34878D82A}">
                    <a16:rowId xmlns:a16="http://schemas.microsoft.com/office/drawing/2014/main" val="873761490"/>
                  </a:ext>
                </a:extLst>
              </a:tr>
              <a:tr h="20025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Building and hardware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CBC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BDDE0"/>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9A3A6"/>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DBDE"/>
                    </a:solidFill>
                  </a:tcPr>
                </a:tc>
                <a:extLst>
                  <a:ext uri="{0D108BD9-81ED-4DB2-BD59-A6C34878D82A}">
                    <a16:rowId xmlns:a16="http://schemas.microsoft.com/office/drawing/2014/main" val="952027541"/>
                  </a:ext>
                </a:extLst>
              </a:tr>
              <a:tr h="180340">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Business and professional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E0F1E7"/>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50%</a:t>
                      </a:r>
                    </a:p>
                  </a:txBody>
                  <a:tcPr marL="6350" marR="6350" marT="6350" marB="0" anchor="b">
                    <a:lnL>
                      <a:noFill/>
                    </a:lnL>
                    <a:lnR>
                      <a:noFill/>
                    </a:lnR>
                    <a:lnT>
                      <a:noFill/>
                    </a:lnT>
                    <a:lnB>
                      <a:noFill/>
                    </a:lnB>
                    <a:solidFill>
                      <a:srgbClr val="E4F3E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19%</a:t>
                      </a:r>
                    </a:p>
                  </a:txBody>
                  <a:tcPr marL="6350" marR="6350" marT="6350" marB="0" anchor="b">
                    <a:lnL>
                      <a:noFill/>
                    </a:lnL>
                    <a:lnR>
                      <a:noFill/>
                    </a:lnR>
                    <a:lnT>
                      <a:noFill/>
                    </a:lnT>
                    <a:lnB>
                      <a:noFill/>
                    </a:lnB>
                    <a:solidFill>
                      <a:srgbClr val="A8DAB7"/>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EBEE"/>
                    </a:solidFill>
                  </a:tcPr>
                </a:tc>
                <a:extLst>
                  <a:ext uri="{0D108BD9-81ED-4DB2-BD59-A6C34878D82A}">
                    <a16:rowId xmlns:a16="http://schemas.microsoft.com/office/drawing/2014/main" val="1456844267"/>
                  </a:ext>
                </a:extLst>
              </a:tr>
              <a:tr h="0">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Care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6FAFA"/>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FBE3E6"/>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18%</a:t>
                      </a:r>
                    </a:p>
                  </a:txBody>
                  <a:tcPr marL="6350" marR="6350" marT="6350" marB="0" anchor="b">
                    <a:lnL>
                      <a:noFill/>
                    </a:lnL>
                    <a:lnR>
                      <a:noFill/>
                    </a:lnR>
                    <a:lnT>
                      <a:noFill/>
                    </a:lnT>
                    <a:lnB>
                      <a:noFill/>
                    </a:lnB>
                    <a:solidFill>
                      <a:srgbClr val="B0DDB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CFCFF"/>
                    </a:solidFill>
                  </a:tcPr>
                </a:tc>
                <a:extLst>
                  <a:ext uri="{0D108BD9-81ED-4DB2-BD59-A6C34878D82A}">
                    <a16:rowId xmlns:a16="http://schemas.microsoft.com/office/drawing/2014/main" val="1940779073"/>
                  </a:ext>
                </a:extLst>
              </a:tr>
              <a:tr h="20025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Clothing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F8696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AB7B9"/>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EBEE"/>
                    </a:solidFill>
                  </a:tcPr>
                </a:tc>
                <a:extLst>
                  <a:ext uri="{0D108BD9-81ED-4DB2-BD59-A6C34878D82A}">
                    <a16:rowId xmlns:a16="http://schemas.microsoft.com/office/drawing/2014/main" val="3086601048"/>
                  </a:ext>
                </a:extLst>
              </a:tr>
              <a:tr h="17850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Commercial and industrial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7FAF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ABEC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DEF0E5"/>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C5C8"/>
                    </a:solidFill>
                  </a:tcPr>
                </a:tc>
                <a:extLst>
                  <a:ext uri="{0D108BD9-81ED-4DB2-BD59-A6C34878D82A}">
                    <a16:rowId xmlns:a16="http://schemas.microsoft.com/office/drawing/2014/main" val="1001870341"/>
                  </a:ext>
                </a:extLst>
              </a:tr>
              <a:tr h="20025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Digital print media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219%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115%</a:t>
                      </a:r>
                    </a:p>
                  </a:txBody>
                  <a:tcPr marL="6350" marR="6350" marT="6350" marB="0" anchor="b">
                    <a:lnL>
                      <a:noFill/>
                    </a:lnL>
                    <a:lnR>
                      <a:noFill/>
                    </a:lnR>
                    <a:lnT>
                      <a:noFill/>
                    </a:lnT>
                    <a:lnB>
                      <a:noFill/>
                    </a:lnB>
                    <a:solidFill>
                      <a:srgbClr val="B9E1C5"/>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24%</a:t>
                      </a:r>
                    </a:p>
                  </a:txBody>
                  <a:tcPr marL="6350" marR="6350" marT="6350" marB="0" anchor="b">
                    <a:lnL>
                      <a:noFill/>
                    </a:lnL>
                    <a:lnR>
                      <a:noFill/>
                    </a:lnR>
                    <a:lnT>
                      <a:noFill/>
                    </a:lnT>
                    <a:lnB>
                      <a:noFill/>
                    </a:lnB>
                    <a:solidFill>
                      <a:srgbClr val="82CB96"/>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9AAAC"/>
                    </a:solidFill>
                  </a:tcPr>
                </a:tc>
                <a:extLst>
                  <a:ext uri="{0D108BD9-81ED-4DB2-BD59-A6C34878D82A}">
                    <a16:rowId xmlns:a16="http://schemas.microsoft.com/office/drawing/2014/main" val="387186205"/>
                  </a:ext>
                </a:extLst>
              </a:tr>
              <a:tr h="20025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Domestic and cleaning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EFF7F4"/>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a:noFill/>
                    </a:lnR>
                    <a:lnT>
                      <a:noFill/>
                    </a:lnT>
                    <a:lnB>
                      <a:noFill/>
                    </a:lnB>
                    <a:solidFill>
                      <a:srgbClr val="FBDDE0"/>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ACBC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2F8F7"/>
                    </a:solidFill>
                  </a:tcPr>
                </a:tc>
                <a:extLst>
                  <a:ext uri="{0D108BD9-81ED-4DB2-BD59-A6C34878D82A}">
                    <a16:rowId xmlns:a16="http://schemas.microsoft.com/office/drawing/2014/main" val="699595491"/>
                  </a:ext>
                </a:extLst>
              </a:tr>
              <a:tr h="20025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Education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EFF7F4"/>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21%</a:t>
                      </a:r>
                    </a:p>
                  </a:txBody>
                  <a:tcPr marL="6350" marR="6350" marT="6350" marB="0" anchor="b">
                    <a:lnL>
                      <a:noFill/>
                    </a:lnL>
                    <a:lnR>
                      <a:noFill/>
                    </a:lnR>
                    <a:lnT>
                      <a:noFill/>
                    </a:lnT>
                    <a:lnB>
                      <a:noFill/>
                    </a:lnB>
                    <a:solidFill>
                      <a:srgbClr val="F8FBF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22%</a:t>
                      </a:r>
                    </a:p>
                  </a:txBody>
                  <a:tcPr marL="6350" marR="6350" marT="6350" marB="0" anchor="b">
                    <a:lnL>
                      <a:noFill/>
                    </a:lnL>
                    <a:lnR>
                      <a:noFill/>
                    </a:lnR>
                    <a:lnT>
                      <a:noFill/>
                    </a:lnT>
                    <a:lnB>
                      <a:noFill/>
                    </a:lnB>
                    <a:solidFill>
                      <a:srgbClr val="91D1A3"/>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DEF0E5"/>
                    </a:solidFill>
                  </a:tcPr>
                </a:tc>
                <a:extLst>
                  <a:ext uri="{0D108BD9-81ED-4DB2-BD59-A6C34878D82A}">
                    <a16:rowId xmlns:a16="http://schemas.microsoft.com/office/drawing/2014/main" val="1288006134"/>
                  </a:ext>
                </a:extLst>
              </a:tr>
              <a:tr h="20025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Electronic and computers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EBE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BD7DA"/>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AB7B9"/>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EBEE"/>
                    </a:solidFill>
                  </a:tcPr>
                </a:tc>
                <a:extLst>
                  <a:ext uri="{0D108BD9-81ED-4DB2-BD59-A6C34878D82A}">
                    <a16:rowId xmlns:a16="http://schemas.microsoft.com/office/drawing/2014/main" val="472316607"/>
                  </a:ext>
                </a:extLst>
              </a:tr>
              <a:tr h="20025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Food</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E6E9"/>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AD4D7"/>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EBEE"/>
                    </a:solidFill>
                  </a:tcPr>
                </a:tc>
                <a:extLst>
                  <a:ext uri="{0D108BD9-81ED-4DB2-BD59-A6C34878D82A}">
                    <a16:rowId xmlns:a16="http://schemas.microsoft.com/office/drawing/2014/main" val="1396395747"/>
                  </a:ext>
                </a:extLst>
              </a:tr>
              <a:tr h="20025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Funeral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38%</a:t>
                      </a:r>
                    </a:p>
                  </a:txBody>
                  <a:tcPr marL="6350" marR="6350" marT="6350" marB="0" anchor="b">
                    <a:lnL>
                      <a:noFill/>
                    </a:lnL>
                    <a:lnR>
                      <a:noFill/>
                    </a:lnR>
                    <a:lnT>
                      <a:noFill/>
                    </a:lnT>
                    <a:lnB>
                      <a:noFill/>
                    </a:lnB>
                    <a:solidFill>
                      <a:srgbClr val="ECF6F2"/>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a:noFill/>
                    </a:lnB>
                    <a:solidFill>
                      <a:srgbClr val="C7E7D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CFCFF"/>
                    </a:solidFill>
                  </a:tcPr>
                </a:tc>
                <a:extLst>
                  <a:ext uri="{0D108BD9-81ED-4DB2-BD59-A6C34878D82A}">
                    <a16:rowId xmlns:a16="http://schemas.microsoft.com/office/drawing/2014/main" val="664541757"/>
                  </a:ext>
                </a:extLst>
              </a:tr>
              <a:tr h="20025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Gambling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F1F4"/>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64%</a:t>
                      </a:r>
                    </a:p>
                  </a:txBody>
                  <a:tcPr marL="6350" marR="6350" marT="6350" marB="0" anchor="b">
                    <a:lnL>
                      <a:noFill/>
                    </a:lnL>
                    <a:lnR>
                      <a:noFill/>
                    </a:lnR>
                    <a:lnT>
                      <a:noFill/>
                    </a:lnT>
                    <a:lnB>
                      <a:noFill/>
                    </a:lnB>
                    <a:solidFill>
                      <a:srgbClr val="DBEFE3"/>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28%</a:t>
                      </a:r>
                    </a:p>
                  </a:txBody>
                  <a:tcPr marL="6350" marR="6350" marT="6350" marB="0" anchor="b">
                    <a:lnL>
                      <a:noFill/>
                    </a:lnL>
                    <a:lnR>
                      <a:noFill/>
                    </a:lnR>
                    <a:lnT>
                      <a:noFill/>
                    </a:lnT>
                    <a:lnB>
                      <a:noFill/>
                    </a:lnB>
                    <a:solidFill>
                      <a:srgbClr val="63BE7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E2F2E9"/>
                    </a:solidFill>
                  </a:tcPr>
                </a:tc>
                <a:extLst>
                  <a:ext uri="{0D108BD9-81ED-4DB2-BD59-A6C34878D82A}">
                    <a16:rowId xmlns:a16="http://schemas.microsoft.com/office/drawing/2014/main" val="1541432756"/>
                  </a:ext>
                </a:extLst>
              </a:tr>
              <a:tr h="20025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Games and gaming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50%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DFF1E6"/>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22%</a:t>
                      </a:r>
                    </a:p>
                  </a:txBody>
                  <a:tcPr marL="6350" marR="6350" marT="6350" marB="0" anchor="b">
                    <a:lnL>
                      <a:noFill/>
                    </a:lnL>
                    <a:lnR>
                      <a:noFill/>
                    </a:lnR>
                    <a:lnT>
                      <a:noFill/>
                    </a:lnT>
                    <a:lnB>
                      <a:noFill/>
                    </a:lnB>
                    <a:solidFill>
                      <a:srgbClr val="F7FAF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a:noFill/>
                    </a:lnL>
                    <a:lnR>
                      <a:noFill/>
                    </a:lnR>
                    <a:lnT>
                      <a:noFill/>
                    </a:lnT>
                    <a:lnB>
                      <a:noFill/>
                    </a:lnB>
                    <a:solidFill>
                      <a:srgbClr val="FAB7B9"/>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CFCFF"/>
                    </a:solidFill>
                  </a:tcPr>
                </a:tc>
                <a:extLst>
                  <a:ext uri="{0D108BD9-81ED-4DB2-BD59-A6C34878D82A}">
                    <a16:rowId xmlns:a16="http://schemas.microsoft.com/office/drawing/2014/main" val="1014181854"/>
                  </a:ext>
                </a:extLst>
              </a:tr>
              <a:tr h="20025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Garages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20%</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5FAF9"/>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FBEFF2"/>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0%</a:t>
                      </a:r>
                    </a:p>
                  </a:txBody>
                  <a:tcPr marL="6350" marR="6350" marT="6350" marB="0" anchor="b">
                    <a:lnL>
                      <a:noFill/>
                    </a:lnL>
                    <a:lnR>
                      <a:noFill/>
                    </a:lnR>
                    <a:lnT>
                      <a:noFill/>
                    </a:lnT>
                    <a:lnB>
                      <a:noFill/>
                    </a:lnB>
                    <a:solidFill>
                      <a:srgbClr val="F9ADB0"/>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99A9C"/>
                    </a:solidFill>
                  </a:tcPr>
                </a:tc>
                <a:extLst>
                  <a:ext uri="{0D108BD9-81ED-4DB2-BD59-A6C34878D82A}">
                    <a16:rowId xmlns:a16="http://schemas.microsoft.com/office/drawing/2014/main" val="3510636889"/>
                  </a:ext>
                </a:extLst>
              </a:tr>
              <a:tr h="20025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Government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C0C2"/>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21%</a:t>
                      </a:r>
                    </a:p>
                  </a:txBody>
                  <a:tcPr marL="6350" marR="6350" marT="6350" marB="0" anchor="b">
                    <a:lnL>
                      <a:noFill/>
                    </a:lnL>
                    <a:lnR>
                      <a:noFill/>
                    </a:lnR>
                    <a:lnT>
                      <a:noFill/>
                    </a:lnT>
                    <a:lnB>
                      <a:noFill/>
                    </a:lnB>
                    <a:solidFill>
                      <a:srgbClr val="F8FBF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16%</a:t>
                      </a:r>
                    </a:p>
                  </a:txBody>
                  <a:tcPr marL="6350" marR="6350" marT="6350" marB="0" anchor="b">
                    <a:lnL>
                      <a:noFill/>
                    </a:lnL>
                    <a:lnR>
                      <a:noFill/>
                    </a:lnR>
                    <a:lnT>
                      <a:noFill/>
                    </a:lnT>
                    <a:lnB>
                      <a:noFill/>
                    </a:lnB>
                    <a:solidFill>
                      <a:srgbClr val="BFE4C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E0F1E7"/>
                    </a:solidFill>
                  </a:tcPr>
                </a:tc>
                <a:extLst>
                  <a:ext uri="{0D108BD9-81ED-4DB2-BD59-A6C34878D82A}">
                    <a16:rowId xmlns:a16="http://schemas.microsoft.com/office/drawing/2014/main" val="3605449920"/>
                  </a:ext>
                </a:extLst>
              </a:tr>
              <a:tr h="20025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Health and beauty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D0D3"/>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FBEFF2"/>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F6F9"/>
                    </a:solidFill>
                  </a:tcPr>
                </a:tc>
                <a:extLst>
                  <a:ext uri="{0D108BD9-81ED-4DB2-BD59-A6C34878D82A}">
                    <a16:rowId xmlns:a16="http://schemas.microsoft.com/office/drawing/2014/main" val="1459938059"/>
                  </a:ext>
                </a:extLst>
              </a:tr>
              <a:tr h="20025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Health practitioner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D5D8"/>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AD1D3"/>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CFEAD8"/>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E0E3"/>
                    </a:solidFill>
                  </a:tcPr>
                </a:tc>
                <a:extLst>
                  <a:ext uri="{0D108BD9-81ED-4DB2-BD59-A6C34878D82A}">
                    <a16:rowId xmlns:a16="http://schemas.microsoft.com/office/drawing/2014/main" val="447451943"/>
                  </a:ext>
                </a:extLst>
              </a:tr>
              <a:tr h="20025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Home and garden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B5B7"/>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a:noFill/>
                    </a:lnB>
                    <a:solidFill>
                      <a:srgbClr val="FABEC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E6F3EC"/>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FCFE"/>
                    </a:solidFill>
                  </a:tcPr>
                </a:tc>
                <a:extLst>
                  <a:ext uri="{0D108BD9-81ED-4DB2-BD59-A6C34878D82A}">
                    <a16:rowId xmlns:a16="http://schemas.microsoft.com/office/drawing/2014/main" val="2733405722"/>
                  </a:ext>
                </a:extLst>
              </a:tr>
              <a:tr h="20025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Medical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EBEE"/>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10%</a:t>
                      </a:r>
                    </a:p>
                  </a:txBody>
                  <a:tcPr marL="6350" marR="6350" marT="6350" marB="0" anchor="b">
                    <a:lnL>
                      <a:noFill/>
                    </a:lnL>
                    <a:lnR>
                      <a:noFill/>
                    </a:lnR>
                    <a:lnT>
                      <a:noFill/>
                    </a:lnT>
                    <a:lnB>
                      <a:noFill/>
                    </a:lnB>
                    <a:solidFill>
                      <a:srgbClr val="EDF6F2"/>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8FBFC"/>
                    </a:solidFill>
                  </a:tcPr>
                </a:tc>
                <a:extLst>
                  <a:ext uri="{0D108BD9-81ED-4DB2-BD59-A6C34878D82A}">
                    <a16:rowId xmlns:a16="http://schemas.microsoft.com/office/drawing/2014/main" val="3662281466"/>
                  </a:ext>
                </a:extLst>
              </a:tr>
              <a:tr h="235900">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NGO – social and religious services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9AAAC"/>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19%</a:t>
                      </a:r>
                    </a:p>
                  </a:txBody>
                  <a:tcPr marL="6350" marR="6350" marT="6350" marB="0" anchor="b">
                    <a:lnL>
                      <a:noFill/>
                    </a:lnL>
                    <a:lnR>
                      <a:noFill/>
                    </a:lnR>
                    <a:lnT>
                      <a:noFill/>
                    </a:lnT>
                    <a:lnB>
                      <a:noFill/>
                    </a:lnB>
                    <a:solidFill>
                      <a:srgbClr val="F9FBF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a:noFill/>
                    </a:lnL>
                    <a:lnR>
                      <a:noFill/>
                    </a:lnR>
                    <a:lnT>
                      <a:noFill/>
                    </a:lnT>
                    <a:lnB>
                      <a:noFill/>
                    </a:lnB>
                    <a:solidFill>
                      <a:srgbClr val="FBDEE1"/>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2F8F7"/>
                    </a:solidFill>
                  </a:tcPr>
                </a:tc>
                <a:extLst>
                  <a:ext uri="{0D108BD9-81ED-4DB2-BD59-A6C34878D82A}">
                    <a16:rowId xmlns:a16="http://schemas.microsoft.com/office/drawing/2014/main" val="1508417022"/>
                  </a:ext>
                </a:extLst>
              </a:tr>
              <a:tr h="20025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Speciality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25%</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2F8F6"/>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a:noFill/>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CFCFF"/>
                    </a:solidFill>
                  </a:tcPr>
                </a:tc>
                <a:extLst>
                  <a:ext uri="{0D108BD9-81ED-4DB2-BD59-A6C34878D82A}">
                    <a16:rowId xmlns:a16="http://schemas.microsoft.com/office/drawing/2014/main" val="3077918449"/>
                  </a:ext>
                </a:extLst>
              </a:tr>
              <a:tr h="20025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Sports; outdoors and travel</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21%</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4F9F9"/>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242%</a:t>
                      </a:r>
                    </a:p>
                  </a:txBody>
                  <a:tcPr marL="6350" marR="6350" marT="6350" marB="0" anchor="b">
                    <a:lnL>
                      <a:noFill/>
                    </a:lnL>
                    <a:lnR>
                      <a:noFill/>
                    </a:lnR>
                    <a:lnT>
                      <a:noFill/>
                    </a:lnT>
                    <a:lnB>
                      <a:noFill/>
                    </a:lnB>
                    <a:solidFill>
                      <a:srgbClr val="63BE7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BE8E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BEBEE"/>
                    </a:solidFill>
                  </a:tcPr>
                </a:tc>
                <a:extLst>
                  <a:ext uri="{0D108BD9-81ED-4DB2-BD59-A6C34878D82A}">
                    <a16:rowId xmlns:a16="http://schemas.microsoft.com/office/drawing/2014/main" val="487028171"/>
                  </a:ext>
                </a:extLst>
              </a:tr>
              <a:tr h="20025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Stationery and office furniture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9%</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BF6F9"/>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15%</a:t>
                      </a:r>
                    </a:p>
                  </a:txBody>
                  <a:tcPr marL="6350" marR="6350" marT="6350" marB="0" anchor="b">
                    <a:lnL>
                      <a:noFill/>
                    </a:lnL>
                    <a:lnR>
                      <a:noFill/>
                    </a:lnR>
                    <a:lnT>
                      <a:noFill/>
                    </a:lnT>
                    <a:lnB>
                      <a:noFill/>
                    </a:lnB>
                    <a:solidFill>
                      <a:srgbClr val="FCFCFF"/>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12%</a:t>
                      </a:r>
                    </a:p>
                  </a:txBody>
                  <a:tcPr marL="6350" marR="6350" marT="6350" marB="0" anchor="b">
                    <a:lnL>
                      <a:noFill/>
                    </a:lnL>
                    <a:lnR>
                      <a:noFill/>
                    </a:lnR>
                    <a:lnT>
                      <a:noFill/>
                    </a:lnT>
                    <a:lnB>
                      <a:noFill/>
                    </a:lnB>
                    <a:solidFill>
                      <a:srgbClr val="DEF0E5"/>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FCFE"/>
                    </a:solidFill>
                  </a:tcPr>
                </a:tc>
                <a:extLst>
                  <a:ext uri="{0D108BD9-81ED-4DB2-BD59-A6C34878D82A}">
                    <a16:rowId xmlns:a16="http://schemas.microsoft.com/office/drawing/2014/main" val="2737949454"/>
                  </a:ext>
                </a:extLst>
              </a:tr>
              <a:tr h="20025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Telecommunication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2%</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AD0D3"/>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a:t>
                      </a:r>
                    </a:p>
                  </a:txBody>
                  <a:tcPr marL="6350" marR="6350" marT="6350" marB="0" anchor="b">
                    <a:lnL>
                      <a:noFill/>
                    </a:lnL>
                    <a:lnR>
                      <a:noFill/>
                    </a:lnR>
                    <a:lnT>
                      <a:noFill/>
                    </a:lnT>
                    <a:lnB>
                      <a:noFill/>
                    </a:lnB>
                    <a:solidFill>
                      <a:srgbClr val="FACBC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a:t>
                      </a:r>
                    </a:p>
                  </a:txBody>
                  <a:tcPr marL="6350" marR="6350" marT="6350" marB="0" anchor="b">
                    <a:lnL>
                      <a:noFill/>
                    </a:lnL>
                    <a:lnR>
                      <a:noFill/>
                    </a:lnR>
                    <a:lnT>
                      <a:noFill/>
                    </a:lnT>
                    <a:lnB>
                      <a:noFill/>
                    </a:lnB>
                    <a:solidFill>
                      <a:srgbClr val="FACBC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EEF7F3"/>
                    </a:solidFill>
                  </a:tcPr>
                </a:tc>
                <a:extLst>
                  <a:ext uri="{0D108BD9-81ED-4DB2-BD59-A6C34878D82A}">
                    <a16:rowId xmlns:a16="http://schemas.microsoft.com/office/drawing/2014/main" val="788617181"/>
                  </a:ext>
                </a:extLst>
              </a:tr>
              <a:tr h="20025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Tourism</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68%</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D2EBD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31%</a:t>
                      </a:r>
                    </a:p>
                  </a:txBody>
                  <a:tcPr marL="6350" marR="6350" marT="6350" marB="0" anchor="b">
                    <a:lnL>
                      <a:noFill/>
                    </a:lnL>
                    <a:lnR>
                      <a:noFill/>
                    </a:lnR>
                    <a:lnT>
                      <a:noFill/>
                    </a:lnT>
                    <a:lnB>
                      <a:noFill/>
                    </a:lnB>
                    <a:solidFill>
                      <a:srgbClr val="F1F8F6"/>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11%</a:t>
                      </a:r>
                    </a:p>
                  </a:txBody>
                  <a:tcPr marL="6350" marR="6350" marT="6350" marB="0" anchor="b">
                    <a:lnL>
                      <a:noFill/>
                    </a:lnL>
                    <a:lnR>
                      <a:noFill/>
                    </a:lnR>
                    <a:lnT>
                      <a:noFill/>
                    </a:lnT>
                    <a:lnB>
                      <a:noFill/>
                    </a:lnB>
                    <a:solidFill>
                      <a:srgbClr val="E6F3EC"/>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AD0D3"/>
                    </a:solidFill>
                  </a:tcPr>
                </a:tc>
                <a:extLst>
                  <a:ext uri="{0D108BD9-81ED-4DB2-BD59-A6C34878D82A}">
                    <a16:rowId xmlns:a16="http://schemas.microsoft.com/office/drawing/2014/main" val="3885648648"/>
                  </a:ext>
                </a:extLst>
              </a:tr>
              <a:tr h="200258">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Transportation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67%</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D3ECD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18%</a:t>
                      </a:r>
                    </a:p>
                  </a:txBody>
                  <a:tcPr marL="6350" marR="6350" marT="6350" marB="0" anchor="b">
                    <a:lnL>
                      <a:noFill/>
                    </a:lnL>
                    <a:lnR>
                      <a:noFill/>
                    </a:lnR>
                    <a:lnT>
                      <a:noFill/>
                    </a:lnT>
                    <a:lnB>
                      <a:noFill/>
                    </a:lnB>
                    <a:solidFill>
                      <a:srgbClr val="FAFBFD"/>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-7%</a:t>
                      </a:r>
                    </a:p>
                  </a:txBody>
                  <a:tcPr marL="6350" marR="6350" marT="6350" marB="0" anchor="b">
                    <a:lnL>
                      <a:noFill/>
                    </a:lnL>
                    <a:lnR>
                      <a:noFill/>
                    </a:lnR>
                    <a:lnT>
                      <a:noFill/>
                    </a:lnT>
                    <a:lnB>
                      <a:noFill/>
                    </a:lnB>
                    <a:solidFill>
                      <a:srgbClr val="F8696B"/>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35%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C3E5CE"/>
                    </a:solidFill>
                  </a:tcPr>
                </a:tc>
                <a:extLst>
                  <a:ext uri="{0D108BD9-81ED-4DB2-BD59-A6C34878D82A}">
                    <a16:rowId xmlns:a16="http://schemas.microsoft.com/office/drawing/2014/main" val="775370924"/>
                  </a:ext>
                </a:extLst>
              </a:tr>
              <a:tr h="201602">
                <a:tc>
                  <a:txBody>
                    <a:bodyPr/>
                    <a:lstStyle/>
                    <a:p>
                      <a:pPr algn="l"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Warehousing and storage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5%</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BE0E3"/>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98D90"/>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4%</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AD4D7"/>
                    </a:solidFill>
                  </a:tcPr>
                </a:tc>
                <a:tc>
                  <a:txBody>
                    <a:bodyPr/>
                    <a:lstStyle/>
                    <a:p>
                      <a:pPr algn="r" fontAlgn="b"/>
                      <a:r>
                        <a:rPr lang="en-GB" sz="1400" b="0" i="0" u="none" strike="noStrike" noProof="0" dirty="0">
                          <a:solidFill>
                            <a:srgbClr val="000000"/>
                          </a:solidFill>
                          <a:effectLst/>
                          <a:latin typeface="Brave Sans" panose="020B0504020101010102" pitchFamily="34" charset="0"/>
                          <a:cs typeface="Brave Sans" panose="020B0504020101010102" pitchFamily="34" charset="0"/>
                        </a:rPr>
                        <a:t>82%</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428802169"/>
                  </a:ext>
                </a:extLst>
              </a:tr>
            </a:tbl>
          </a:graphicData>
        </a:graphic>
      </p:graphicFrame>
    </p:spTree>
    <p:extLst>
      <p:ext uri="{BB962C8B-B14F-4D97-AF65-F5344CB8AC3E}">
        <p14:creationId xmlns:p14="http://schemas.microsoft.com/office/powerpoint/2010/main" val="3153861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ABSA new 2024">
      <a:dk1>
        <a:srgbClr val="FFFFFF"/>
      </a:dk1>
      <a:lt1>
        <a:srgbClr val="D9D9D9"/>
      </a:lt1>
      <a:dk2>
        <a:srgbClr val="3A3535"/>
      </a:dk2>
      <a:lt2>
        <a:srgbClr val="D9D9D9"/>
      </a:lt2>
      <a:accent1>
        <a:srgbClr val="DC0037"/>
      </a:accent1>
      <a:accent2>
        <a:srgbClr val="B50232"/>
      </a:accent2>
      <a:accent3>
        <a:srgbClr val="95052A"/>
      </a:accent3>
      <a:accent4>
        <a:srgbClr val="77021E"/>
      </a:accent4>
      <a:accent5>
        <a:srgbClr val="FF780F"/>
      </a:accent5>
      <a:accent6>
        <a:srgbClr val="131010"/>
      </a:accent6>
      <a:hlink>
        <a:srgbClr val="131010"/>
      </a:hlink>
      <a:folHlink>
        <a:srgbClr val="DC0037"/>
      </a:folHlink>
    </a:clrScheme>
    <a:fontScheme name="Custom 7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600" dirty="0" smtClean="0">
            <a:solidFill>
              <a:schemeClr val="tx2"/>
            </a:solidFill>
            <a:latin typeface="Arial" pitchFamily="34" charset="0"/>
            <a:cs typeface="Arial" pitchFamily="34" charset="0"/>
          </a:defRPr>
        </a:defPPr>
      </a:lstStyle>
    </a:txDef>
  </a:objectDefaults>
  <a:extraClrSchemeLst/>
  <a:custClrLst>
    <a:custClr>
      <a:srgbClr val="DC0032"/>
    </a:custClr>
    <a:custClr>
      <a:srgbClr val="F47721"/>
    </a:custClr>
    <a:custClr>
      <a:srgbClr val="500A28"/>
    </a:custClr>
    <a:custClr>
      <a:srgbClr val="F05A78"/>
    </a:custClr>
    <a:custClr>
      <a:srgbClr val="870A3C"/>
    </a:custClr>
    <a:custClr>
      <a:srgbClr val="F52D28"/>
    </a:custClr>
    <a:custClr>
      <a:srgbClr val="5A4B4B"/>
    </a:custClr>
    <a:custClr>
      <a:srgbClr val="F15726"/>
    </a:custClr>
    <a:custClr>
      <a:srgbClr val="AF144B"/>
    </a:custClr>
    <a:custClr>
      <a:srgbClr val="2D2323"/>
    </a:custClr>
    <a:custClr>
      <a:srgbClr val="BE0028"/>
    </a:custClr>
    <a:custClr>
      <a:srgbClr val="F0325A"/>
    </a:custClr>
    <a:custClr>
      <a:srgbClr val="640032"/>
    </a:custClr>
    <a:custClr>
      <a:srgbClr val="960528"/>
    </a:custClr>
    <a:custClr>
      <a:srgbClr val="2D2323"/>
    </a:custClr>
    <a:custClr>
      <a:srgbClr val="736464"/>
    </a:custClr>
    <a:custClr>
      <a:srgbClr val="4D4D4D"/>
    </a:custClr>
    <a:custClr>
      <a:srgbClr val="DC0032"/>
    </a:custClr>
    <a:custClr>
      <a:srgbClr val="F47721"/>
    </a:custClr>
    <a:custClr>
      <a:srgbClr val="72A309"/>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0062AA"/>
    </a:custClr>
    <a:custClr>
      <a:srgbClr val="008864"/>
    </a:custClr>
    <a:custClr>
      <a:srgbClr val="698BBD"/>
    </a:custClr>
    <a:custClr>
      <a:srgbClr val="77368A"/>
    </a:custClr>
    <a:custClr>
      <a:srgbClr val="0E9E9E"/>
    </a:custClr>
    <a:custClr>
      <a:srgbClr val="00154D"/>
    </a:custClr>
    <a:custClr>
      <a:srgbClr val="4A2767"/>
    </a:custClr>
    <a:custClr>
      <a:srgbClr val="BB8C61"/>
    </a:custClr>
    <a:custClr>
      <a:srgbClr val="006241"/>
    </a:custClr>
    <a:custClr>
      <a:srgbClr val="015083"/>
    </a:custClr>
  </a:custClrLst>
</a:theme>
</file>

<file path=ppt/theme/theme3.xml><?xml version="1.0" encoding="utf-8"?>
<a:theme xmlns:a="http://schemas.openxmlformats.org/drawingml/2006/main" name="1_Title slides">
  <a:themeElements>
    <a:clrScheme name="ABSA new 2024">
      <a:dk1>
        <a:srgbClr val="FFFFFF"/>
      </a:dk1>
      <a:lt1>
        <a:srgbClr val="D9D9D9"/>
      </a:lt1>
      <a:dk2>
        <a:srgbClr val="3A3535"/>
      </a:dk2>
      <a:lt2>
        <a:srgbClr val="D9D9D9"/>
      </a:lt2>
      <a:accent1>
        <a:srgbClr val="DC0037"/>
      </a:accent1>
      <a:accent2>
        <a:srgbClr val="B50232"/>
      </a:accent2>
      <a:accent3>
        <a:srgbClr val="95052A"/>
      </a:accent3>
      <a:accent4>
        <a:srgbClr val="77021E"/>
      </a:accent4>
      <a:accent5>
        <a:srgbClr val="FF780F"/>
      </a:accent5>
      <a:accent6>
        <a:srgbClr val="131010"/>
      </a:accent6>
      <a:hlink>
        <a:srgbClr val="131010"/>
      </a:hlink>
      <a:folHlink>
        <a:srgbClr val="DC0037"/>
      </a:folHlink>
    </a:clrScheme>
    <a:fontScheme name="Custom 7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600" dirty="0" smtClean="0">
            <a:solidFill>
              <a:schemeClr val="tx2"/>
            </a:solidFill>
            <a:latin typeface="Arial" pitchFamily="34" charset="0"/>
            <a:cs typeface="Arial" pitchFamily="34" charset="0"/>
          </a:defRPr>
        </a:defPPr>
      </a:lstStyle>
    </a:txDef>
  </a:objectDefaults>
  <a:extraClrSchemeLst/>
  <a:custClrLst>
    <a:custClr>
      <a:srgbClr val="DC0032"/>
    </a:custClr>
    <a:custClr>
      <a:srgbClr val="F47721"/>
    </a:custClr>
    <a:custClr>
      <a:srgbClr val="500A28"/>
    </a:custClr>
    <a:custClr>
      <a:srgbClr val="F05A78"/>
    </a:custClr>
    <a:custClr>
      <a:srgbClr val="870A3C"/>
    </a:custClr>
    <a:custClr>
      <a:srgbClr val="F52D28"/>
    </a:custClr>
    <a:custClr>
      <a:srgbClr val="5A4B4B"/>
    </a:custClr>
    <a:custClr>
      <a:srgbClr val="F15726"/>
    </a:custClr>
    <a:custClr>
      <a:srgbClr val="AF144B"/>
    </a:custClr>
    <a:custClr>
      <a:srgbClr val="2D2323"/>
    </a:custClr>
    <a:custClr>
      <a:srgbClr val="BE0028"/>
    </a:custClr>
    <a:custClr>
      <a:srgbClr val="F0325A"/>
    </a:custClr>
    <a:custClr>
      <a:srgbClr val="640032"/>
    </a:custClr>
    <a:custClr>
      <a:srgbClr val="960528"/>
    </a:custClr>
    <a:custClr>
      <a:srgbClr val="2D2323"/>
    </a:custClr>
    <a:custClr>
      <a:srgbClr val="736464"/>
    </a:custClr>
    <a:custClr>
      <a:srgbClr val="4D4D4D"/>
    </a:custClr>
    <a:custClr>
      <a:srgbClr val="DC0032"/>
    </a:custClr>
    <a:custClr>
      <a:srgbClr val="F47721"/>
    </a:custClr>
    <a:custClr>
      <a:srgbClr val="72A309"/>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0062AA"/>
    </a:custClr>
    <a:custClr>
      <a:srgbClr val="008864"/>
    </a:custClr>
    <a:custClr>
      <a:srgbClr val="698BBD"/>
    </a:custClr>
    <a:custClr>
      <a:srgbClr val="77368A"/>
    </a:custClr>
    <a:custClr>
      <a:srgbClr val="0E9E9E"/>
    </a:custClr>
    <a:custClr>
      <a:srgbClr val="00154D"/>
    </a:custClr>
    <a:custClr>
      <a:srgbClr val="4A2767"/>
    </a:custClr>
    <a:custClr>
      <a:srgbClr val="BB8C61"/>
    </a:custClr>
    <a:custClr>
      <a:srgbClr val="006241"/>
    </a:custClr>
    <a:custClr>
      <a:srgbClr val="015083"/>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absa">
    <a:dk1>
      <a:srgbClr val="4D4D4D"/>
    </a:dk1>
    <a:lt1>
      <a:srgbClr val="FFFFFF"/>
    </a:lt1>
    <a:dk2>
      <a:srgbClr val="4D4D4D"/>
    </a:dk2>
    <a:lt2>
      <a:srgbClr val="FFFFFF"/>
    </a:lt2>
    <a:accent1>
      <a:srgbClr val="DC0032"/>
    </a:accent1>
    <a:accent2>
      <a:srgbClr val="FF780F"/>
    </a:accent2>
    <a:accent3>
      <a:srgbClr val="500A28"/>
    </a:accent3>
    <a:accent4>
      <a:srgbClr val="F05A78"/>
    </a:accent4>
    <a:accent5>
      <a:srgbClr val="870A3C"/>
    </a:accent5>
    <a:accent6>
      <a:srgbClr val="F52D28"/>
    </a:accent6>
    <a:hlink>
      <a:srgbClr val="DC0032"/>
    </a:hlink>
    <a:folHlink>
      <a:srgbClr val="4D4D4D"/>
    </a:folHlink>
  </a:clrScheme>
  <a:fontScheme name="Custom 2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absa">
    <a:dk1>
      <a:srgbClr val="4D4D4D"/>
    </a:dk1>
    <a:lt1>
      <a:srgbClr val="FFFFFF"/>
    </a:lt1>
    <a:dk2>
      <a:srgbClr val="4D4D4D"/>
    </a:dk2>
    <a:lt2>
      <a:srgbClr val="FFFFFF"/>
    </a:lt2>
    <a:accent1>
      <a:srgbClr val="DC0032"/>
    </a:accent1>
    <a:accent2>
      <a:srgbClr val="FF780F"/>
    </a:accent2>
    <a:accent3>
      <a:srgbClr val="500A28"/>
    </a:accent3>
    <a:accent4>
      <a:srgbClr val="F05A78"/>
    </a:accent4>
    <a:accent5>
      <a:srgbClr val="870A3C"/>
    </a:accent5>
    <a:accent6>
      <a:srgbClr val="F52D28"/>
    </a:accent6>
    <a:hlink>
      <a:srgbClr val="DC0032"/>
    </a:hlink>
    <a:folHlink>
      <a:srgbClr val="4D4D4D"/>
    </a:folHlink>
  </a:clrScheme>
  <a:fontScheme name="Custom 2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3DB39AE0D5B4998D14135B92730D7" ma:contentTypeVersion="8" ma:contentTypeDescription="Create a new document." ma:contentTypeScope="" ma:versionID="39a5d8cd99823a3a1fae36cae7220b32">
  <xsd:schema xmlns:xsd="http://www.w3.org/2001/XMLSchema" xmlns:xs="http://www.w3.org/2001/XMLSchema" xmlns:p="http://schemas.microsoft.com/office/2006/metadata/properties" xmlns:ns1="http://schemas.microsoft.com/sharepoint/v3" xmlns:ns2="81165e04-2c0f-4795-9698-8acb3eec129f" xmlns:ns3="87efbc9b-92aa-46a1-b094-dd75dec75db0" targetNamespace="http://schemas.microsoft.com/office/2006/metadata/properties" ma:root="true" ma:fieldsID="299d79aa3392742be538f9f8cbb792b6" ns1:_="" ns2:_="" ns3:_="">
    <xsd:import namespace="http://schemas.microsoft.com/sharepoint/v3"/>
    <xsd:import namespace="81165e04-2c0f-4795-9698-8acb3eec129f"/>
    <xsd:import namespace="87efbc9b-92aa-46a1-b094-dd75dec75db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165e04-2c0f-4795-9698-8acb3eec12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efbc9b-92aa-46a1-b094-dd75dec75db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87efbc9b-92aa-46a1-b094-dd75dec75db0">
      <UserInfo>
        <DisplayName>Zama Nkalanga (ZA)</DisplayName>
        <AccountId>15</AccountId>
        <AccountType/>
      </UserInfo>
      <UserInfo>
        <DisplayName>Mpho Dube (ZA)</DisplayName>
        <AccountId>16</AccountId>
        <AccountType/>
      </UserInfo>
      <UserInfo>
        <DisplayName>Palesa Manone (ZA)</DisplayName>
        <AccountId>9</AccountId>
        <AccountType/>
      </UserInfo>
      <UserInfo>
        <DisplayName>Isana Cordier (ZA)</DisplayName>
        <AccountId>24</AccountId>
        <AccountType/>
      </UserInfo>
      <UserInfo>
        <DisplayName>Shalain Gopal (ZA)</DisplayName>
        <AccountId>25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78A15E-A8C2-41EB-9981-23467B5995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165e04-2c0f-4795-9698-8acb3eec129f"/>
    <ds:schemaRef ds:uri="87efbc9b-92aa-46a1-b094-dd75dec75d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74A1E0-3EF5-42DD-AC5E-521D117EA483}">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81165e04-2c0f-4795-9698-8acb3eec129f"/>
    <ds:schemaRef ds:uri="http://purl.org/dc/terms/"/>
    <ds:schemaRef ds:uri="http://schemas.openxmlformats.org/package/2006/metadata/core-properties"/>
    <ds:schemaRef ds:uri="http://schemas.microsoft.com/sharepoint/v3"/>
    <ds:schemaRef ds:uri="http://purl.org/dc/dcmitype/"/>
    <ds:schemaRef ds:uri="87efbc9b-92aa-46a1-b094-dd75dec75db0"/>
    <ds:schemaRef ds:uri="http://www.w3.org/XML/1998/namespace"/>
  </ds:schemaRefs>
</ds:datastoreItem>
</file>

<file path=customXml/itemProps3.xml><?xml version="1.0" encoding="utf-8"?>
<ds:datastoreItem xmlns:ds="http://schemas.openxmlformats.org/officeDocument/2006/customXml" ds:itemID="{860EFA1A-A87E-456D-BD7A-B06B5F6050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6416</TotalTime>
  <Words>8067</Words>
  <Application>Microsoft Office PowerPoint</Application>
  <PresentationFormat>Custom</PresentationFormat>
  <Paragraphs>2616</Paragraphs>
  <Slides>18</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Brave Sans</vt:lpstr>
      <vt:lpstr>Brave Sans Bold</vt:lpstr>
      <vt:lpstr>Calibri</vt:lpstr>
      <vt:lpstr>Office Theme</vt:lpstr>
      <vt:lpstr>Title slides</vt:lpstr>
      <vt:lpstr>1_Title slides</vt:lpstr>
      <vt:lpstr>PowerPoint Presentation</vt:lpstr>
      <vt:lpstr>At a glance | April 2025</vt:lpstr>
      <vt:lpstr>1</vt:lpstr>
      <vt:lpstr>MTM | April 2025</vt:lpstr>
      <vt:lpstr>Heat map | Day-to-day spend: April 2025 </vt:lpstr>
      <vt:lpstr>Heat map | MTM 2023/2024</vt:lpstr>
      <vt:lpstr>2</vt:lpstr>
      <vt:lpstr>YTD | April 2025</vt:lpstr>
      <vt:lpstr>April YTD 2025 | Card spending </vt:lpstr>
      <vt:lpstr>April YTD 2025 | Credit and debit cards</vt:lpstr>
      <vt:lpstr>April YTD 2025 | Online pending </vt:lpstr>
      <vt:lpstr>April YTD 2025 | In-store Spending </vt:lpstr>
      <vt:lpstr>3</vt:lpstr>
      <vt:lpstr>Focus | Clothing category</vt:lpstr>
      <vt:lpstr>4</vt:lpstr>
      <vt:lpstr>PowerPoint Presentation</vt:lpstr>
      <vt:lpstr>Spend analytics: PocketFlow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ABSA_Draft_MSA 03.02.24</dc:title>
  <dc:creator>Thandiwe Nkabinde (ZA)</dc:creator>
  <cp:lastModifiedBy>Palesa Manone (ZA)</cp:lastModifiedBy>
  <cp:revision>153</cp:revision>
  <dcterms:created xsi:type="dcterms:W3CDTF">2024-04-16T10:00:15Z</dcterms:created>
  <dcterms:modified xsi:type="dcterms:W3CDTF">2025-06-05T18:51:43Z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2024-04-03T00:00:00Z</vt:filetime>
  </property>
  <property fmtid="{D5CDD505-2E9C-101B-9397-08002B2CF9AE}" pid="3" name="Creator">
    <vt:lpwstr>Adobe Illustrator 28.3 (Macintosh)</vt:lpwstr>
  </property>
  <property fmtid="{D5CDD505-2E9C-101B-9397-08002B2CF9AE}" pid="4" name="LastSaved">
    <vt:filetime>2024-04-16T00:00:00Z</vt:filetime>
  </property>
  <property fmtid="{D5CDD505-2E9C-101B-9397-08002B2CF9AE}" pid="5" name="Producer">
    <vt:lpwstr>Adobe PDF library 17.00</vt:lpwstr>
  </property>
  <property fmtid="{D5CDD505-2E9C-101B-9397-08002B2CF9AE}" pid="6" name="ContentTypeId">
    <vt:lpwstr>0x0101008583DB39AE0D5B4998D14135B92730D7</vt:lpwstr>
  </property>
  <property fmtid="{D5CDD505-2E9C-101B-9397-08002B2CF9AE}" pid="7" name="MSIP_Label_e5b93d1f-0ad4-4957-b824-94d94a84c1c8_Enabled">
    <vt:lpwstr>true</vt:lpwstr>
  </property>
  <property fmtid="{D5CDD505-2E9C-101B-9397-08002B2CF9AE}" pid="8" name="MSIP_Label_e5b93d1f-0ad4-4957-b824-94d94a84c1c8_SetDate">
    <vt:lpwstr>2025-05-23T07:41:32Z</vt:lpwstr>
  </property>
  <property fmtid="{D5CDD505-2E9C-101B-9397-08002B2CF9AE}" pid="9" name="MSIP_Label_e5b93d1f-0ad4-4957-b824-94d94a84c1c8_Method">
    <vt:lpwstr>Standard</vt:lpwstr>
  </property>
  <property fmtid="{D5CDD505-2E9C-101B-9397-08002B2CF9AE}" pid="10" name="MSIP_Label_e5b93d1f-0ad4-4957-b824-94d94a84c1c8_Name">
    <vt:lpwstr>Internal Only</vt:lpwstr>
  </property>
  <property fmtid="{D5CDD505-2E9C-101B-9397-08002B2CF9AE}" pid="11" name="MSIP_Label_e5b93d1f-0ad4-4957-b824-94d94a84c1c8_SiteId">
    <vt:lpwstr>5be1f46d-495f-465b-9507-996e8c8cdcb6</vt:lpwstr>
  </property>
  <property fmtid="{D5CDD505-2E9C-101B-9397-08002B2CF9AE}" pid="12" name="MSIP_Label_e5b93d1f-0ad4-4957-b824-94d94a84c1c8_ActionId">
    <vt:lpwstr>53963c4b-87ae-4fa1-8ac6-180c56c8a4ff</vt:lpwstr>
  </property>
  <property fmtid="{D5CDD505-2E9C-101B-9397-08002B2CF9AE}" pid="13" name="MSIP_Label_e5b93d1f-0ad4-4957-b824-94d94a84c1c8_ContentBits">
    <vt:lpwstr>0</vt:lpwstr>
  </property>
  <property fmtid="{D5CDD505-2E9C-101B-9397-08002B2CF9AE}" pid="14" name="MSIP_Label_e5b93d1f-0ad4-4957-b824-94d94a84c1c8_Tag">
    <vt:lpwstr>10, 3, 0, 1</vt:lpwstr>
  </property>
</Properties>
</file>